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Lst>
  <p:sldSz cy="6858000" cx="12192000"/>
  <p:notesSz cx="6858000" cy="9144000"/>
  <p:embeddedFontLst>
    <p:embeddedFont>
      <p:font typeface="Arimo"/>
      <p:regular r:id="rId155"/>
      <p:bold r:id="rId156"/>
      <p:italic r:id="rId157"/>
      <p:boldItalic r:id="rId158"/>
    </p:embeddedFont>
    <p:embeddedFont>
      <p:font typeface="Tahoma"/>
      <p:regular r:id="rId159"/>
      <p:bold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61" roundtripDataSignature="AMtx7mg2vWeZ2bewQiJYh6/rCZQS77wI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customschemas.google.com/relationships/presentationmetadata" Target="metadata"/><Relationship Id="rId54" Type="http://schemas.openxmlformats.org/officeDocument/2006/relationships/slide" Target="slides/slide49.xml"/><Relationship Id="rId160" Type="http://schemas.openxmlformats.org/officeDocument/2006/relationships/font" Target="fonts/Tahoma-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Tahoma-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Arimo-boldItalic.fntdata"/><Relationship Id="rId157" Type="http://schemas.openxmlformats.org/officeDocument/2006/relationships/font" Target="fonts/Arimo-italic.fntdata"/><Relationship Id="rId156" Type="http://schemas.openxmlformats.org/officeDocument/2006/relationships/font" Target="fonts/Arimo-bold.fntdata"/><Relationship Id="rId155" Type="http://schemas.openxmlformats.org/officeDocument/2006/relationships/font" Target="fonts/Arimo-regular.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9" name="Google Shape;1879;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5" name="Google Shape;1885;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4" name="Google Shape;1894;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8" name="Google Shape;1948;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1" name="Google Shape;2001;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1" name="Google Shape;2011;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7" name="Google Shape;2017;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3" name="Google Shape;2023;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4" name="Google Shape;2064;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3" name="Google Shape;2083;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0" name="Google Shape;2090;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7" name="Google Shape;2107;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8" name="Google Shape;2158;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5" name="Google Shape;2205;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1" name="Google Shape;2211;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7" name="Google Shape;2217;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3" name="Google Shape;2223;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0" name="Google Shape;2250;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7" name="Google Shape;2277;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4" name="Google Shape;2304;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0" name="Google Shape;2310;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6" name="Google Shape;2316;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2" name="Google Shape;2322;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0" name="Google Shape;2330;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8" name="Google Shape;2338;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6" name="Google Shape;2346;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6" name="Google Shape;2356;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2" name="Google Shape;2362;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8" name="Google Shape;2368;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2" name="Google Shape;2382;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0" name="Google Shape;2390;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8" name="Google Shape;2398;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4" name="Google Shape;2404;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0" name="Google Shape;2410;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7" name="Google Shape;2417;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3" name="Google Shape;2423;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9" name="Google Shape;2429;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8" name="Google Shape;2448;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7" name="Google Shape;2467;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2" name="Google Shape;2472;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9" name="Google Shape;2479;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6" name="Google Shape;2486;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3" name="Google Shape;2493;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0" name="Google Shape;2500;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7" name="Google Shape;2507;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2" name="Google Shape;2512;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7" name="Google Shape;2517;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3" name="Google Shape;2523;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9" name="Google Shape;2529;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5" name="Google Shape;2535;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3" name="Google Shape;73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0" name="Google Shape;77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7" name="Google Shape;98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7" name="Google Shape;136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3" name="Google Shape;137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5" name="Google Shape;1455;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1" name="Google Shape;1461;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7" name="Google Shape;146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2" name="Google Shape;1472;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8" name="Google Shape;147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5" name="Google Shape;148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2" name="Google Shape;149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8" name="Google Shape;149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4" name="Google Shape;150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0" name="Google Shape;151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8" name="Google Shape;1518;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6" name="Google Shape;152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4" name="Google Shape;153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0" name="Google Shape;154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5" name="Google Shape;154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2" name="Google Shape;1552;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8" name="Google Shape;1558;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7" name="Google Shape;156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3" name="Google Shape;157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9" name="Google Shape;157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5" name="Google Shape;158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3" name="Google Shape;159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0" name="Google Shape;160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6" name="Google Shape;160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2" name="Google Shape;1612;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0" name="Google Shape;1620;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6" name="Google Shape;1626;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2" name="Google Shape;1632;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8" name="Google Shape;163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4" name="Google Shape;164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0" name="Google Shape;1650;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6" name="Google Shape;1656;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2" name="Google Shape;1662;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8" name="Google Shape;1668;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4" name="Google Shape;1674;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0" name="Google Shape;1680;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5" name="Google Shape;1685;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1" name="Google Shape;1691;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7" name="Google Shape;1697;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3" name="Google Shape;1703;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9" name="Google Shape;1709;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5" name="Google Shape;1745;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9" name="Google Shape;1789;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5" name="Google Shape;1795;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1" name="Google Shape;1801;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7" name="Google Shape;1807;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4" name="Google Shape;1824;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55"/>
          <p:cNvGrpSpPr/>
          <p:nvPr/>
        </p:nvGrpSpPr>
        <p:grpSpPr>
          <a:xfrm>
            <a:off x="0" y="-8467"/>
            <a:ext cx="12192000" cy="6866467"/>
            <a:chOff x="0" y="-8467"/>
            <a:chExt cx="12192000" cy="6866467"/>
          </a:xfrm>
        </p:grpSpPr>
        <p:cxnSp>
          <p:nvCxnSpPr>
            <p:cNvPr id="24" name="Google Shape;24;p155"/>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155"/>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15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27" name="Google Shape;27;p15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55"/>
            <p:cNvSpPr/>
            <p:nvPr/>
          </p:nvSpPr>
          <p:spPr>
            <a:xfrm>
              <a:off x="8932333" y="3048000"/>
              <a:ext cx="3259667" cy="3810000"/>
            </a:xfrm>
            <a:prstGeom prst="triangle">
              <a:avLst>
                <a:gd fmla="val 100000" name="adj"/>
              </a:avLst>
            </a:prstGeom>
            <a:solidFill>
              <a:schemeClr val="accent2">
                <a:alpha val="7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5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019"/>
              </a:srgbClr>
            </a:solidFill>
            <a:ln>
              <a:noFill/>
            </a:ln>
          </p:spPr>
        </p:sp>
        <p:sp>
          <p:nvSpPr>
            <p:cNvPr id="30" name="Google Shape;30;p15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019"/>
              </a:srgbClr>
            </a:solidFill>
            <a:ln>
              <a:noFill/>
            </a:ln>
          </p:spPr>
        </p:sp>
        <p:sp>
          <p:nvSpPr>
            <p:cNvPr id="31" name="Google Shape;31;p15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32" name="Google Shape;32;p15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55"/>
            <p:cNvSpPr/>
            <p:nvPr/>
          </p:nvSpPr>
          <p:spPr>
            <a:xfrm rot="10800000">
              <a:off x="0" y="0"/>
              <a:ext cx="842596" cy="5666154"/>
            </a:xfrm>
            <a:prstGeom prst="triangle">
              <a:avLst>
                <a:gd fmla="val 100000" name="adj"/>
              </a:avLst>
            </a:prstGeom>
            <a:solidFill>
              <a:schemeClr val="accent1">
                <a:alpha val="8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155"/>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5"/>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1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64"/>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64"/>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1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65"/>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65"/>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165"/>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1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65"/>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16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8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66"/>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6"/>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1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67"/>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6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16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1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67"/>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167"/>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68"/>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68"/>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168"/>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1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9"/>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16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6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0"/>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0"/>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17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7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2" name="Google Shape;42;p1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158"/>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8"/>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3" name="Google Shape;53;p1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59"/>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159"/>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0" name="Google Shape;60;p1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0"/>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6" name="Google Shape;66;p160"/>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7" name="Google Shape;67;p160"/>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8" name="Google Shape;68;p160"/>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9" name="Google Shape;69;p1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162"/>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2"/>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162"/>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1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63"/>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63"/>
          <p:cNvSpPr/>
          <p:nvPr>
            <p:ph idx="2" type="pic"/>
          </p:nvPr>
        </p:nvSpPr>
        <p:spPr>
          <a:xfrm>
            <a:off x="677334" y="609600"/>
            <a:ext cx="8596668" cy="3845718"/>
          </a:xfrm>
          <a:prstGeom prst="rect">
            <a:avLst/>
          </a:prstGeom>
          <a:noFill/>
          <a:ln>
            <a:noFill/>
          </a:ln>
        </p:spPr>
      </p:sp>
      <p:sp>
        <p:nvSpPr>
          <p:cNvPr id="86" name="Google Shape;86;p163"/>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1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54"/>
          <p:cNvGrpSpPr/>
          <p:nvPr/>
        </p:nvGrpSpPr>
        <p:grpSpPr>
          <a:xfrm>
            <a:off x="0" y="-8467"/>
            <a:ext cx="12192000" cy="6866467"/>
            <a:chOff x="0" y="-8467"/>
            <a:chExt cx="12192000" cy="6866467"/>
          </a:xfrm>
        </p:grpSpPr>
        <p:cxnSp>
          <p:nvCxnSpPr>
            <p:cNvPr id="7" name="Google Shape;7;p15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5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5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10" name="Google Shape;10;p15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54"/>
            <p:cNvSpPr/>
            <p:nvPr/>
          </p:nvSpPr>
          <p:spPr>
            <a:xfrm>
              <a:off x="8932333" y="3048000"/>
              <a:ext cx="3259667" cy="3810000"/>
            </a:xfrm>
            <a:prstGeom prst="triangle">
              <a:avLst>
                <a:gd fmla="val 100000" name="adj"/>
              </a:avLst>
            </a:prstGeom>
            <a:solidFill>
              <a:schemeClr val="accent2">
                <a:alpha val="7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019"/>
              </a:srgbClr>
            </a:solidFill>
            <a:ln>
              <a:noFill/>
            </a:ln>
          </p:spPr>
        </p:sp>
        <p:sp>
          <p:nvSpPr>
            <p:cNvPr id="13" name="Google Shape;13;p15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019"/>
              </a:srgbClr>
            </a:solidFill>
            <a:ln>
              <a:noFill/>
            </a:ln>
          </p:spPr>
        </p:sp>
        <p:sp>
          <p:nvSpPr>
            <p:cNvPr id="14" name="Google Shape;14;p15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15" name="Google Shape;15;p15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4"/>
            <p:cNvSpPr/>
            <p:nvPr/>
          </p:nvSpPr>
          <p:spPr>
            <a:xfrm>
              <a:off x="0" y="4013200"/>
              <a:ext cx="448733" cy="2844800"/>
            </a:xfrm>
            <a:prstGeom prst="triangle">
              <a:avLst>
                <a:gd fmla="val 0" name="adj"/>
              </a:avLst>
            </a:prstGeom>
            <a:solidFill>
              <a:schemeClr val="accent1">
                <a:alpha val="8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1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9.png"/><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0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5.png"/><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3.png"/><Relationship Id="rId4" Type="http://schemas.openxmlformats.org/officeDocument/2006/relationships/image" Target="../media/image103.png"/><Relationship Id="rId5" Type="http://schemas.openxmlformats.org/officeDocument/2006/relationships/image" Target="../media/image10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vmlDrawing" Target="../drawings/vmlDrawing1.vml"/><Relationship Id="rId4" Type="http://schemas.openxmlformats.org/officeDocument/2006/relationships/image" Target="../media/image73.png"/><Relationship Id="rId9" Type="http://schemas.openxmlformats.org/officeDocument/2006/relationships/image" Target="../media/image106.png"/><Relationship Id="rId5" Type="http://schemas.openxmlformats.org/officeDocument/2006/relationships/image" Target="../media/image71.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7.jpg"/><Relationship Id="rId5" Type="http://schemas.openxmlformats.org/officeDocument/2006/relationships/image" Target="../media/image1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95.png"/><Relationship Id="rId4" Type="http://schemas.openxmlformats.org/officeDocument/2006/relationships/image" Target="../media/image8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0.png"/><Relationship Id="rId4"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8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0.png"/><Relationship Id="rId4"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8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90.png"/><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1.png"/><Relationship Id="rId4" Type="http://schemas.openxmlformats.org/officeDocument/2006/relationships/image" Target="../media/image29.jpg"/><Relationship Id="rId5" Type="http://schemas.openxmlformats.org/officeDocument/2006/relationships/image" Target="../media/image34.jpg"/><Relationship Id="rId6" Type="http://schemas.openxmlformats.org/officeDocument/2006/relationships/image" Target="../media/image2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0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9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9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0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6.png"/><Relationship Id="rId4" Type="http://schemas.openxmlformats.org/officeDocument/2006/relationships/image" Target="../media/image9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9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5.jpg"/><Relationship Id="rId5"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2.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7.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jpg"/><Relationship Id="rId4" Type="http://schemas.openxmlformats.org/officeDocument/2006/relationships/image" Target="../media/image17.jpg"/><Relationship Id="rId5"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
          <p:cNvSpPr txBox="1"/>
          <p:nvPr>
            <p:ph type="ctrTitle"/>
          </p:nvPr>
        </p:nvSpPr>
        <p:spPr>
          <a:xfrm>
            <a:off x="2222696" y="1903752"/>
            <a:ext cx="7779433" cy="1038383"/>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accent1"/>
              </a:buClr>
              <a:buSzPts val="2400"/>
              <a:buFont typeface="Trebuchet MS"/>
              <a:buNone/>
            </a:pPr>
            <a:r>
              <a:rPr b="1" lang="en-US" sz="2400"/>
              <a:t>COMPUTER GRAPHICS &amp; IMAGE PROCESSING</a:t>
            </a:r>
            <a:br>
              <a:rPr b="1" lang="en-US" sz="2400" cap="none"/>
            </a:br>
            <a:r>
              <a:rPr b="1" lang="en-US" sz="2400"/>
              <a:t>(21CS63)</a:t>
            </a:r>
            <a:endParaRPr b="1" sz="2400"/>
          </a:p>
        </p:txBody>
      </p:sp>
      <p:sp>
        <p:nvSpPr>
          <p:cNvPr id="144" name="Google Shape;144;p1"/>
          <p:cNvSpPr txBox="1"/>
          <p:nvPr>
            <p:ph idx="1" type="subTitle"/>
          </p:nvPr>
        </p:nvSpPr>
        <p:spPr>
          <a:xfrm>
            <a:off x="2608289" y="3907728"/>
            <a:ext cx="6670622" cy="120391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lnSpc>
                <a:spcPct val="100000"/>
              </a:lnSpc>
              <a:spcBef>
                <a:spcPts val="0"/>
              </a:spcBef>
              <a:spcAft>
                <a:spcPts val="0"/>
              </a:spcAft>
              <a:buSzPct val="80000"/>
              <a:buNone/>
            </a:pPr>
            <a:r>
              <a:t/>
            </a:r>
            <a:endParaRPr b="1" sz="1600"/>
          </a:p>
          <a:p>
            <a:pPr indent="0" lvl="0" marL="0" rtl="0" algn="r">
              <a:lnSpc>
                <a:spcPct val="100000"/>
              </a:lnSpc>
              <a:spcBef>
                <a:spcPts val="0"/>
              </a:spcBef>
              <a:spcAft>
                <a:spcPts val="0"/>
              </a:spcAft>
              <a:buSzPts val="320"/>
              <a:buNone/>
            </a:pPr>
            <a:r>
              <a:rPr b="1" lang="en-US" sz="7257"/>
              <a:t>VARALAKSHMI B D</a:t>
            </a:r>
            <a:endParaRPr b="1" sz="7257"/>
          </a:p>
          <a:p>
            <a:pPr indent="0" lvl="0" marL="0" rtl="0" algn="r">
              <a:lnSpc>
                <a:spcPct val="100000"/>
              </a:lnSpc>
              <a:spcBef>
                <a:spcPts val="0"/>
              </a:spcBef>
              <a:spcAft>
                <a:spcPts val="0"/>
              </a:spcAft>
              <a:buSzPts val="320"/>
              <a:buNone/>
            </a:pPr>
            <a:r>
              <a:rPr b="1" lang="en-US" sz="7257"/>
              <a:t>ASSISTANT PROFESSOR </a:t>
            </a:r>
            <a:endParaRPr b="1" sz="7257"/>
          </a:p>
          <a:p>
            <a:pPr indent="0" lvl="0" marL="0" rtl="0" algn="r">
              <a:lnSpc>
                <a:spcPct val="100000"/>
              </a:lnSpc>
              <a:spcBef>
                <a:spcPts val="0"/>
              </a:spcBef>
              <a:spcAft>
                <a:spcPts val="0"/>
              </a:spcAft>
              <a:buSzPts val="320"/>
              <a:buNone/>
            </a:pPr>
            <a:r>
              <a:rPr b="1" lang="en-US" sz="7257"/>
              <a:t>Department of Computer Science &amp; Engineering</a:t>
            </a:r>
            <a:endParaRPr b="1" sz="7457"/>
          </a:p>
          <a:p>
            <a:pPr indent="0" lvl="0" marL="0" rtl="0" algn="r">
              <a:lnSpc>
                <a:spcPct val="100000"/>
              </a:lnSpc>
              <a:spcBef>
                <a:spcPts val="1000"/>
              </a:spcBef>
              <a:spcAft>
                <a:spcPts val="0"/>
              </a:spcAft>
              <a:buSzPts val="320"/>
              <a:buNone/>
            </a:pPr>
            <a:r>
              <a:rPr b="1" lang="en-US" sz="7257"/>
              <a:t>VI Semester</a:t>
            </a:r>
            <a:endParaRPr b="1" sz="7457"/>
          </a:p>
          <a:p>
            <a:pPr indent="0" lvl="0" marL="0" rtl="0" algn="r">
              <a:lnSpc>
                <a:spcPct val="100000"/>
              </a:lnSpc>
              <a:spcBef>
                <a:spcPts val="1000"/>
              </a:spcBef>
              <a:spcAft>
                <a:spcPts val="0"/>
              </a:spcAft>
              <a:buSzPts val="320"/>
              <a:buNone/>
            </a:pPr>
            <a:r>
              <a:rPr b="1" lang="en-US" sz="7257"/>
              <a:t>2023-24</a:t>
            </a:r>
            <a:endParaRPr b="1" sz="7457"/>
          </a:p>
          <a:p>
            <a:pPr indent="0" lvl="0" marL="0" rtl="0" algn="r">
              <a:lnSpc>
                <a:spcPct val="100000"/>
              </a:lnSpc>
              <a:spcBef>
                <a:spcPts val="1000"/>
              </a:spcBef>
              <a:spcAft>
                <a:spcPts val="0"/>
              </a:spcAft>
              <a:buSzPct val="79999"/>
              <a:buNone/>
            </a:pPr>
            <a:r>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title"/>
          </p:nvPr>
        </p:nvSpPr>
        <p:spPr>
          <a:xfrm>
            <a:off x="779489" y="607382"/>
            <a:ext cx="10553075" cy="1303867"/>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accent1"/>
              </a:buClr>
              <a:buSzPts val="2400"/>
              <a:buFont typeface="Trebuchet MS"/>
              <a:buNone/>
            </a:pPr>
            <a:r>
              <a:rPr lang="en-US" sz="2400"/>
              <a:t>Such animations are often used to train heavy-equipment operators, analyze the effectiveness of various cabin configuration and control placements, users can interact with the objects in a 3D scene.</a:t>
            </a:r>
            <a:endParaRPr sz="2400"/>
          </a:p>
        </p:txBody>
      </p:sp>
      <p:sp>
        <p:nvSpPr>
          <p:cNvPr id="222" name="Google Shape;222;p14"/>
          <p:cNvSpPr txBox="1"/>
          <p:nvPr>
            <p:ph idx="1" type="body"/>
          </p:nvPr>
        </p:nvSpPr>
        <p:spPr>
          <a:xfrm>
            <a:off x="1295401" y="2053652"/>
            <a:ext cx="9601196" cy="445207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Font typeface="Noto Sans Symbols"/>
              <a:buChar char="⮚"/>
            </a:pPr>
            <a:r>
              <a:rPr b="1"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a:p>
            <a:pPr indent="-251459" lvl="0" marL="342900" rtl="0" algn="l">
              <a:lnSpc>
                <a:spcPct val="100000"/>
              </a:lnSpc>
              <a:spcBef>
                <a:spcPts val="1000"/>
              </a:spcBef>
              <a:spcAft>
                <a:spcPts val="0"/>
              </a:spcAft>
              <a:buSzPts val="1440"/>
              <a:buNone/>
            </a:pPr>
            <a:r>
              <a:t/>
            </a:r>
            <a:endParaRPr/>
          </a:p>
        </p:txBody>
      </p:sp>
      <p:pic>
        <p:nvPicPr>
          <p:cNvPr descr="C:\Users\admin\Desktop\images1.jpg" id="223" name="Google Shape;223;p14"/>
          <p:cNvPicPr preferRelativeResize="0"/>
          <p:nvPr/>
        </p:nvPicPr>
        <p:blipFill rotWithShape="1">
          <a:blip r:embed="rId3">
            <a:alphaModFix/>
          </a:blip>
          <a:srcRect b="0" l="0" r="0" t="0"/>
          <a:stretch/>
        </p:blipFill>
        <p:spPr>
          <a:xfrm>
            <a:off x="5935090" y="2517958"/>
            <a:ext cx="2600325" cy="1762125"/>
          </a:xfrm>
          <a:prstGeom prst="rect">
            <a:avLst/>
          </a:prstGeom>
          <a:noFill/>
          <a:ln>
            <a:noFill/>
          </a:ln>
        </p:spPr>
      </p:pic>
      <p:pic>
        <p:nvPicPr>
          <p:cNvPr descr="C:\Users\admin\Desktop\images2.jpg" id="224" name="Google Shape;224;p14"/>
          <p:cNvPicPr preferRelativeResize="0"/>
          <p:nvPr/>
        </p:nvPicPr>
        <p:blipFill rotWithShape="1">
          <a:blip r:embed="rId4">
            <a:alphaModFix/>
          </a:blip>
          <a:srcRect b="0" l="0" r="0" t="0"/>
          <a:stretch/>
        </p:blipFill>
        <p:spPr>
          <a:xfrm>
            <a:off x="8587646" y="4247291"/>
            <a:ext cx="2571750" cy="17811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04"/>
          <p:cNvSpPr txBox="1"/>
          <p:nvPr/>
        </p:nvSpPr>
        <p:spPr>
          <a:xfrm>
            <a:off x="2891306" y="821034"/>
            <a:ext cx="6248400" cy="10668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4400"/>
              <a:buFont typeface="Trebuchet MS"/>
              <a:buNone/>
            </a:pPr>
            <a:r>
              <a:rPr b="0" i="0" lang="en-US" sz="4400" u="none" cap="none" strike="noStrike">
                <a:solidFill>
                  <a:srgbClr val="262626"/>
                </a:solidFill>
                <a:latin typeface="Trebuchet MS"/>
                <a:ea typeface="Trebuchet MS"/>
                <a:cs typeface="Trebuchet MS"/>
                <a:sym typeface="Trebuchet MS"/>
              </a:rPr>
              <a:t>Attributes</a:t>
            </a:r>
            <a:endParaRPr b="0" i="0" sz="1400" u="none" cap="none" strike="noStrike">
              <a:solidFill>
                <a:srgbClr val="000000"/>
              </a:solidFill>
              <a:latin typeface="Arial"/>
              <a:ea typeface="Arial"/>
              <a:cs typeface="Arial"/>
              <a:sym typeface="Arial"/>
            </a:endParaRPr>
          </a:p>
        </p:txBody>
      </p:sp>
      <p:sp>
        <p:nvSpPr>
          <p:cNvPr id="1882" name="Google Shape;1882;p104"/>
          <p:cNvSpPr txBox="1"/>
          <p:nvPr/>
        </p:nvSpPr>
        <p:spPr>
          <a:xfrm>
            <a:off x="1056067" y="2386890"/>
            <a:ext cx="10251583" cy="3898000"/>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Attributes are part of the OpenGL state and determine the appearance of objects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Color (points, lines, polygons)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Size and width (points, lines)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Stipple pattern (lines, polygons)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Polygon mode</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Display as filled: solid color or stipple pattern</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Display edges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Display vertices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Pipelines</a:t>
            </a:r>
            <a:endParaRPr/>
          </a:p>
        </p:txBody>
      </p:sp>
      <p:sp>
        <p:nvSpPr>
          <p:cNvPr id="1888" name="Google Shape;1888;p105"/>
          <p:cNvSpPr txBox="1"/>
          <p:nvPr>
            <p:ph idx="1" type="body"/>
          </p:nvPr>
        </p:nvSpPr>
        <p:spPr>
          <a:xfrm>
            <a:off x="1154243" y="2428407"/>
            <a:ext cx="9473784" cy="369775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Graphics processes generally execute sequentially</a:t>
            </a:r>
            <a:endParaRPr/>
          </a:p>
          <a:p>
            <a:pPr indent="-342900" lvl="0" marL="342900" rtl="0" algn="l">
              <a:lnSpc>
                <a:spcPct val="100000"/>
              </a:lnSpc>
              <a:spcBef>
                <a:spcPts val="1000"/>
              </a:spcBef>
              <a:spcAft>
                <a:spcPts val="0"/>
              </a:spcAft>
              <a:buSzPts val="1440"/>
              <a:buChar char="►"/>
            </a:pPr>
            <a:r>
              <a:rPr lang="en-US"/>
              <a:t>Typical ‘pipeline’ model</a:t>
            </a:r>
            <a:endParaRPr/>
          </a:p>
          <a:p>
            <a:pPr indent="-342900" lvl="0" marL="342900" rtl="0" algn="l">
              <a:lnSpc>
                <a:spcPct val="100000"/>
              </a:lnSpc>
              <a:spcBef>
                <a:spcPts val="1000"/>
              </a:spcBef>
              <a:spcAft>
                <a:spcPts val="0"/>
              </a:spcAft>
              <a:buSzPts val="1440"/>
              <a:buChar char="►"/>
            </a:pPr>
            <a:r>
              <a:rPr lang="en-US"/>
              <a:t>There are two ‘graphics’ pipelines</a:t>
            </a:r>
            <a:endParaRPr/>
          </a:p>
          <a:p>
            <a:pPr indent="-285750" lvl="1" marL="742950" rtl="0" algn="l">
              <a:lnSpc>
                <a:spcPct val="100000"/>
              </a:lnSpc>
              <a:spcBef>
                <a:spcPts val="1000"/>
              </a:spcBef>
              <a:spcAft>
                <a:spcPts val="0"/>
              </a:spcAft>
              <a:buSzPts val="1280"/>
              <a:buChar char="►"/>
            </a:pPr>
            <a:r>
              <a:rPr lang="en-US"/>
              <a:t>The Geometry or 3D pipeline</a:t>
            </a:r>
            <a:endParaRPr/>
          </a:p>
          <a:p>
            <a:pPr indent="-285750" lvl="1" marL="742950" rtl="0" algn="l">
              <a:lnSpc>
                <a:spcPct val="100000"/>
              </a:lnSpc>
              <a:spcBef>
                <a:spcPts val="1000"/>
              </a:spcBef>
              <a:spcAft>
                <a:spcPts val="0"/>
              </a:spcAft>
              <a:buSzPts val="1280"/>
              <a:buChar char="►"/>
            </a:pPr>
            <a:r>
              <a:rPr lang="en-US"/>
              <a:t>The Imaging or 2D pipeline</a:t>
            </a:r>
            <a:endParaRPr/>
          </a:p>
          <a:p>
            <a:pPr indent="-251459" lvl="0" marL="342900" rtl="0" algn="l">
              <a:lnSpc>
                <a:spcPct val="100000"/>
              </a:lnSpc>
              <a:spcBef>
                <a:spcPts val="1000"/>
              </a:spcBef>
              <a:spcAft>
                <a:spcPts val="0"/>
              </a:spcAft>
              <a:buSzPts val="1440"/>
              <a:buNone/>
            </a:pPr>
            <a:r>
              <a:t/>
            </a:r>
            <a:endParaRPr/>
          </a:p>
        </p:txBody>
      </p:sp>
      <p:sp>
        <p:nvSpPr>
          <p:cNvPr id="1889" name="Google Shape;1889;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sz="1400">
                <a:solidFill>
                  <a:srgbClr val="FFFFFF"/>
                </a:solidFill>
                <a:latin typeface="Times New Roman"/>
                <a:ea typeface="Times New Roman"/>
                <a:cs typeface="Times New Roman"/>
                <a:sym typeface="Times New Roman"/>
              </a:rPr>
              <a:t>5/26/2021 11:26:34 PM</a:t>
            </a:r>
            <a:endParaRPr sz="1400">
              <a:solidFill>
                <a:srgbClr val="FFFFFF"/>
              </a:solidFill>
              <a:latin typeface="Times New Roman"/>
              <a:ea typeface="Times New Roman"/>
              <a:cs typeface="Times New Roman"/>
              <a:sym typeface="Times New Roman"/>
            </a:endParaRPr>
          </a:p>
        </p:txBody>
      </p:sp>
      <p:sp>
        <p:nvSpPr>
          <p:cNvPr id="1890" name="Google Shape;1890;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FFFFFF"/>
                </a:solidFill>
                <a:latin typeface="Times New Roman"/>
                <a:ea typeface="Times New Roman"/>
                <a:cs typeface="Times New Roman"/>
                <a:sym typeface="Times New Roman"/>
              </a:rPr>
              <a:t>Narendra V G CSE MIT</a:t>
            </a:r>
            <a:endParaRPr sz="1400">
              <a:solidFill>
                <a:srgbClr val="FFFFFF"/>
              </a:solidFill>
              <a:latin typeface="Times New Roman"/>
              <a:ea typeface="Times New Roman"/>
              <a:cs typeface="Times New Roman"/>
              <a:sym typeface="Times New Roman"/>
            </a:endParaRPr>
          </a:p>
        </p:txBody>
      </p:sp>
      <p:sp>
        <p:nvSpPr>
          <p:cNvPr id="1891" name="Google Shape;1891;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FFFFFF"/>
                </a:solidFill>
              </a:rPr>
              <a:t>‹#›</a:t>
            </a:fld>
            <a:endParaRPr sz="1400">
              <a:solidFill>
                <a:srgbClr val="FFFF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2D Graphics Pipeline</a:t>
            </a:r>
            <a:endParaRPr/>
          </a:p>
        </p:txBody>
      </p:sp>
      <p:sp>
        <p:nvSpPr>
          <p:cNvPr id="1897" name="Google Shape;1897;p106"/>
          <p:cNvSpPr/>
          <p:nvPr/>
        </p:nvSpPr>
        <p:spPr>
          <a:xfrm>
            <a:off x="1838325" y="2438400"/>
            <a:ext cx="9144000" cy="3733800"/>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98" name="Google Shape;1898;p106"/>
          <p:cNvSpPr/>
          <p:nvPr/>
        </p:nvSpPr>
        <p:spPr>
          <a:xfrm>
            <a:off x="8620125" y="2667000"/>
            <a:ext cx="1828800" cy="14478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99" name="Google Shape;1899;p106"/>
          <p:cNvSpPr/>
          <p:nvPr/>
        </p:nvSpPr>
        <p:spPr>
          <a:xfrm>
            <a:off x="4962525" y="4953000"/>
            <a:ext cx="2971800" cy="10668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00" name="Google Shape;1900;p106"/>
          <p:cNvSpPr/>
          <p:nvPr/>
        </p:nvSpPr>
        <p:spPr>
          <a:xfrm>
            <a:off x="4810125" y="2590800"/>
            <a:ext cx="1828800" cy="14478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nvGrpSpPr>
          <p:cNvPr id="1901" name="Google Shape;1901;p106"/>
          <p:cNvGrpSpPr/>
          <p:nvPr/>
        </p:nvGrpSpPr>
        <p:grpSpPr>
          <a:xfrm>
            <a:off x="2219325" y="2590800"/>
            <a:ext cx="2209800" cy="1752600"/>
            <a:chOff x="240" y="1728"/>
            <a:chExt cx="1392" cy="1104"/>
          </a:xfrm>
        </p:grpSpPr>
        <p:sp>
          <p:nvSpPr>
            <p:cNvPr id="1902" name="Google Shape;1902;p106"/>
            <p:cNvSpPr/>
            <p:nvPr/>
          </p:nvSpPr>
          <p:spPr>
            <a:xfrm>
              <a:off x="240" y="1728"/>
              <a:ext cx="1344" cy="1104"/>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03" name="Google Shape;1903;p106"/>
            <p:cNvSpPr txBox="1"/>
            <p:nvPr/>
          </p:nvSpPr>
          <p:spPr>
            <a:xfrm>
              <a:off x="278" y="2099"/>
              <a:ext cx="1354"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          Object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World Coordinates</a:t>
              </a:r>
              <a:r>
                <a:rPr b="0" i="0" lang="en-US" sz="16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grpSp>
      <p:grpSp>
        <p:nvGrpSpPr>
          <p:cNvPr id="1904" name="Google Shape;1904;p106"/>
          <p:cNvGrpSpPr/>
          <p:nvPr/>
        </p:nvGrpSpPr>
        <p:grpSpPr>
          <a:xfrm>
            <a:off x="6562725" y="2895600"/>
            <a:ext cx="1524000" cy="914400"/>
            <a:chOff x="2976" y="1920"/>
            <a:chExt cx="960" cy="576"/>
          </a:xfrm>
        </p:grpSpPr>
        <p:cxnSp>
          <p:nvCxnSpPr>
            <p:cNvPr id="1905" name="Google Shape;1905;p106"/>
            <p:cNvCxnSpPr/>
            <p:nvPr/>
          </p:nvCxnSpPr>
          <p:spPr>
            <a:xfrm>
              <a:off x="2976" y="2304"/>
              <a:ext cx="240" cy="0"/>
            </a:xfrm>
            <a:prstGeom prst="straightConnector1">
              <a:avLst/>
            </a:prstGeom>
            <a:noFill/>
            <a:ln cap="flat" cmpd="sng" w="9525">
              <a:solidFill>
                <a:schemeClr val="dk1"/>
              </a:solidFill>
              <a:prstDash val="solid"/>
              <a:miter lim="800000"/>
              <a:headEnd len="sm" w="sm" type="none"/>
              <a:tailEnd len="med" w="med" type="triangle"/>
            </a:ln>
          </p:spPr>
        </p:cxnSp>
        <p:sp>
          <p:nvSpPr>
            <p:cNvPr id="1906" name="Google Shape;1906;p106"/>
            <p:cNvSpPr txBox="1"/>
            <p:nvPr/>
          </p:nvSpPr>
          <p:spPr>
            <a:xfrm>
              <a:off x="3311" y="2064"/>
              <a:ext cx="577"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Object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subset</a:t>
              </a:r>
              <a:endParaRPr b="0" i="0" sz="1400" u="none" cap="none" strike="noStrike">
                <a:solidFill>
                  <a:srgbClr val="000000"/>
                </a:solidFill>
                <a:latin typeface="Arial"/>
                <a:ea typeface="Arial"/>
                <a:cs typeface="Arial"/>
                <a:sym typeface="Arial"/>
              </a:endParaRPr>
            </a:p>
          </p:txBody>
        </p:sp>
        <p:cxnSp>
          <p:nvCxnSpPr>
            <p:cNvPr id="1907" name="Google Shape;1907;p106"/>
            <p:cNvCxnSpPr/>
            <p:nvPr/>
          </p:nvCxnSpPr>
          <p:spPr>
            <a:xfrm flipH="1" rot="10800000">
              <a:off x="3168" y="1920"/>
              <a:ext cx="288" cy="576"/>
            </a:xfrm>
            <a:prstGeom prst="straightConnector1">
              <a:avLst/>
            </a:prstGeom>
            <a:noFill/>
            <a:ln cap="flat" cmpd="sng" w="9525">
              <a:solidFill>
                <a:schemeClr val="dk1"/>
              </a:solidFill>
              <a:prstDash val="solid"/>
              <a:miter lim="800000"/>
              <a:headEnd len="sm" w="sm" type="none"/>
              <a:tailEnd len="sm" w="sm" type="none"/>
            </a:ln>
          </p:spPr>
        </p:cxnSp>
        <p:cxnSp>
          <p:nvCxnSpPr>
            <p:cNvPr id="1908" name="Google Shape;1908;p106"/>
            <p:cNvCxnSpPr/>
            <p:nvPr/>
          </p:nvCxnSpPr>
          <p:spPr>
            <a:xfrm flipH="1" rot="10800000">
              <a:off x="3168" y="2400"/>
              <a:ext cx="768" cy="96"/>
            </a:xfrm>
            <a:prstGeom prst="straightConnector1">
              <a:avLst/>
            </a:prstGeom>
            <a:noFill/>
            <a:ln cap="flat" cmpd="sng" w="9525">
              <a:solidFill>
                <a:schemeClr val="dk1"/>
              </a:solidFill>
              <a:prstDash val="solid"/>
              <a:miter lim="800000"/>
              <a:headEnd len="sm" w="sm" type="none"/>
              <a:tailEnd len="sm" w="sm" type="none"/>
            </a:ln>
          </p:spPr>
        </p:cxnSp>
        <p:sp>
          <p:nvSpPr>
            <p:cNvPr id="1909" name="Google Shape;1909;p106"/>
            <p:cNvSpPr/>
            <p:nvPr/>
          </p:nvSpPr>
          <p:spPr>
            <a:xfrm>
              <a:off x="3456" y="1920"/>
              <a:ext cx="480" cy="480"/>
            </a:xfrm>
            <a:custGeom>
              <a:rect b="b" l="l" r="r" t="t"/>
              <a:pathLst>
                <a:path extrusionOk="0" h="480" w="480">
                  <a:moveTo>
                    <a:pt x="0" y="0"/>
                  </a:moveTo>
                  <a:cubicBezTo>
                    <a:pt x="84" y="4"/>
                    <a:pt x="168" y="8"/>
                    <a:pt x="240" y="48"/>
                  </a:cubicBezTo>
                  <a:cubicBezTo>
                    <a:pt x="312" y="88"/>
                    <a:pt x="392" y="168"/>
                    <a:pt x="432" y="240"/>
                  </a:cubicBezTo>
                  <a:cubicBezTo>
                    <a:pt x="472" y="312"/>
                    <a:pt x="472" y="440"/>
                    <a:pt x="480" y="480"/>
                  </a:cubicBez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nvGrpSpPr>
          <p:cNvPr id="1910" name="Google Shape;1910;p106"/>
          <p:cNvGrpSpPr/>
          <p:nvPr/>
        </p:nvGrpSpPr>
        <p:grpSpPr>
          <a:xfrm>
            <a:off x="8162925" y="3048000"/>
            <a:ext cx="1981200" cy="835025"/>
            <a:chOff x="3984" y="2016"/>
            <a:chExt cx="1248" cy="526"/>
          </a:xfrm>
        </p:grpSpPr>
        <p:cxnSp>
          <p:nvCxnSpPr>
            <p:cNvPr id="1911" name="Google Shape;1911;p106"/>
            <p:cNvCxnSpPr/>
            <p:nvPr/>
          </p:nvCxnSpPr>
          <p:spPr>
            <a:xfrm>
              <a:off x="3984" y="2304"/>
              <a:ext cx="336" cy="0"/>
            </a:xfrm>
            <a:prstGeom prst="straightConnector1">
              <a:avLst/>
            </a:prstGeom>
            <a:noFill/>
            <a:ln cap="flat" cmpd="sng" w="9525">
              <a:solidFill>
                <a:schemeClr val="dk1"/>
              </a:solidFill>
              <a:prstDash val="solid"/>
              <a:miter lim="800000"/>
              <a:headEnd len="sm" w="sm" type="none"/>
              <a:tailEnd len="med" w="med" type="triangle"/>
            </a:ln>
          </p:spPr>
        </p:cxnSp>
        <p:sp>
          <p:nvSpPr>
            <p:cNvPr id="1912" name="Google Shape;1912;p106"/>
            <p:cNvSpPr txBox="1"/>
            <p:nvPr/>
          </p:nvSpPr>
          <p:spPr>
            <a:xfrm>
              <a:off x="4393" y="2016"/>
              <a:ext cx="839" cy="526"/>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window 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viewport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mapping</a:t>
              </a:r>
              <a:endParaRPr b="0" i="0" sz="1400" u="none" cap="none" strike="noStrike">
                <a:solidFill>
                  <a:srgbClr val="000000"/>
                </a:solidFill>
                <a:latin typeface="Arial"/>
                <a:ea typeface="Arial"/>
                <a:cs typeface="Arial"/>
                <a:sym typeface="Arial"/>
              </a:endParaRPr>
            </a:p>
          </p:txBody>
        </p:sp>
      </p:grpSp>
      <p:grpSp>
        <p:nvGrpSpPr>
          <p:cNvPr id="1913" name="Google Shape;1913;p106"/>
          <p:cNvGrpSpPr/>
          <p:nvPr/>
        </p:nvGrpSpPr>
        <p:grpSpPr>
          <a:xfrm>
            <a:off x="8391525" y="3886200"/>
            <a:ext cx="2151063" cy="1905000"/>
            <a:chOff x="4128" y="2544"/>
            <a:chExt cx="1355" cy="1200"/>
          </a:xfrm>
        </p:grpSpPr>
        <p:cxnSp>
          <p:nvCxnSpPr>
            <p:cNvPr id="1914" name="Google Shape;1914;p106"/>
            <p:cNvCxnSpPr/>
            <p:nvPr/>
          </p:nvCxnSpPr>
          <p:spPr>
            <a:xfrm>
              <a:off x="4848" y="2544"/>
              <a:ext cx="0" cy="768"/>
            </a:xfrm>
            <a:prstGeom prst="straightConnector1">
              <a:avLst/>
            </a:prstGeom>
            <a:noFill/>
            <a:ln cap="flat" cmpd="sng" w="9525">
              <a:solidFill>
                <a:schemeClr val="dk1"/>
              </a:solidFill>
              <a:prstDash val="solid"/>
              <a:miter lim="800000"/>
              <a:headEnd len="sm" w="sm" type="none"/>
              <a:tailEnd len="med" w="med" type="triangle"/>
            </a:ln>
          </p:spPr>
        </p:cxnSp>
        <p:sp>
          <p:nvSpPr>
            <p:cNvPr id="1915" name="Google Shape;1915;p106"/>
            <p:cNvSpPr txBox="1"/>
            <p:nvPr/>
          </p:nvSpPr>
          <p:spPr>
            <a:xfrm>
              <a:off x="4128" y="3372"/>
              <a:ext cx="1355" cy="372"/>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         </a:t>
              </a:r>
              <a:r>
                <a:rPr b="1" i="0" lang="en-US" sz="1600" u="none" cap="none" strike="noStrike">
                  <a:solidFill>
                    <a:schemeClr val="dk1"/>
                  </a:solidFill>
                  <a:latin typeface="Tahoma"/>
                  <a:ea typeface="Tahoma"/>
                  <a:cs typeface="Tahoma"/>
                  <a:sym typeface="Tahoma"/>
                </a:rPr>
                <a:t>Object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Screen coordinates</a:t>
              </a:r>
              <a:endParaRPr b="0" i="0" sz="1400" u="none" cap="none" strike="noStrike">
                <a:solidFill>
                  <a:srgbClr val="000000"/>
                </a:solidFill>
                <a:latin typeface="Arial"/>
                <a:ea typeface="Arial"/>
                <a:cs typeface="Arial"/>
                <a:sym typeface="Arial"/>
              </a:endParaRPr>
            </a:p>
          </p:txBody>
        </p:sp>
      </p:grpSp>
      <p:grpSp>
        <p:nvGrpSpPr>
          <p:cNvPr id="1916" name="Google Shape;1916;p106"/>
          <p:cNvGrpSpPr/>
          <p:nvPr/>
        </p:nvGrpSpPr>
        <p:grpSpPr>
          <a:xfrm>
            <a:off x="6181725" y="5334000"/>
            <a:ext cx="2209800" cy="346075"/>
            <a:chOff x="2736" y="3456"/>
            <a:chExt cx="1392" cy="218"/>
          </a:xfrm>
        </p:grpSpPr>
        <p:cxnSp>
          <p:nvCxnSpPr>
            <p:cNvPr id="1917" name="Google Shape;1917;p106"/>
            <p:cNvCxnSpPr/>
            <p:nvPr/>
          </p:nvCxnSpPr>
          <p:spPr>
            <a:xfrm rot="10800000">
              <a:off x="3744" y="3552"/>
              <a:ext cx="384" cy="0"/>
            </a:xfrm>
            <a:prstGeom prst="straightConnector1">
              <a:avLst/>
            </a:prstGeom>
            <a:noFill/>
            <a:ln cap="flat" cmpd="sng" w="9525">
              <a:solidFill>
                <a:schemeClr val="dk1"/>
              </a:solidFill>
              <a:prstDash val="solid"/>
              <a:miter lim="800000"/>
              <a:headEnd len="sm" w="sm" type="none"/>
              <a:tailEnd len="med" w="med" type="triangle"/>
            </a:ln>
          </p:spPr>
        </p:cxnSp>
        <p:sp>
          <p:nvSpPr>
            <p:cNvPr id="1918" name="Google Shape;1918;p106"/>
            <p:cNvSpPr txBox="1"/>
            <p:nvPr/>
          </p:nvSpPr>
          <p:spPr>
            <a:xfrm>
              <a:off x="2736" y="3456"/>
              <a:ext cx="979" cy="21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Rasterization</a:t>
              </a:r>
              <a:endParaRPr b="0" i="0" sz="1400" u="none" cap="none" strike="noStrike">
                <a:solidFill>
                  <a:srgbClr val="000000"/>
                </a:solidFill>
                <a:latin typeface="Arial"/>
                <a:ea typeface="Arial"/>
                <a:cs typeface="Arial"/>
                <a:sym typeface="Arial"/>
              </a:endParaRPr>
            </a:p>
          </p:txBody>
        </p:sp>
      </p:grpSp>
      <p:grpSp>
        <p:nvGrpSpPr>
          <p:cNvPr id="1919" name="Google Shape;1919;p106"/>
          <p:cNvGrpSpPr/>
          <p:nvPr/>
        </p:nvGrpSpPr>
        <p:grpSpPr>
          <a:xfrm>
            <a:off x="5114925" y="5105400"/>
            <a:ext cx="914400" cy="762000"/>
            <a:chOff x="2064" y="3312"/>
            <a:chExt cx="576" cy="480"/>
          </a:xfrm>
        </p:grpSpPr>
        <p:sp>
          <p:nvSpPr>
            <p:cNvPr id="1920" name="Google Shape;1920;p106"/>
            <p:cNvSpPr/>
            <p:nvPr/>
          </p:nvSpPr>
          <p:spPr>
            <a:xfrm>
              <a:off x="2064" y="3312"/>
              <a:ext cx="576" cy="48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921" name="Google Shape;1921;p106"/>
            <p:cNvCxnSpPr/>
            <p:nvPr/>
          </p:nvCxnSpPr>
          <p:spPr>
            <a:xfrm>
              <a:off x="2064" y="3408"/>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22" name="Google Shape;1922;p106"/>
            <p:cNvCxnSpPr/>
            <p:nvPr/>
          </p:nvCxnSpPr>
          <p:spPr>
            <a:xfrm>
              <a:off x="2064" y="3504"/>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23" name="Google Shape;1923;p106"/>
            <p:cNvCxnSpPr/>
            <p:nvPr/>
          </p:nvCxnSpPr>
          <p:spPr>
            <a:xfrm>
              <a:off x="2064" y="3600"/>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24" name="Google Shape;1924;p106"/>
            <p:cNvCxnSpPr/>
            <p:nvPr/>
          </p:nvCxnSpPr>
          <p:spPr>
            <a:xfrm>
              <a:off x="2064" y="3696"/>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25" name="Google Shape;1925;p106"/>
            <p:cNvCxnSpPr/>
            <p:nvPr/>
          </p:nvCxnSpPr>
          <p:spPr>
            <a:xfrm>
              <a:off x="2160" y="3312"/>
              <a:ext cx="0" cy="480"/>
            </a:xfrm>
            <a:prstGeom prst="straightConnector1">
              <a:avLst/>
            </a:prstGeom>
            <a:noFill/>
            <a:ln cap="flat" cmpd="sng" w="9525">
              <a:solidFill>
                <a:schemeClr val="dk1"/>
              </a:solidFill>
              <a:prstDash val="solid"/>
              <a:miter lim="800000"/>
              <a:headEnd len="sm" w="sm" type="none"/>
              <a:tailEnd len="sm" w="sm" type="none"/>
            </a:ln>
          </p:spPr>
        </p:cxnSp>
        <p:cxnSp>
          <p:nvCxnSpPr>
            <p:cNvPr id="1926" name="Google Shape;1926;p106"/>
            <p:cNvCxnSpPr/>
            <p:nvPr/>
          </p:nvCxnSpPr>
          <p:spPr>
            <a:xfrm>
              <a:off x="2256" y="3312"/>
              <a:ext cx="0" cy="480"/>
            </a:xfrm>
            <a:prstGeom prst="straightConnector1">
              <a:avLst/>
            </a:prstGeom>
            <a:noFill/>
            <a:ln cap="flat" cmpd="sng" w="9525">
              <a:solidFill>
                <a:schemeClr val="dk1"/>
              </a:solidFill>
              <a:prstDash val="solid"/>
              <a:miter lim="800000"/>
              <a:headEnd len="sm" w="sm" type="none"/>
              <a:tailEnd len="sm" w="sm" type="none"/>
            </a:ln>
          </p:spPr>
        </p:cxnSp>
        <p:cxnSp>
          <p:nvCxnSpPr>
            <p:cNvPr id="1927" name="Google Shape;1927;p106"/>
            <p:cNvCxnSpPr/>
            <p:nvPr/>
          </p:nvCxnSpPr>
          <p:spPr>
            <a:xfrm>
              <a:off x="2352" y="3312"/>
              <a:ext cx="0" cy="480"/>
            </a:xfrm>
            <a:prstGeom prst="straightConnector1">
              <a:avLst/>
            </a:prstGeom>
            <a:noFill/>
            <a:ln cap="flat" cmpd="sng" w="9525">
              <a:solidFill>
                <a:schemeClr val="dk1"/>
              </a:solidFill>
              <a:prstDash val="solid"/>
              <a:miter lim="800000"/>
              <a:headEnd len="sm" w="sm" type="none"/>
              <a:tailEnd len="sm" w="sm" type="none"/>
            </a:ln>
          </p:spPr>
        </p:cxnSp>
        <p:cxnSp>
          <p:nvCxnSpPr>
            <p:cNvPr id="1928" name="Google Shape;1928;p106"/>
            <p:cNvCxnSpPr/>
            <p:nvPr/>
          </p:nvCxnSpPr>
          <p:spPr>
            <a:xfrm>
              <a:off x="2448" y="3312"/>
              <a:ext cx="0" cy="480"/>
            </a:xfrm>
            <a:prstGeom prst="straightConnector1">
              <a:avLst/>
            </a:prstGeom>
            <a:noFill/>
            <a:ln cap="flat" cmpd="sng" w="9525">
              <a:solidFill>
                <a:schemeClr val="dk1"/>
              </a:solidFill>
              <a:prstDash val="solid"/>
              <a:miter lim="800000"/>
              <a:headEnd len="sm" w="sm" type="none"/>
              <a:tailEnd len="sm" w="sm" type="none"/>
            </a:ln>
          </p:spPr>
        </p:cxnSp>
        <p:cxnSp>
          <p:nvCxnSpPr>
            <p:cNvPr id="1929" name="Google Shape;1929;p106"/>
            <p:cNvCxnSpPr/>
            <p:nvPr/>
          </p:nvCxnSpPr>
          <p:spPr>
            <a:xfrm>
              <a:off x="2544" y="3312"/>
              <a:ext cx="0" cy="480"/>
            </a:xfrm>
            <a:prstGeom prst="straightConnector1">
              <a:avLst/>
            </a:prstGeom>
            <a:noFill/>
            <a:ln cap="flat" cmpd="sng" w="9525">
              <a:solidFill>
                <a:schemeClr val="dk1"/>
              </a:solidFill>
              <a:prstDash val="solid"/>
              <a:miter lim="800000"/>
              <a:headEnd len="sm" w="sm" type="none"/>
              <a:tailEnd len="sm" w="sm" type="none"/>
            </a:ln>
          </p:spPr>
        </p:cxnSp>
      </p:grpSp>
      <p:grpSp>
        <p:nvGrpSpPr>
          <p:cNvPr id="1930" name="Google Shape;1930;p106"/>
          <p:cNvGrpSpPr/>
          <p:nvPr/>
        </p:nvGrpSpPr>
        <p:grpSpPr>
          <a:xfrm>
            <a:off x="5114925" y="5257800"/>
            <a:ext cx="914400" cy="609600"/>
            <a:chOff x="2064" y="3408"/>
            <a:chExt cx="576" cy="384"/>
          </a:xfrm>
        </p:grpSpPr>
        <p:sp>
          <p:nvSpPr>
            <p:cNvPr id="1931" name="Google Shape;1931;p106"/>
            <p:cNvSpPr/>
            <p:nvPr/>
          </p:nvSpPr>
          <p:spPr>
            <a:xfrm>
              <a:off x="2064" y="3696"/>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2" name="Google Shape;1932;p106"/>
            <p:cNvSpPr/>
            <p:nvPr/>
          </p:nvSpPr>
          <p:spPr>
            <a:xfrm>
              <a:off x="2160" y="3600"/>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3" name="Google Shape;1933;p106"/>
            <p:cNvSpPr/>
            <p:nvPr/>
          </p:nvSpPr>
          <p:spPr>
            <a:xfrm>
              <a:off x="2256" y="3600"/>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4" name="Google Shape;1934;p106"/>
            <p:cNvSpPr/>
            <p:nvPr/>
          </p:nvSpPr>
          <p:spPr>
            <a:xfrm>
              <a:off x="2352" y="3504"/>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5" name="Google Shape;1935;p106"/>
            <p:cNvSpPr/>
            <p:nvPr/>
          </p:nvSpPr>
          <p:spPr>
            <a:xfrm>
              <a:off x="2448" y="3504"/>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36" name="Google Shape;1936;p106"/>
            <p:cNvSpPr/>
            <p:nvPr/>
          </p:nvSpPr>
          <p:spPr>
            <a:xfrm>
              <a:off x="2544" y="3408"/>
              <a:ext cx="96" cy="96"/>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nvGrpSpPr>
          <p:cNvPr id="1937" name="Google Shape;1937;p106"/>
          <p:cNvGrpSpPr/>
          <p:nvPr/>
        </p:nvGrpSpPr>
        <p:grpSpPr>
          <a:xfrm>
            <a:off x="3667125" y="5313363"/>
            <a:ext cx="1447800" cy="346075"/>
            <a:chOff x="1152" y="3443"/>
            <a:chExt cx="912" cy="218"/>
          </a:xfrm>
        </p:grpSpPr>
        <p:cxnSp>
          <p:nvCxnSpPr>
            <p:cNvPr id="1938" name="Google Shape;1938;p106"/>
            <p:cNvCxnSpPr/>
            <p:nvPr/>
          </p:nvCxnSpPr>
          <p:spPr>
            <a:xfrm rot="10800000">
              <a:off x="1680" y="3552"/>
              <a:ext cx="384" cy="0"/>
            </a:xfrm>
            <a:prstGeom prst="straightConnector1">
              <a:avLst/>
            </a:prstGeom>
            <a:noFill/>
            <a:ln cap="flat" cmpd="sng" w="9525">
              <a:solidFill>
                <a:schemeClr val="dk1"/>
              </a:solidFill>
              <a:prstDash val="solid"/>
              <a:miter lim="800000"/>
              <a:headEnd len="sm" w="sm" type="none"/>
              <a:tailEnd len="med" w="med" type="triangle"/>
            </a:ln>
          </p:spPr>
        </p:cxnSp>
        <p:sp>
          <p:nvSpPr>
            <p:cNvPr id="1939" name="Google Shape;1939;p106"/>
            <p:cNvSpPr txBox="1"/>
            <p:nvPr/>
          </p:nvSpPr>
          <p:spPr>
            <a:xfrm>
              <a:off x="1152" y="3443"/>
              <a:ext cx="526" cy="21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Display</a:t>
              </a:r>
              <a:endParaRPr b="0" i="0" sz="1400" u="none" cap="none" strike="noStrike">
                <a:solidFill>
                  <a:srgbClr val="000000"/>
                </a:solidFill>
                <a:latin typeface="Arial"/>
                <a:ea typeface="Arial"/>
                <a:cs typeface="Arial"/>
                <a:sym typeface="Arial"/>
              </a:endParaRPr>
            </a:p>
          </p:txBody>
        </p:sp>
      </p:grpSp>
      <p:grpSp>
        <p:nvGrpSpPr>
          <p:cNvPr id="1940" name="Google Shape;1940;p106"/>
          <p:cNvGrpSpPr/>
          <p:nvPr/>
        </p:nvGrpSpPr>
        <p:grpSpPr>
          <a:xfrm>
            <a:off x="4429125" y="2722563"/>
            <a:ext cx="2105025" cy="1030287"/>
            <a:chOff x="1632" y="1811"/>
            <a:chExt cx="1326" cy="649"/>
          </a:xfrm>
        </p:grpSpPr>
        <p:cxnSp>
          <p:nvCxnSpPr>
            <p:cNvPr id="1941" name="Google Shape;1941;p106"/>
            <p:cNvCxnSpPr/>
            <p:nvPr/>
          </p:nvCxnSpPr>
          <p:spPr>
            <a:xfrm>
              <a:off x="1632" y="2304"/>
              <a:ext cx="240" cy="0"/>
            </a:xfrm>
            <a:prstGeom prst="straightConnector1">
              <a:avLst/>
            </a:prstGeom>
            <a:noFill/>
            <a:ln cap="flat" cmpd="sng" w="9525">
              <a:solidFill>
                <a:schemeClr val="dk1"/>
              </a:solidFill>
              <a:prstDash val="solid"/>
              <a:miter lim="800000"/>
              <a:headEnd len="sm" w="sm" type="none"/>
              <a:tailEnd len="med" w="med" type="triangle"/>
            </a:ln>
          </p:spPr>
        </p:cxnSp>
        <p:sp>
          <p:nvSpPr>
            <p:cNvPr id="1942" name="Google Shape;1942;p106"/>
            <p:cNvSpPr txBox="1"/>
            <p:nvPr/>
          </p:nvSpPr>
          <p:spPr>
            <a:xfrm>
              <a:off x="1920" y="2088"/>
              <a:ext cx="1038" cy="372"/>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Applying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world window</a:t>
              </a:r>
              <a:endParaRPr b="0" i="0" sz="1400" u="none" cap="none" strike="noStrike">
                <a:solidFill>
                  <a:srgbClr val="000000"/>
                </a:solidFill>
                <a:latin typeface="Arial"/>
                <a:ea typeface="Arial"/>
                <a:cs typeface="Arial"/>
                <a:sym typeface="Arial"/>
              </a:endParaRPr>
            </a:p>
          </p:txBody>
        </p:sp>
        <p:sp>
          <p:nvSpPr>
            <p:cNvPr id="1943" name="Google Shape;1943;p106"/>
            <p:cNvSpPr txBox="1"/>
            <p:nvPr/>
          </p:nvSpPr>
          <p:spPr>
            <a:xfrm>
              <a:off x="1910" y="1811"/>
              <a:ext cx="643"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Clipping</a:t>
              </a:r>
              <a:endParaRPr b="0" i="0" sz="1400" u="none" cap="none" strike="noStrike">
                <a:solidFill>
                  <a:srgbClr val="000000"/>
                </a:solidFill>
                <a:latin typeface="Arial"/>
                <a:ea typeface="Arial"/>
                <a:cs typeface="Arial"/>
                <a:sym typeface="Arial"/>
              </a:endParaRPr>
            </a:p>
          </p:txBody>
        </p:sp>
      </p:grpSp>
      <p:sp>
        <p:nvSpPr>
          <p:cNvPr id="1944" name="Google Shape;1944;p106"/>
          <p:cNvSpPr txBox="1"/>
          <p:nvPr/>
        </p:nvSpPr>
        <p:spPr>
          <a:xfrm>
            <a:off x="4352925" y="4306888"/>
            <a:ext cx="3722688" cy="406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Simple 2D Drawing Pipeline</a:t>
            </a:r>
            <a:endParaRPr b="0" i="0" sz="1400" u="none" cap="none" strike="noStrike">
              <a:solidFill>
                <a:srgbClr val="000000"/>
              </a:solidFill>
              <a:latin typeface="Arial"/>
              <a:ea typeface="Arial"/>
              <a:cs typeface="Arial"/>
              <a:sym typeface="Arial"/>
            </a:endParaRPr>
          </a:p>
        </p:txBody>
      </p:sp>
      <p:cxnSp>
        <p:nvCxnSpPr>
          <p:cNvPr id="1945" name="Google Shape;1945;p106"/>
          <p:cNvCxnSpPr/>
          <p:nvPr/>
        </p:nvCxnSpPr>
        <p:spPr>
          <a:xfrm>
            <a:off x="1838325" y="3505200"/>
            <a:ext cx="381000" cy="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a:t>Rasterization (Scan Conversion)</a:t>
            </a:r>
            <a:r>
              <a:rPr lang="en-US" sz="8000"/>
              <a:t> </a:t>
            </a:r>
            <a:br>
              <a:rPr lang="en-US" sz="8000"/>
            </a:br>
            <a:endParaRPr/>
          </a:p>
        </p:txBody>
      </p:sp>
      <p:sp>
        <p:nvSpPr>
          <p:cNvPr id="1951" name="Google Shape;1951;p107"/>
          <p:cNvSpPr txBox="1"/>
          <p:nvPr/>
        </p:nvSpPr>
        <p:spPr>
          <a:xfrm>
            <a:off x="752475" y="2409825"/>
            <a:ext cx="8743950" cy="44196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Convert high-level geometry description to pixel colors in the frame buffer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Example: given vertex x, y coordinates determine pixel colors to draw line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Two ways to create an image: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Scan existing photograph</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Procedurally compute values (rendering)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Noto Sans Symbols"/>
              <a:buNone/>
            </a:pPr>
            <a:r>
              <a:t/>
            </a:r>
            <a:endParaRPr b="0" i="0" sz="2400" u="none" cap="none" strike="noStrike">
              <a:solidFill>
                <a:srgbClr val="262626"/>
              </a:solidFill>
              <a:latin typeface="Trebuchet MS"/>
              <a:ea typeface="Trebuchet MS"/>
              <a:cs typeface="Trebuchet MS"/>
              <a:sym typeface="Trebuchet MS"/>
            </a:endParaRPr>
          </a:p>
        </p:txBody>
      </p:sp>
      <p:grpSp>
        <p:nvGrpSpPr>
          <p:cNvPr id="1952" name="Google Shape;1952;p107"/>
          <p:cNvGrpSpPr/>
          <p:nvPr/>
        </p:nvGrpSpPr>
        <p:grpSpPr>
          <a:xfrm>
            <a:off x="4848225" y="4124325"/>
            <a:ext cx="6629400" cy="1981200"/>
            <a:chOff x="838200" y="4419600"/>
            <a:chExt cx="6629400" cy="1981200"/>
          </a:xfrm>
        </p:grpSpPr>
        <p:sp>
          <p:nvSpPr>
            <p:cNvPr id="1953" name="Google Shape;1953;p107"/>
            <p:cNvSpPr txBox="1"/>
            <p:nvPr/>
          </p:nvSpPr>
          <p:spPr>
            <a:xfrm>
              <a:off x="838200" y="4419600"/>
              <a:ext cx="1828800" cy="65087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Viewport Transformation</a:t>
              </a:r>
              <a:endParaRPr b="0" i="0" sz="1400" u="none" cap="none" strike="noStrike">
                <a:solidFill>
                  <a:srgbClr val="000000"/>
                </a:solidFill>
                <a:latin typeface="Arial"/>
                <a:ea typeface="Arial"/>
                <a:cs typeface="Arial"/>
                <a:sym typeface="Arial"/>
              </a:endParaRPr>
            </a:p>
          </p:txBody>
        </p:sp>
        <p:sp>
          <p:nvSpPr>
            <p:cNvPr id="1954" name="Google Shape;1954;p107"/>
            <p:cNvSpPr txBox="1"/>
            <p:nvPr/>
          </p:nvSpPr>
          <p:spPr>
            <a:xfrm>
              <a:off x="3886200" y="4572000"/>
              <a:ext cx="1490663"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Rasterization</a:t>
              </a:r>
              <a:endParaRPr b="0" i="0" sz="1400" u="none" cap="none" strike="noStrike">
                <a:solidFill>
                  <a:srgbClr val="000000"/>
                </a:solidFill>
                <a:latin typeface="Arial"/>
                <a:ea typeface="Arial"/>
                <a:cs typeface="Arial"/>
                <a:sym typeface="Arial"/>
              </a:endParaRPr>
            </a:p>
          </p:txBody>
        </p:sp>
        <p:cxnSp>
          <p:nvCxnSpPr>
            <p:cNvPr id="1955" name="Google Shape;1955;p107"/>
            <p:cNvCxnSpPr/>
            <p:nvPr/>
          </p:nvCxnSpPr>
          <p:spPr>
            <a:xfrm>
              <a:off x="5410200" y="4724400"/>
              <a:ext cx="914400" cy="0"/>
            </a:xfrm>
            <a:prstGeom prst="straightConnector1">
              <a:avLst/>
            </a:prstGeom>
            <a:noFill/>
            <a:ln cap="flat" cmpd="sng" w="9525">
              <a:solidFill>
                <a:schemeClr val="dk1"/>
              </a:solidFill>
              <a:prstDash val="solid"/>
              <a:miter lim="800000"/>
              <a:headEnd len="sm" w="sm" type="none"/>
              <a:tailEnd len="med" w="med" type="triangle"/>
            </a:ln>
          </p:spPr>
        </p:cxnSp>
        <p:grpSp>
          <p:nvGrpSpPr>
            <p:cNvPr id="1956" name="Google Shape;1956;p107"/>
            <p:cNvGrpSpPr/>
            <p:nvPr/>
          </p:nvGrpSpPr>
          <p:grpSpPr>
            <a:xfrm>
              <a:off x="2895600" y="5638800"/>
              <a:ext cx="685800" cy="609600"/>
              <a:chOff x="1728" y="3600"/>
              <a:chExt cx="432" cy="384"/>
            </a:xfrm>
          </p:grpSpPr>
          <p:sp>
            <p:nvSpPr>
              <p:cNvPr id="1957" name="Google Shape;1957;p107"/>
              <p:cNvSpPr/>
              <p:nvPr/>
            </p:nvSpPr>
            <p:spPr>
              <a:xfrm>
                <a:off x="1728" y="3600"/>
                <a:ext cx="432" cy="19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58" name="Google Shape;1958;p107"/>
              <p:cNvSpPr/>
              <p:nvPr/>
            </p:nvSpPr>
            <p:spPr>
              <a:xfrm>
                <a:off x="1824" y="3792"/>
                <a:ext cx="240" cy="19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nvGrpSpPr>
            <p:cNvPr id="1959" name="Google Shape;1959;p107"/>
            <p:cNvGrpSpPr/>
            <p:nvPr/>
          </p:nvGrpSpPr>
          <p:grpSpPr>
            <a:xfrm>
              <a:off x="6553200" y="4419600"/>
              <a:ext cx="914400" cy="685800"/>
              <a:chOff x="3408" y="3552"/>
              <a:chExt cx="576" cy="432"/>
            </a:xfrm>
          </p:grpSpPr>
          <p:sp>
            <p:nvSpPr>
              <p:cNvPr id="1960" name="Google Shape;1960;p107"/>
              <p:cNvSpPr/>
              <p:nvPr/>
            </p:nvSpPr>
            <p:spPr>
              <a:xfrm>
                <a:off x="3408" y="3552"/>
                <a:ext cx="576" cy="43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961" name="Google Shape;1961;p107"/>
              <p:cNvCxnSpPr/>
              <p:nvPr/>
            </p:nvCxnSpPr>
            <p:spPr>
              <a:xfrm>
                <a:off x="3408" y="3600"/>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2" name="Google Shape;1962;p107"/>
              <p:cNvCxnSpPr/>
              <p:nvPr/>
            </p:nvCxnSpPr>
            <p:spPr>
              <a:xfrm>
                <a:off x="3408" y="3648"/>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3" name="Google Shape;1963;p107"/>
              <p:cNvCxnSpPr/>
              <p:nvPr/>
            </p:nvCxnSpPr>
            <p:spPr>
              <a:xfrm>
                <a:off x="3408" y="3696"/>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4" name="Google Shape;1964;p107"/>
              <p:cNvCxnSpPr/>
              <p:nvPr/>
            </p:nvCxnSpPr>
            <p:spPr>
              <a:xfrm>
                <a:off x="3408" y="3744"/>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5" name="Google Shape;1965;p107"/>
              <p:cNvCxnSpPr/>
              <p:nvPr/>
            </p:nvCxnSpPr>
            <p:spPr>
              <a:xfrm>
                <a:off x="3408" y="3792"/>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6" name="Google Shape;1966;p107"/>
              <p:cNvCxnSpPr/>
              <p:nvPr/>
            </p:nvCxnSpPr>
            <p:spPr>
              <a:xfrm>
                <a:off x="3408" y="3840"/>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7" name="Google Shape;1967;p107"/>
              <p:cNvCxnSpPr/>
              <p:nvPr/>
            </p:nvCxnSpPr>
            <p:spPr>
              <a:xfrm>
                <a:off x="3408" y="3888"/>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8" name="Google Shape;1968;p107"/>
              <p:cNvCxnSpPr/>
              <p:nvPr/>
            </p:nvCxnSpPr>
            <p:spPr>
              <a:xfrm>
                <a:off x="3408" y="3936"/>
                <a:ext cx="576" cy="0"/>
              </a:xfrm>
              <a:prstGeom prst="straightConnector1">
                <a:avLst/>
              </a:prstGeom>
              <a:noFill/>
              <a:ln cap="flat" cmpd="sng" w="9525">
                <a:solidFill>
                  <a:schemeClr val="dk1"/>
                </a:solidFill>
                <a:prstDash val="solid"/>
                <a:miter lim="800000"/>
                <a:headEnd len="sm" w="sm" type="none"/>
                <a:tailEnd len="sm" w="sm" type="none"/>
              </a:ln>
            </p:spPr>
          </p:cxnSp>
          <p:cxnSp>
            <p:nvCxnSpPr>
              <p:cNvPr id="1969" name="Google Shape;1969;p107"/>
              <p:cNvCxnSpPr/>
              <p:nvPr/>
            </p:nvCxnSpPr>
            <p:spPr>
              <a:xfrm>
                <a:off x="3504" y="3552"/>
                <a:ext cx="0" cy="432"/>
              </a:xfrm>
              <a:prstGeom prst="straightConnector1">
                <a:avLst/>
              </a:prstGeom>
              <a:noFill/>
              <a:ln cap="flat" cmpd="sng" w="9525">
                <a:solidFill>
                  <a:schemeClr val="dk1"/>
                </a:solidFill>
                <a:prstDash val="solid"/>
                <a:miter lim="800000"/>
                <a:headEnd len="sm" w="sm" type="none"/>
                <a:tailEnd len="sm" w="sm" type="none"/>
              </a:ln>
            </p:spPr>
          </p:cxnSp>
          <p:cxnSp>
            <p:nvCxnSpPr>
              <p:cNvPr id="1970" name="Google Shape;1970;p107"/>
              <p:cNvCxnSpPr/>
              <p:nvPr/>
            </p:nvCxnSpPr>
            <p:spPr>
              <a:xfrm>
                <a:off x="3600" y="3552"/>
                <a:ext cx="0" cy="432"/>
              </a:xfrm>
              <a:prstGeom prst="straightConnector1">
                <a:avLst/>
              </a:prstGeom>
              <a:noFill/>
              <a:ln cap="flat" cmpd="sng" w="9525">
                <a:solidFill>
                  <a:schemeClr val="dk1"/>
                </a:solidFill>
                <a:prstDash val="solid"/>
                <a:miter lim="800000"/>
                <a:headEnd len="sm" w="sm" type="none"/>
                <a:tailEnd len="sm" w="sm" type="none"/>
              </a:ln>
            </p:spPr>
          </p:cxnSp>
          <p:cxnSp>
            <p:nvCxnSpPr>
              <p:cNvPr id="1971" name="Google Shape;1971;p107"/>
              <p:cNvCxnSpPr/>
              <p:nvPr/>
            </p:nvCxnSpPr>
            <p:spPr>
              <a:xfrm>
                <a:off x="3696" y="3552"/>
                <a:ext cx="0" cy="432"/>
              </a:xfrm>
              <a:prstGeom prst="straightConnector1">
                <a:avLst/>
              </a:prstGeom>
              <a:noFill/>
              <a:ln cap="flat" cmpd="sng" w="9525">
                <a:solidFill>
                  <a:schemeClr val="dk1"/>
                </a:solidFill>
                <a:prstDash val="solid"/>
                <a:miter lim="800000"/>
                <a:headEnd len="sm" w="sm" type="none"/>
                <a:tailEnd len="sm" w="sm" type="none"/>
              </a:ln>
            </p:spPr>
          </p:cxnSp>
          <p:cxnSp>
            <p:nvCxnSpPr>
              <p:cNvPr id="1972" name="Google Shape;1972;p107"/>
              <p:cNvCxnSpPr/>
              <p:nvPr/>
            </p:nvCxnSpPr>
            <p:spPr>
              <a:xfrm>
                <a:off x="3792" y="3552"/>
                <a:ext cx="0" cy="432"/>
              </a:xfrm>
              <a:prstGeom prst="straightConnector1">
                <a:avLst/>
              </a:prstGeom>
              <a:noFill/>
              <a:ln cap="flat" cmpd="sng" w="9525">
                <a:solidFill>
                  <a:schemeClr val="dk1"/>
                </a:solidFill>
                <a:prstDash val="solid"/>
                <a:miter lim="800000"/>
                <a:headEnd len="sm" w="sm" type="none"/>
                <a:tailEnd len="sm" w="sm" type="none"/>
              </a:ln>
            </p:spPr>
          </p:cxnSp>
          <p:cxnSp>
            <p:nvCxnSpPr>
              <p:cNvPr id="1973" name="Google Shape;1973;p107"/>
              <p:cNvCxnSpPr/>
              <p:nvPr/>
            </p:nvCxnSpPr>
            <p:spPr>
              <a:xfrm>
                <a:off x="3888" y="3552"/>
                <a:ext cx="0" cy="432"/>
              </a:xfrm>
              <a:prstGeom prst="straightConnector1">
                <a:avLst/>
              </a:prstGeom>
              <a:noFill/>
              <a:ln cap="flat" cmpd="sng" w="9525">
                <a:solidFill>
                  <a:schemeClr val="dk1"/>
                </a:solidFill>
                <a:prstDash val="solid"/>
                <a:miter lim="800000"/>
                <a:headEnd len="sm" w="sm" type="none"/>
                <a:tailEnd len="sm" w="sm" type="none"/>
              </a:ln>
            </p:spPr>
          </p:cxnSp>
          <p:sp>
            <p:nvSpPr>
              <p:cNvPr id="1974" name="Google Shape;1974;p107"/>
              <p:cNvSpPr/>
              <p:nvPr/>
            </p:nvSpPr>
            <p:spPr>
              <a:xfrm>
                <a:off x="3600" y="3600"/>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75" name="Google Shape;1975;p107"/>
              <p:cNvSpPr/>
              <p:nvPr/>
            </p:nvSpPr>
            <p:spPr>
              <a:xfrm>
                <a:off x="3696" y="3600"/>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76" name="Google Shape;1976;p107"/>
              <p:cNvSpPr/>
              <p:nvPr/>
            </p:nvSpPr>
            <p:spPr>
              <a:xfrm>
                <a:off x="3792" y="3600"/>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77" name="Google Shape;1977;p107"/>
              <p:cNvSpPr/>
              <p:nvPr/>
            </p:nvSpPr>
            <p:spPr>
              <a:xfrm>
                <a:off x="3504" y="3648"/>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78" name="Google Shape;1978;p107"/>
              <p:cNvSpPr/>
              <p:nvPr/>
            </p:nvSpPr>
            <p:spPr>
              <a:xfrm>
                <a:off x="3888" y="3648"/>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79" name="Google Shape;1979;p107"/>
              <p:cNvSpPr/>
              <p:nvPr/>
            </p:nvSpPr>
            <p:spPr>
              <a:xfrm>
                <a:off x="3504" y="3696"/>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0" name="Google Shape;1980;p107"/>
              <p:cNvSpPr/>
              <p:nvPr/>
            </p:nvSpPr>
            <p:spPr>
              <a:xfrm>
                <a:off x="3888" y="3696"/>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1" name="Google Shape;1981;p107"/>
              <p:cNvSpPr/>
              <p:nvPr/>
            </p:nvSpPr>
            <p:spPr>
              <a:xfrm>
                <a:off x="3504" y="3744"/>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2" name="Google Shape;1982;p107"/>
              <p:cNvSpPr/>
              <p:nvPr/>
            </p:nvSpPr>
            <p:spPr>
              <a:xfrm>
                <a:off x="3600" y="3744"/>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3" name="Google Shape;1983;p107"/>
              <p:cNvSpPr/>
              <p:nvPr/>
            </p:nvSpPr>
            <p:spPr>
              <a:xfrm>
                <a:off x="3696" y="3744"/>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4" name="Google Shape;1984;p107"/>
              <p:cNvSpPr/>
              <p:nvPr/>
            </p:nvSpPr>
            <p:spPr>
              <a:xfrm>
                <a:off x="3792" y="3744"/>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5" name="Google Shape;1985;p107"/>
              <p:cNvSpPr/>
              <p:nvPr/>
            </p:nvSpPr>
            <p:spPr>
              <a:xfrm>
                <a:off x="3600" y="3792"/>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6" name="Google Shape;1986;p107"/>
              <p:cNvSpPr/>
              <p:nvPr/>
            </p:nvSpPr>
            <p:spPr>
              <a:xfrm>
                <a:off x="3600" y="3840"/>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7" name="Google Shape;1987;p107"/>
              <p:cNvSpPr/>
              <p:nvPr/>
            </p:nvSpPr>
            <p:spPr>
              <a:xfrm>
                <a:off x="3600" y="3888"/>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8" name="Google Shape;1988;p107"/>
              <p:cNvSpPr/>
              <p:nvPr/>
            </p:nvSpPr>
            <p:spPr>
              <a:xfrm>
                <a:off x="3792" y="3792"/>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89" name="Google Shape;1989;p107"/>
              <p:cNvSpPr/>
              <p:nvPr/>
            </p:nvSpPr>
            <p:spPr>
              <a:xfrm>
                <a:off x="3792" y="3840"/>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90" name="Google Shape;1990;p107"/>
              <p:cNvSpPr/>
              <p:nvPr/>
            </p:nvSpPr>
            <p:spPr>
              <a:xfrm>
                <a:off x="3792" y="3888"/>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91" name="Google Shape;1991;p107"/>
              <p:cNvSpPr/>
              <p:nvPr/>
            </p:nvSpPr>
            <p:spPr>
              <a:xfrm>
                <a:off x="3600" y="3936"/>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92" name="Google Shape;1992;p107"/>
              <p:cNvSpPr/>
              <p:nvPr/>
            </p:nvSpPr>
            <p:spPr>
              <a:xfrm>
                <a:off x="3792" y="3936"/>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993" name="Google Shape;1993;p107"/>
              <p:cNvSpPr/>
              <p:nvPr/>
            </p:nvSpPr>
            <p:spPr>
              <a:xfrm>
                <a:off x="3888" y="3744"/>
                <a:ext cx="96" cy="4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1994" name="Google Shape;1994;p107"/>
            <p:cNvSpPr/>
            <p:nvPr/>
          </p:nvSpPr>
          <p:spPr>
            <a:xfrm>
              <a:off x="2514600" y="5410200"/>
              <a:ext cx="1371600" cy="990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995" name="Google Shape;1995;p107"/>
            <p:cNvCxnSpPr/>
            <p:nvPr/>
          </p:nvCxnSpPr>
          <p:spPr>
            <a:xfrm>
              <a:off x="1600200" y="5105400"/>
              <a:ext cx="0" cy="838200"/>
            </a:xfrm>
            <a:prstGeom prst="straightConnector1">
              <a:avLst/>
            </a:prstGeom>
            <a:noFill/>
            <a:ln cap="flat" cmpd="sng" w="9525">
              <a:solidFill>
                <a:schemeClr val="dk1"/>
              </a:solidFill>
              <a:prstDash val="solid"/>
              <a:miter lim="800000"/>
              <a:headEnd len="sm" w="sm" type="none"/>
              <a:tailEnd len="sm" w="sm" type="none"/>
            </a:ln>
          </p:spPr>
        </p:cxnSp>
        <p:cxnSp>
          <p:nvCxnSpPr>
            <p:cNvPr id="1996" name="Google Shape;1996;p107"/>
            <p:cNvCxnSpPr/>
            <p:nvPr/>
          </p:nvCxnSpPr>
          <p:spPr>
            <a:xfrm>
              <a:off x="1600200" y="5943600"/>
              <a:ext cx="838200" cy="0"/>
            </a:xfrm>
            <a:prstGeom prst="straightConnector1">
              <a:avLst/>
            </a:prstGeom>
            <a:noFill/>
            <a:ln cap="flat" cmpd="sng" w="9525">
              <a:solidFill>
                <a:schemeClr val="dk1"/>
              </a:solidFill>
              <a:prstDash val="solid"/>
              <a:miter lim="800000"/>
              <a:headEnd len="sm" w="sm" type="none"/>
              <a:tailEnd len="med" w="med" type="triangle"/>
            </a:ln>
          </p:spPr>
        </p:cxnSp>
        <p:cxnSp>
          <p:nvCxnSpPr>
            <p:cNvPr id="1997" name="Google Shape;1997;p107"/>
            <p:cNvCxnSpPr/>
            <p:nvPr/>
          </p:nvCxnSpPr>
          <p:spPr>
            <a:xfrm>
              <a:off x="3886200" y="5943600"/>
              <a:ext cx="838200" cy="0"/>
            </a:xfrm>
            <a:prstGeom prst="straightConnector1">
              <a:avLst/>
            </a:prstGeom>
            <a:noFill/>
            <a:ln cap="flat" cmpd="sng" w="9525">
              <a:solidFill>
                <a:schemeClr val="dk1"/>
              </a:solidFill>
              <a:prstDash val="solid"/>
              <a:miter lim="800000"/>
              <a:headEnd len="sm" w="sm" type="none"/>
              <a:tailEnd len="sm" w="sm" type="none"/>
            </a:ln>
          </p:spPr>
        </p:cxnSp>
        <p:cxnSp>
          <p:nvCxnSpPr>
            <p:cNvPr id="1998" name="Google Shape;1998;p107"/>
            <p:cNvCxnSpPr/>
            <p:nvPr/>
          </p:nvCxnSpPr>
          <p:spPr>
            <a:xfrm rot="10800000">
              <a:off x="4724400" y="5029200"/>
              <a:ext cx="0" cy="914400"/>
            </a:xfrm>
            <a:prstGeom prst="straightConnector1">
              <a:avLst/>
            </a:prstGeom>
            <a:no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Rasterization</a:t>
            </a:r>
            <a:endParaRPr/>
          </a:p>
        </p:txBody>
      </p:sp>
      <p:sp>
        <p:nvSpPr>
          <p:cNvPr id="2004" name="Google Shape;2004;p10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0"/>
              </a:spcBef>
              <a:spcAft>
                <a:spcPts val="0"/>
              </a:spcAft>
              <a:buSzPts val="1440"/>
              <a:buChar char="►"/>
            </a:pPr>
            <a:r>
              <a:rPr lang="en-US"/>
              <a:t>A fundamental computer graphics function</a:t>
            </a:r>
            <a:endParaRPr/>
          </a:p>
          <a:p>
            <a:pPr indent="-342900" lvl="0" marL="342900" rtl="0" algn="l">
              <a:lnSpc>
                <a:spcPct val="110000"/>
              </a:lnSpc>
              <a:spcBef>
                <a:spcPts val="0"/>
              </a:spcBef>
              <a:spcAft>
                <a:spcPts val="0"/>
              </a:spcAft>
              <a:buSzPts val="1440"/>
              <a:buChar char="►"/>
            </a:pPr>
            <a:r>
              <a:rPr lang="en-US"/>
              <a:t>Determine the pixels’ colors, illuminations, textures, etc. </a:t>
            </a:r>
            <a:endParaRPr/>
          </a:p>
          <a:p>
            <a:pPr indent="-342900" lvl="0" marL="342900" rtl="0" algn="l">
              <a:lnSpc>
                <a:spcPct val="110000"/>
              </a:lnSpc>
              <a:spcBef>
                <a:spcPts val="0"/>
              </a:spcBef>
              <a:spcAft>
                <a:spcPts val="0"/>
              </a:spcAft>
              <a:buSzPts val="1440"/>
              <a:buChar char="►"/>
            </a:pPr>
            <a:r>
              <a:rPr lang="en-US"/>
              <a:t>Implemented by graphics hardware </a:t>
            </a:r>
            <a:endParaRPr/>
          </a:p>
          <a:p>
            <a:pPr indent="-342900" lvl="0" marL="342900" rtl="0" algn="l">
              <a:lnSpc>
                <a:spcPct val="110000"/>
              </a:lnSpc>
              <a:spcBef>
                <a:spcPts val="0"/>
              </a:spcBef>
              <a:spcAft>
                <a:spcPts val="0"/>
              </a:spcAft>
              <a:buSzPts val="1440"/>
              <a:buChar char="►"/>
            </a:pPr>
            <a:r>
              <a:rPr lang="en-US"/>
              <a:t>Rasterization algorithms</a:t>
            </a:r>
            <a:endParaRPr/>
          </a:p>
          <a:p>
            <a:pPr indent="-285750" lvl="1" marL="742950" rtl="0" algn="l">
              <a:lnSpc>
                <a:spcPct val="100000"/>
              </a:lnSpc>
              <a:spcBef>
                <a:spcPts val="1000"/>
              </a:spcBef>
              <a:spcAft>
                <a:spcPts val="0"/>
              </a:spcAft>
              <a:buSzPts val="1280"/>
              <a:buChar char="►"/>
            </a:pPr>
            <a:r>
              <a:rPr lang="en-US"/>
              <a:t>Lines </a:t>
            </a:r>
            <a:endParaRPr/>
          </a:p>
          <a:p>
            <a:pPr indent="-285750" lvl="1" marL="742950" rtl="0" algn="l">
              <a:lnSpc>
                <a:spcPct val="100000"/>
              </a:lnSpc>
              <a:spcBef>
                <a:spcPts val="1000"/>
              </a:spcBef>
              <a:spcAft>
                <a:spcPts val="0"/>
              </a:spcAft>
              <a:buSzPts val="1280"/>
              <a:buChar char="►"/>
            </a:pPr>
            <a:r>
              <a:rPr lang="en-US"/>
              <a:t>Circles</a:t>
            </a:r>
            <a:endParaRPr/>
          </a:p>
          <a:p>
            <a:pPr indent="-285750" lvl="1" marL="742950" rtl="0" algn="l">
              <a:lnSpc>
                <a:spcPct val="100000"/>
              </a:lnSpc>
              <a:spcBef>
                <a:spcPts val="1000"/>
              </a:spcBef>
              <a:spcAft>
                <a:spcPts val="0"/>
              </a:spcAft>
              <a:buSzPts val="1280"/>
              <a:buChar char="►"/>
            </a:pPr>
            <a:r>
              <a:rPr lang="en-US"/>
              <a:t>Triangles </a:t>
            </a:r>
            <a:endParaRPr/>
          </a:p>
          <a:p>
            <a:pPr indent="-285750" lvl="1" marL="742950" rtl="0" algn="l">
              <a:lnSpc>
                <a:spcPct val="100000"/>
              </a:lnSpc>
              <a:spcBef>
                <a:spcPts val="1000"/>
              </a:spcBef>
              <a:spcAft>
                <a:spcPts val="0"/>
              </a:spcAft>
              <a:buSzPts val="1280"/>
              <a:buChar char="►"/>
            </a:pPr>
            <a:r>
              <a:rPr lang="en-US"/>
              <a:t>Polygons</a:t>
            </a:r>
            <a:r>
              <a:rPr lang="en-US" sz="1400"/>
              <a:t> </a:t>
            </a:r>
            <a:endParaRPr/>
          </a:p>
        </p:txBody>
      </p:sp>
      <p:cxnSp>
        <p:nvCxnSpPr>
          <p:cNvPr id="2005" name="Google Shape;2005;p108"/>
          <p:cNvCxnSpPr/>
          <p:nvPr/>
        </p:nvCxnSpPr>
        <p:spPr>
          <a:xfrm flipH="1" rot="10800000">
            <a:off x="5364480" y="4267200"/>
            <a:ext cx="685800" cy="152400"/>
          </a:xfrm>
          <a:prstGeom prst="straightConnector1">
            <a:avLst/>
          </a:prstGeom>
          <a:noFill/>
          <a:ln cap="flat" cmpd="sng" w="9525">
            <a:solidFill>
              <a:schemeClr val="dk1"/>
            </a:solidFill>
            <a:prstDash val="solid"/>
            <a:miter lim="800000"/>
            <a:headEnd len="sm" w="sm" type="none"/>
            <a:tailEnd len="sm" w="sm" type="none"/>
          </a:ln>
        </p:spPr>
      </p:cxnSp>
      <p:sp>
        <p:nvSpPr>
          <p:cNvPr id="2006" name="Google Shape;2006;p108"/>
          <p:cNvSpPr/>
          <p:nvPr/>
        </p:nvSpPr>
        <p:spPr>
          <a:xfrm>
            <a:off x="5440680" y="4648200"/>
            <a:ext cx="381000" cy="304800"/>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007" name="Google Shape;2007;p108"/>
          <p:cNvSpPr/>
          <p:nvPr/>
        </p:nvSpPr>
        <p:spPr>
          <a:xfrm>
            <a:off x="5516880" y="5105400"/>
            <a:ext cx="381000" cy="381000"/>
          </a:xfrm>
          <a:prstGeom prst="triangle">
            <a:avLst>
              <a:gd fmla="val 50000" name="adj"/>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008" name="Google Shape;2008;p108"/>
          <p:cNvSpPr/>
          <p:nvPr/>
        </p:nvSpPr>
        <p:spPr>
          <a:xfrm>
            <a:off x="5593080" y="5715000"/>
            <a:ext cx="533400" cy="457200"/>
          </a:xfrm>
          <a:prstGeom prst="hexagon">
            <a:avLst>
              <a:gd fmla="val 29167" name="adj"/>
              <a:gd fmla="val 115470" name="vf"/>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0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Rasterization Operations</a:t>
            </a:r>
            <a:endParaRPr/>
          </a:p>
        </p:txBody>
      </p:sp>
      <p:sp>
        <p:nvSpPr>
          <p:cNvPr id="2014" name="Google Shape;2014;p10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240"/>
              <a:buChar char="►"/>
            </a:pPr>
            <a:r>
              <a:rPr lang="en-US" sz="2800"/>
              <a:t>Drawing lines on the screen</a:t>
            </a:r>
            <a:endParaRPr/>
          </a:p>
          <a:p>
            <a:pPr indent="-342900" lvl="0" marL="342900" rtl="0" algn="l">
              <a:lnSpc>
                <a:spcPct val="100000"/>
              </a:lnSpc>
              <a:spcBef>
                <a:spcPts val="1000"/>
              </a:spcBef>
              <a:spcAft>
                <a:spcPts val="0"/>
              </a:spcAft>
              <a:buSzPts val="2240"/>
              <a:buChar char="►"/>
            </a:pPr>
            <a:r>
              <a:rPr lang="en-US" sz="2800"/>
              <a:t>Manipulating pixel maps (pixmaps): copying, scaling, rotating, etc</a:t>
            </a:r>
            <a:endParaRPr/>
          </a:p>
          <a:p>
            <a:pPr indent="-342900" lvl="0" marL="342900" rtl="0" algn="l">
              <a:lnSpc>
                <a:spcPct val="100000"/>
              </a:lnSpc>
              <a:spcBef>
                <a:spcPts val="1000"/>
              </a:spcBef>
              <a:spcAft>
                <a:spcPts val="0"/>
              </a:spcAft>
              <a:buSzPts val="2240"/>
              <a:buChar char="►"/>
            </a:pPr>
            <a:r>
              <a:rPr lang="en-US" sz="2800"/>
              <a:t>Compositing images, defining and modifying regions</a:t>
            </a:r>
            <a:endParaRPr/>
          </a:p>
          <a:p>
            <a:pPr indent="-342900" lvl="0" marL="342900" rtl="0" algn="l">
              <a:lnSpc>
                <a:spcPct val="100000"/>
              </a:lnSpc>
              <a:spcBef>
                <a:spcPts val="1000"/>
              </a:spcBef>
              <a:spcAft>
                <a:spcPts val="0"/>
              </a:spcAft>
              <a:buSzPts val="2240"/>
              <a:buChar char="►"/>
            </a:pPr>
            <a:r>
              <a:rPr lang="en-US" sz="2800"/>
              <a:t>Drawing and filling polygons </a:t>
            </a:r>
            <a:endParaRPr/>
          </a:p>
          <a:p>
            <a:pPr indent="-285750" lvl="1" marL="742950" rtl="0" algn="l">
              <a:lnSpc>
                <a:spcPct val="100000"/>
              </a:lnSpc>
              <a:spcBef>
                <a:spcPts val="1000"/>
              </a:spcBef>
              <a:spcAft>
                <a:spcPts val="0"/>
              </a:spcAft>
              <a:buSzPts val="1920"/>
              <a:buChar char="►"/>
            </a:pPr>
            <a:r>
              <a:rPr lang="en-US" sz="2400"/>
              <a:t>Previously glBegin(GL_POLYGON), etc</a:t>
            </a:r>
            <a:endParaRPr/>
          </a:p>
          <a:p>
            <a:pPr indent="-342900" lvl="0" marL="342900" rtl="0" algn="l">
              <a:lnSpc>
                <a:spcPct val="100000"/>
              </a:lnSpc>
              <a:spcBef>
                <a:spcPts val="1000"/>
              </a:spcBef>
              <a:spcAft>
                <a:spcPts val="0"/>
              </a:spcAft>
              <a:buSzPts val="2240"/>
              <a:buChar char="►"/>
            </a:pPr>
            <a:r>
              <a:rPr lang="en-US" sz="2800"/>
              <a:t>Aliasing and anti-aliasing methods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Line drawing algorithm</a:t>
            </a:r>
            <a:endParaRPr/>
          </a:p>
        </p:txBody>
      </p:sp>
      <p:sp>
        <p:nvSpPr>
          <p:cNvPr id="2020" name="Google Shape;2020;p110"/>
          <p:cNvSpPr txBox="1"/>
          <p:nvPr>
            <p:ph idx="1" type="body"/>
          </p:nvPr>
        </p:nvSpPr>
        <p:spPr>
          <a:xfrm>
            <a:off x="1127760" y="2556932"/>
            <a:ext cx="10088880" cy="366098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Programmer specifies (x,y) values of end pixels</a:t>
            </a:r>
            <a:endParaRPr/>
          </a:p>
          <a:p>
            <a:pPr indent="-342900" lvl="0" marL="342900" rtl="0" algn="l">
              <a:lnSpc>
                <a:spcPct val="100000"/>
              </a:lnSpc>
              <a:spcBef>
                <a:spcPts val="1000"/>
              </a:spcBef>
              <a:spcAft>
                <a:spcPts val="0"/>
              </a:spcAft>
              <a:buSzPts val="1440"/>
              <a:buChar char="►"/>
            </a:pPr>
            <a:r>
              <a:rPr lang="en-US"/>
              <a:t>Need algorithm to figure out which intermediate pixels are on line path</a:t>
            </a:r>
            <a:endParaRPr/>
          </a:p>
          <a:p>
            <a:pPr indent="-342900" lvl="0" marL="342900" rtl="0" algn="l">
              <a:lnSpc>
                <a:spcPct val="100000"/>
              </a:lnSpc>
              <a:spcBef>
                <a:spcPts val="1000"/>
              </a:spcBef>
              <a:spcAft>
                <a:spcPts val="0"/>
              </a:spcAft>
              <a:buSzPts val="1440"/>
              <a:buChar char="►"/>
            </a:pPr>
            <a:r>
              <a:rPr lang="en-US"/>
              <a:t>Pixel (x,y) values constrained to integer values</a:t>
            </a:r>
            <a:endParaRPr/>
          </a:p>
          <a:p>
            <a:pPr indent="-342900" lvl="0" marL="342900" rtl="0" algn="l">
              <a:lnSpc>
                <a:spcPct val="100000"/>
              </a:lnSpc>
              <a:spcBef>
                <a:spcPts val="1000"/>
              </a:spcBef>
              <a:spcAft>
                <a:spcPts val="0"/>
              </a:spcAft>
              <a:buSzPts val="1440"/>
              <a:buChar char="►"/>
            </a:pPr>
            <a:r>
              <a:rPr lang="en-US"/>
              <a:t>Actual computed intermediate line values may be floats</a:t>
            </a:r>
            <a:endParaRPr/>
          </a:p>
          <a:p>
            <a:pPr indent="-342900" lvl="0" marL="342900" rtl="0" algn="l">
              <a:lnSpc>
                <a:spcPct val="100000"/>
              </a:lnSpc>
              <a:spcBef>
                <a:spcPts val="1000"/>
              </a:spcBef>
              <a:spcAft>
                <a:spcPts val="0"/>
              </a:spcAft>
              <a:buSzPts val="1440"/>
              <a:buChar char="►"/>
            </a:pPr>
            <a:r>
              <a:rPr lang="en-US"/>
              <a:t>Rounding may be required. E.g. computed point </a:t>
            </a:r>
            <a:endParaRPr/>
          </a:p>
          <a:p>
            <a:pPr indent="-342900" lvl="0" marL="342900" rtl="0" algn="l">
              <a:lnSpc>
                <a:spcPct val="100000"/>
              </a:lnSpc>
              <a:spcBef>
                <a:spcPts val="1000"/>
              </a:spcBef>
              <a:spcAft>
                <a:spcPts val="0"/>
              </a:spcAft>
              <a:buSzPts val="1440"/>
              <a:buFont typeface="Noto Sans Symbols"/>
              <a:buNone/>
            </a:pPr>
            <a:r>
              <a:rPr lang="en-US"/>
              <a:t>    (10.48, 20.51) rounded to (10, 21)</a:t>
            </a:r>
            <a:endParaRPr/>
          </a:p>
          <a:p>
            <a:pPr indent="-342900" lvl="0" marL="342900" rtl="0" algn="l">
              <a:lnSpc>
                <a:spcPct val="100000"/>
              </a:lnSpc>
              <a:spcBef>
                <a:spcPts val="1000"/>
              </a:spcBef>
              <a:spcAft>
                <a:spcPts val="0"/>
              </a:spcAft>
              <a:buSzPts val="1440"/>
              <a:buChar char="►"/>
            </a:pPr>
            <a:r>
              <a:rPr lang="en-US"/>
              <a:t>Rounded pixel value is off actual line path (jaggy!!) </a:t>
            </a:r>
            <a:endParaRPr/>
          </a:p>
          <a:p>
            <a:pPr indent="-342900" lvl="0" marL="342900" rtl="0" algn="l">
              <a:lnSpc>
                <a:spcPct val="100000"/>
              </a:lnSpc>
              <a:spcBef>
                <a:spcPts val="1000"/>
              </a:spcBef>
              <a:spcAft>
                <a:spcPts val="0"/>
              </a:spcAft>
              <a:buSzPts val="1440"/>
              <a:buChar char="►"/>
            </a:pPr>
            <a:r>
              <a:rPr lang="en-US"/>
              <a:t>Sloped lines end up having jaggies</a:t>
            </a:r>
            <a:endParaRPr/>
          </a:p>
          <a:p>
            <a:pPr indent="-342900" lvl="0" marL="342900" rtl="0" algn="l">
              <a:lnSpc>
                <a:spcPct val="100000"/>
              </a:lnSpc>
              <a:spcBef>
                <a:spcPts val="1000"/>
              </a:spcBef>
              <a:spcAft>
                <a:spcPts val="0"/>
              </a:spcAft>
              <a:buSzPts val="1440"/>
              <a:buChar char="►"/>
            </a:pPr>
            <a:r>
              <a:rPr lang="en-US"/>
              <a:t>Vertical, horizontal lines, no jaggies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Line Drawing Algorithm</a:t>
            </a:r>
            <a:endParaRPr/>
          </a:p>
        </p:txBody>
      </p:sp>
      <p:grpSp>
        <p:nvGrpSpPr>
          <p:cNvPr id="2026" name="Google Shape;2026;p111"/>
          <p:cNvGrpSpPr/>
          <p:nvPr/>
        </p:nvGrpSpPr>
        <p:grpSpPr>
          <a:xfrm>
            <a:off x="3725957" y="2479675"/>
            <a:ext cx="5034822" cy="3603625"/>
            <a:chOff x="1096" y="1584"/>
            <a:chExt cx="3165" cy="2270"/>
          </a:xfrm>
        </p:grpSpPr>
        <p:grpSp>
          <p:nvGrpSpPr>
            <p:cNvPr id="2027" name="Google Shape;2027;p111"/>
            <p:cNvGrpSpPr/>
            <p:nvPr/>
          </p:nvGrpSpPr>
          <p:grpSpPr>
            <a:xfrm>
              <a:off x="1200" y="1584"/>
              <a:ext cx="2880" cy="2016"/>
              <a:chOff x="1200" y="1584"/>
              <a:chExt cx="2880" cy="2016"/>
            </a:xfrm>
          </p:grpSpPr>
          <p:sp>
            <p:nvSpPr>
              <p:cNvPr id="2028" name="Google Shape;2028;p111"/>
              <p:cNvSpPr/>
              <p:nvPr/>
            </p:nvSpPr>
            <p:spPr>
              <a:xfrm>
                <a:off x="1200" y="1584"/>
                <a:ext cx="2880" cy="20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2029" name="Google Shape;2029;p111"/>
              <p:cNvCxnSpPr/>
              <p:nvPr/>
            </p:nvCxnSpPr>
            <p:spPr>
              <a:xfrm>
                <a:off x="14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0" name="Google Shape;2030;p111"/>
              <p:cNvCxnSpPr/>
              <p:nvPr/>
            </p:nvCxnSpPr>
            <p:spPr>
              <a:xfrm>
                <a:off x="16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1" name="Google Shape;2031;p111"/>
              <p:cNvCxnSpPr/>
              <p:nvPr/>
            </p:nvCxnSpPr>
            <p:spPr>
              <a:xfrm>
                <a:off x="19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2" name="Google Shape;2032;p111"/>
              <p:cNvCxnSpPr/>
              <p:nvPr/>
            </p:nvCxnSpPr>
            <p:spPr>
              <a:xfrm>
                <a:off x="21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3" name="Google Shape;2033;p111"/>
              <p:cNvCxnSpPr/>
              <p:nvPr/>
            </p:nvCxnSpPr>
            <p:spPr>
              <a:xfrm>
                <a:off x="24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4" name="Google Shape;2034;p111"/>
              <p:cNvCxnSpPr/>
              <p:nvPr/>
            </p:nvCxnSpPr>
            <p:spPr>
              <a:xfrm>
                <a:off x="26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5" name="Google Shape;2035;p111"/>
              <p:cNvCxnSpPr/>
              <p:nvPr/>
            </p:nvCxnSpPr>
            <p:spPr>
              <a:xfrm>
                <a:off x="28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6" name="Google Shape;2036;p111"/>
              <p:cNvCxnSpPr/>
              <p:nvPr/>
            </p:nvCxnSpPr>
            <p:spPr>
              <a:xfrm>
                <a:off x="31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7" name="Google Shape;2037;p111"/>
              <p:cNvCxnSpPr/>
              <p:nvPr/>
            </p:nvCxnSpPr>
            <p:spPr>
              <a:xfrm>
                <a:off x="33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8" name="Google Shape;2038;p111"/>
              <p:cNvCxnSpPr/>
              <p:nvPr/>
            </p:nvCxnSpPr>
            <p:spPr>
              <a:xfrm>
                <a:off x="36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39" name="Google Shape;2039;p111"/>
              <p:cNvCxnSpPr/>
              <p:nvPr/>
            </p:nvCxnSpPr>
            <p:spPr>
              <a:xfrm>
                <a:off x="38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040" name="Google Shape;2040;p111"/>
              <p:cNvCxnSpPr/>
              <p:nvPr/>
            </p:nvCxnSpPr>
            <p:spPr>
              <a:xfrm>
                <a:off x="1200" y="33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1" name="Google Shape;2041;p111"/>
              <p:cNvCxnSpPr/>
              <p:nvPr/>
            </p:nvCxnSpPr>
            <p:spPr>
              <a:xfrm>
                <a:off x="1200" y="307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2" name="Google Shape;2042;p111"/>
              <p:cNvCxnSpPr/>
              <p:nvPr/>
            </p:nvCxnSpPr>
            <p:spPr>
              <a:xfrm>
                <a:off x="1200" y="283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3" name="Google Shape;2043;p111"/>
              <p:cNvCxnSpPr/>
              <p:nvPr/>
            </p:nvCxnSpPr>
            <p:spPr>
              <a:xfrm>
                <a:off x="1200" y="259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4" name="Google Shape;2044;p111"/>
              <p:cNvCxnSpPr/>
              <p:nvPr/>
            </p:nvCxnSpPr>
            <p:spPr>
              <a:xfrm>
                <a:off x="1200" y="235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5" name="Google Shape;2045;p111"/>
              <p:cNvCxnSpPr/>
              <p:nvPr/>
            </p:nvCxnSpPr>
            <p:spPr>
              <a:xfrm>
                <a:off x="1200" y="21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046" name="Google Shape;2046;p111"/>
              <p:cNvCxnSpPr/>
              <p:nvPr/>
            </p:nvCxnSpPr>
            <p:spPr>
              <a:xfrm>
                <a:off x="1200" y="1872"/>
                <a:ext cx="2880" cy="0"/>
              </a:xfrm>
              <a:prstGeom prst="straightConnector1">
                <a:avLst/>
              </a:prstGeom>
              <a:noFill/>
              <a:ln cap="flat" cmpd="sng" w="9525">
                <a:solidFill>
                  <a:schemeClr val="dk1"/>
                </a:solidFill>
                <a:prstDash val="solid"/>
                <a:miter lim="800000"/>
                <a:headEnd len="sm" w="sm" type="none"/>
                <a:tailEnd len="sm" w="sm" type="none"/>
              </a:ln>
            </p:spPr>
          </p:cxnSp>
        </p:grpSp>
        <p:sp>
          <p:nvSpPr>
            <p:cNvPr id="2047" name="Google Shape;2047;p111"/>
            <p:cNvSpPr txBox="1"/>
            <p:nvPr/>
          </p:nvSpPr>
          <p:spPr>
            <a:xfrm>
              <a:off x="1096" y="3621"/>
              <a:ext cx="3165"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0    1   2    3   4    5    6   7    8   9   10  11  12</a:t>
              </a:r>
              <a:endParaRPr b="0" i="0" sz="1400" u="none" cap="none" strike="noStrike">
                <a:solidFill>
                  <a:srgbClr val="000000"/>
                </a:solidFill>
                <a:latin typeface="Arial"/>
                <a:ea typeface="Arial"/>
                <a:cs typeface="Arial"/>
                <a:sym typeface="Arial"/>
              </a:endParaRPr>
            </a:p>
          </p:txBody>
        </p:sp>
      </p:grpSp>
      <p:grpSp>
        <p:nvGrpSpPr>
          <p:cNvPr id="2048" name="Google Shape;2048;p111"/>
          <p:cNvGrpSpPr/>
          <p:nvPr/>
        </p:nvGrpSpPr>
        <p:grpSpPr>
          <a:xfrm>
            <a:off x="4892040" y="3200400"/>
            <a:ext cx="2590800" cy="1752600"/>
            <a:chOff x="1440" y="2016"/>
            <a:chExt cx="1632" cy="1104"/>
          </a:xfrm>
        </p:grpSpPr>
        <p:sp>
          <p:nvSpPr>
            <p:cNvPr id="2049" name="Google Shape;2049;p111"/>
            <p:cNvSpPr/>
            <p:nvPr/>
          </p:nvSpPr>
          <p:spPr>
            <a:xfrm>
              <a:off x="1440" y="2976"/>
              <a:ext cx="192" cy="144"/>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050" name="Google Shape;2050;p111"/>
            <p:cNvSpPr/>
            <p:nvPr/>
          </p:nvSpPr>
          <p:spPr>
            <a:xfrm>
              <a:off x="2880" y="2016"/>
              <a:ext cx="192" cy="144"/>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2051" name="Google Shape;2051;p111"/>
          <p:cNvSpPr txBox="1"/>
          <p:nvPr/>
        </p:nvSpPr>
        <p:spPr>
          <a:xfrm>
            <a:off x="8762365" y="2673350"/>
            <a:ext cx="234156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ahoma"/>
                <a:ea typeface="Tahoma"/>
                <a:cs typeface="Tahoma"/>
                <a:sym typeface="Tahoma"/>
              </a:rPr>
              <a:t>Line: (3,2) -&gt; (9,6)</a:t>
            </a:r>
            <a:endParaRPr b="0" i="0" sz="1400" u="none" cap="none" strike="noStrike">
              <a:solidFill>
                <a:srgbClr val="000000"/>
              </a:solidFill>
              <a:latin typeface="Arial"/>
              <a:ea typeface="Arial"/>
              <a:cs typeface="Arial"/>
              <a:sym typeface="Arial"/>
            </a:endParaRPr>
          </a:p>
        </p:txBody>
      </p:sp>
      <p:grpSp>
        <p:nvGrpSpPr>
          <p:cNvPr id="2052" name="Google Shape;2052;p111"/>
          <p:cNvGrpSpPr/>
          <p:nvPr/>
        </p:nvGrpSpPr>
        <p:grpSpPr>
          <a:xfrm>
            <a:off x="5120640" y="3352800"/>
            <a:ext cx="2209800" cy="1447800"/>
            <a:chOff x="1536" y="2112"/>
            <a:chExt cx="1392" cy="912"/>
          </a:xfrm>
        </p:grpSpPr>
        <p:cxnSp>
          <p:nvCxnSpPr>
            <p:cNvPr id="2053" name="Google Shape;2053;p111"/>
            <p:cNvCxnSpPr/>
            <p:nvPr/>
          </p:nvCxnSpPr>
          <p:spPr>
            <a:xfrm flipH="1" rot="10800000">
              <a:off x="1536" y="2112"/>
              <a:ext cx="1392" cy="912"/>
            </a:xfrm>
            <a:prstGeom prst="straightConnector1">
              <a:avLst/>
            </a:prstGeom>
            <a:noFill/>
            <a:ln cap="flat" cmpd="sng" w="9525">
              <a:solidFill>
                <a:schemeClr val="dk1"/>
              </a:solidFill>
              <a:prstDash val="solid"/>
              <a:miter lim="800000"/>
              <a:headEnd len="sm" w="sm" type="none"/>
              <a:tailEnd len="med" w="med" type="triangle"/>
            </a:ln>
          </p:spPr>
        </p:cxnSp>
        <p:sp>
          <p:nvSpPr>
            <p:cNvPr id="2054" name="Google Shape;2054;p111"/>
            <p:cNvSpPr txBox="1"/>
            <p:nvPr/>
          </p:nvSpPr>
          <p:spPr>
            <a:xfrm>
              <a:off x="2102" y="2180"/>
              <a:ext cx="252"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grpSp>
      <p:sp>
        <p:nvSpPr>
          <p:cNvPr id="2055" name="Google Shape;2055;p111"/>
          <p:cNvSpPr txBox="1"/>
          <p:nvPr/>
        </p:nvSpPr>
        <p:spPr>
          <a:xfrm>
            <a:off x="8854440" y="3810000"/>
            <a:ext cx="24384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ahoma"/>
                <a:ea typeface="Tahoma"/>
                <a:cs typeface="Tahoma"/>
                <a:sym typeface="Tahoma"/>
              </a:rPr>
              <a:t>Which intermediate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ahoma"/>
                <a:ea typeface="Tahoma"/>
                <a:cs typeface="Tahoma"/>
                <a:sym typeface="Tahoma"/>
              </a:rPr>
              <a:t>pixels to turn on?</a:t>
            </a:r>
            <a:endParaRPr b="0" i="0" sz="1400" u="none" cap="none" strike="noStrike">
              <a:solidFill>
                <a:srgbClr val="000000"/>
              </a:solidFill>
              <a:latin typeface="Arial"/>
              <a:ea typeface="Arial"/>
              <a:cs typeface="Arial"/>
              <a:sym typeface="Arial"/>
            </a:endParaRPr>
          </a:p>
        </p:txBody>
      </p:sp>
      <p:sp>
        <p:nvSpPr>
          <p:cNvPr id="2056" name="Google Shape;2056;p111"/>
          <p:cNvSpPr txBox="1"/>
          <p:nvPr/>
        </p:nvSpPr>
        <p:spPr>
          <a:xfrm>
            <a:off x="3611880" y="509016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1</a:t>
            </a:r>
            <a:endParaRPr b="0" i="0" sz="1800" u="none" cap="none" strike="noStrike">
              <a:solidFill>
                <a:schemeClr val="dk1"/>
              </a:solidFill>
              <a:latin typeface="Trebuchet MS"/>
              <a:ea typeface="Trebuchet MS"/>
              <a:cs typeface="Trebuchet MS"/>
              <a:sym typeface="Trebuchet MS"/>
            </a:endParaRPr>
          </a:p>
        </p:txBody>
      </p:sp>
      <p:sp>
        <p:nvSpPr>
          <p:cNvPr id="2057" name="Google Shape;2057;p111"/>
          <p:cNvSpPr txBox="1"/>
          <p:nvPr/>
        </p:nvSpPr>
        <p:spPr>
          <a:xfrm>
            <a:off x="3611880" y="466344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2</a:t>
            </a:r>
            <a:endParaRPr b="0" i="0" sz="1800" u="none" cap="none" strike="noStrike">
              <a:solidFill>
                <a:schemeClr val="dk1"/>
              </a:solidFill>
              <a:latin typeface="Trebuchet MS"/>
              <a:ea typeface="Trebuchet MS"/>
              <a:cs typeface="Trebuchet MS"/>
              <a:sym typeface="Trebuchet MS"/>
            </a:endParaRPr>
          </a:p>
        </p:txBody>
      </p:sp>
      <p:sp>
        <p:nvSpPr>
          <p:cNvPr id="2058" name="Google Shape;2058;p111"/>
          <p:cNvSpPr txBox="1"/>
          <p:nvPr/>
        </p:nvSpPr>
        <p:spPr>
          <a:xfrm>
            <a:off x="3611880" y="429768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3</a:t>
            </a:r>
            <a:endParaRPr b="0" i="0" sz="1800" u="none" cap="none" strike="noStrike">
              <a:solidFill>
                <a:schemeClr val="dk1"/>
              </a:solidFill>
              <a:latin typeface="Trebuchet MS"/>
              <a:ea typeface="Trebuchet MS"/>
              <a:cs typeface="Trebuchet MS"/>
              <a:sym typeface="Trebuchet MS"/>
            </a:endParaRPr>
          </a:p>
        </p:txBody>
      </p:sp>
      <p:sp>
        <p:nvSpPr>
          <p:cNvPr id="2059" name="Google Shape;2059;p111"/>
          <p:cNvSpPr txBox="1"/>
          <p:nvPr/>
        </p:nvSpPr>
        <p:spPr>
          <a:xfrm>
            <a:off x="3611880" y="394716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4</a:t>
            </a:r>
            <a:endParaRPr b="0" i="0" sz="1800" u="none" cap="none" strike="noStrike">
              <a:solidFill>
                <a:schemeClr val="dk1"/>
              </a:solidFill>
              <a:latin typeface="Trebuchet MS"/>
              <a:ea typeface="Trebuchet MS"/>
              <a:cs typeface="Trebuchet MS"/>
              <a:sym typeface="Trebuchet MS"/>
            </a:endParaRPr>
          </a:p>
        </p:txBody>
      </p:sp>
      <p:sp>
        <p:nvSpPr>
          <p:cNvPr id="2060" name="Google Shape;2060;p111"/>
          <p:cNvSpPr txBox="1"/>
          <p:nvPr/>
        </p:nvSpPr>
        <p:spPr>
          <a:xfrm>
            <a:off x="3627120" y="355092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5</a:t>
            </a:r>
            <a:endParaRPr b="0" i="0" sz="1800" u="none" cap="none" strike="noStrike">
              <a:solidFill>
                <a:schemeClr val="dk1"/>
              </a:solidFill>
              <a:latin typeface="Trebuchet MS"/>
              <a:ea typeface="Trebuchet MS"/>
              <a:cs typeface="Trebuchet MS"/>
              <a:sym typeface="Trebuchet MS"/>
            </a:endParaRPr>
          </a:p>
        </p:txBody>
      </p:sp>
      <p:sp>
        <p:nvSpPr>
          <p:cNvPr id="2061" name="Google Shape;2061;p111"/>
          <p:cNvSpPr txBox="1"/>
          <p:nvPr/>
        </p:nvSpPr>
        <p:spPr>
          <a:xfrm>
            <a:off x="3611880" y="3215640"/>
            <a:ext cx="27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6</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Line Drawing Algorithm</a:t>
            </a:r>
            <a:endParaRPr/>
          </a:p>
        </p:txBody>
      </p:sp>
      <p:sp>
        <p:nvSpPr>
          <p:cNvPr id="2067" name="Google Shape;2067;p112"/>
          <p:cNvSpPr txBox="1"/>
          <p:nvPr/>
        </p:nvSpPr>
        <p:spPr>
          <a:xfrm>
            <a:off x="2362200" y="2301240"/>
            <a:ext cx="7772400" cy="41148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Slope-intercept line equation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y = mx + b        Equation of Line where m is slope &amp; b is intercept</a:t>
            </a:r>
            <a:endParaRPr b="0" i="0" sz="20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Given two end points (x0,y0), (x1, y1), how to compute m and b?</a:t>
            </a:r>
            <a:endParaRPr b="0" i="0" sz="1400" u="none" cap="none" strike="noStrike">
              <a:solidFill>
                <a:srgbClr val="000000"/>
              </a:solidFill>
              <a:latin typeface="Arial"/>
              <a:ea typeface="Arial"/>
              <a:cs typeface="Arial"/>
              <a:sym typeface="Arial"/>
            </a:endParaRPr>
          </a:p>
        </p:txBody>
      </p:sp>
      <p:grpSp>
        <p:nvGrpSpPr>
          <p:cNvPr id="2068" name="Google Shape;2068;p112"/>
          <p:cNvGrpSpPr/>
          <p:nvPr/>
        </p:nvGrpSpPr>
        <p:grpSpPr>
          <a:xfrm>
            <a:off x="2590800" y="4663440"/>
            <a:ext cx="3429000" cy="1905000"/>
            <a:chOff x="624" y="2880"/>
            <a:chExt cx="2160" cy="1200"/>
          </a:xfrm>
        </p:grpSpPr>
        <p:grpSp>
          <p:nvGrpSpPr>
            <p:cNvPr id="2069" name="Google Shape;2069;p112"/>
            <p:cNvGrpSpPr/>
            <p:nvPr/>
          </p:nvGrpSpPr>
          <p:grpSpPr>
            <a:xfrm>
              <a:off x="624" y="2880"/>
              <a:ext cx="2160" cy="1200"/>
              <a:chOff x="1344" y="2928"/>
              <a:chExt cx="2160" cy="1200"/>
            </a:xfrm>
          </p:grpSpPr>
          <p:cxnSp>
            <p:nvCxnSpPr>
              <p:cNvPr id="2070" name="Google Shape;2070;p112"/>
              <p:cNvCxnSpPr/>
              <p:nvPr/>
            </p:nvCxnSpPr>
            <p:spPr>
              <a:xfrm>
                <a:off x="1344" y="3936"/>
                <a:ext cx="2112" cy="0"/>
              </a:xfrm>
              <a:prstGeom prst="straightConnector1">
                <a:avLst/>
              </a:prstGeom>
              <a:noFill/>
              <a:ln cap="flat" cmpd="sng" w="9525">
                <a:solidFill>
                  <a:schemeClr val="dk1"/>
                </a:solidFill>
                <a:prstDash val="solid"/>
                <a:miter lim="800000"/>
                <a:headEnd len="sm" w="sm" type="none"/>
                <a:tailEnd len="med" w="med" type="triangle"/>
              </a:ln>
            </p:spPr>
          </p:cxnSp>
          <p:cxnSp>
            <p:nvCxnSpPr>
              <p:cNvPr id="2071" name="Google Shape;2071;p112"/>
              <p:cNvCxnSpPr/>
              <p:nvPr/>
            </p:nvCxnSpPr>
            <p:spPr>
              <a:xfrm rot="10800000">
                <a:off x="1536" y="2928"/>
                <a:ext cx="0" cy="1200"/>
              </a:xfrm>
              <a:prstGeom prst="straightConnector1">
                <a:avLst/>
              </a:prstGeom>
              <a:noFill/>
              <a:ln cap="flat" cmpd="sng" w="9525">
                <a:solidFill>
                  <a:schemeClr val="dk1"/>
                </a:solidFill>
                <a:prstDash val="solid"/>
                <a:miter lim="800000"/>
                <a:headEnd len="sm" w="sm" type="none"/>
                <a:tailEnd len="med" w="med" type="triangle"/>
              </a:ln>
            </p:spPr>
          </p:cxnSp>
          <p:sp>
            <p:nvSpPr>
              <p:cNvPr id="2072" name="Google Shape;2072;p112"/>
              <p:cNvSpPr txBox="1"/>
              <p:nvPr/>
            </p:nvSpPr>
            <p:spPr>
              <a:xfrm>
                <a:off x="1862" y="3572"/>
                <a:ext cx="571"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(x0,y0)</a:t>
                </a:r>
                <a:endParaRPr b="0" i="0" sz="1400" u="none" cap="none" strike="noStrike">
                  <a:solidFill>
                    <a:srgbClr val="000000"/>
                  </a:solidFill>
                  <a:latin typeface="Arial"/>
                  <a:ea typeface="Arial"/>
                  <a:cs typeface="Arial"/>
                  <a:sym typeface="Arial"/>
                </a:endParaRPr>
              </a:p>
            </p:txBody>
          </p:sp>
          <p:sp>
            <p:nvSpPr>
              <p:cNvPr id="2073" name="Google Shape;2073;p112"/>
              <p:cNvSpPr txBox="1"/>
              <p:nvPr/>
            </p:nvSpPr>
            <p:spPr>
              <a:xfrm>
                <a:off x="2933" y="3024"/>
                <a:ext cx="571"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(x1,y1)</a:t>
                </a:r>
                <a:endParaRPr b="0" i="0" sz="1400" u="none" cap="none" strike="noStrike">
                  <a:solidFill>
                    <a:srgbClr val="000000"/>
                  </a:solidFill>
                  <a:latin typeface="Arial"/>
                  <a:ea typeface="Arial"/>
                  <a:cs typeface="Arial"/>
                  <a:sym typeface="Arial"/>
                </a:endParaRPr>
              </a:p>
            </p:txBody>
          </p:sp>
          <p:cxnSp>
            <p:nvCxnSpPr>
              <p:cNvPr id="2074" name="Google Shape;2074;p112"/>
              <p:cNvCxnSpPr/>
              <p:nvPr/>
            </p:nvCxnSpPr>
            <p:spPr>
              <a:xfrm flipH="1" rot="10800000">
                <a:off x="2448" y="3216"/>
                <a:ext cx="528" cy="432"/>
              </a:xfrm>
              <a:prstGeom prst="straightConnector1">
                <a:avLst/>
              </a:prstGeom>
              <a:noFill/>
              <a:ln cap="flat" cmpd="sng" w="9525">
                <a:solidFill>
                  <a:schemeClr val="dk1"/>
                </a:solidFill>
                <a:prstDash val="solid"/>
                <a:miter lim="800000"/>
                <a:headEnd len="sm" w="sm" type="none"/>
                <a:tailEnd len="sm" w="sm" type="none"/>
              </a:ln>
            </p:spPr>
          </p:cxnSp>
        </p:grpSp>
        <p:cxnSp>
          <p:nvCxnSpPr>
            <p:cNvPr id="2075" name="Google Shape;2075;p112"/>
            <p:cNvCxnSpPr/>
            <p:nvPr/>
          </p:nvCxnSpPr>
          <p:spPr>
            <a:xfrm>
              <a:off x="1728" y="3600"/>
              <a:ext cx="528" cy="0"/>
            </a:xfrm>
            <a:prstGeom prst="straightConnector1">
              <a:avLst/>
            </a:prstGeom>
            <a:noFill/>
            <a:ln cap="flat" cmpd="sng" w="9525">
              <a:solidFill>
                <a:schemeClr val="dk1"/>
              </a:solidFill>
              <a:prstDash val="dash"/>
              <a:miter lim="800000"/>
              <a:headEnd len="sm" w="sm" type="none"/>
              <a:tailEnd len="sm" w="sm" type="none"/>
            </a:ln>
          </p:spPr>
        </p:cxnSp>
        <p:cxnSp>
          <p:nvCxnSpPr>
            <p:cNvPr id="2076" name="Google Shape;2076;p112"/>
            <p:cNvCxnSpPr/>
            <p:nvPr/>
          </p:nvCxnSpPr>
          <p:spPr>
            <a:xfrm rot="10800000">
              <a:off x="2256" y="3120"/>
              <a:ext cx="0" cy="480"/>
            </a:xfrm>
            <a:prstGeom prst="straightConnector1">
              <a:avLst/>
            </a:prstGeom>
            <a:noFill/>
            <a:ln cap="flat" cmpd="sng" w="9525">
              <a:solidFill>
                <a:schemeClr val="dk1"/>
              </a:solidFill>
              <a:prstDash val="dash"/>
              <a:miter lim="800000"/>
              <a:headEnd len="sm" w="sm" type="none"/>
              <a:tailEnd len="sm" w="sm" type="none"/>
            </a:ln>
          </p:spPr>
        </p:cxnSp>
        <p:sp>
          <p:nvSpPr>
            <p:cNvPr id="2077" name="Google Shape;2077;p112"/>
            <p:cNvSpPr txBox="1"/>
            <p:nvPr/>
          </p:nvSpPr>
          <p:spPr>
            <a:xfrm>
              <a:off x="1862" y="3635"/>
              <a:ext cx="2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dx</a:t>
              </a:r>
              <a:endParaRPr b="0" i="0" sz="1400" u="none" cap="none" strike="noStrike">
                <a:solidFill>
                  <a:srgbClr val="000000"/>
                </a:solidFill>
                <a:latin typeface="Arial"/>
                <a:ea typeface="Arial"/>
                <a:cs typeface="Arial"/>
                <a:sym typeface="Arial"/>
              </a:endParaRPr>
            </a:p>
          </p:txBody>
        </p:sp>
        <p:sp>
          <p:nvSpPr>
            <p:cNvPr id="2078" name="Google Shape;2078;p112"/>
            <p:cNvSpPr txBox="1"/>
            <p:nvPr/>
          </p:nvSpPr>
          <p:spPr>
            <a:xfrm>
              <a:off x="2294" y="3264"/>
              <a:ext cx="251"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dy</a:t>
              </a:r>
              <a:endParaRPr b="0" i="0" sz="1400" u="none" cap="none" strike="noStrike">
                <a:solidFill>
                  <a:srgbClr val="000000"/>
                </a:solidFill>
                <a:latin typeface="Arial"/>
                <a:ea typeface="Arial"/>
                <a:cs typeface="Arial"/>
                <a:sym typeface="Arial"/>
              </a:endParaRPr>
            </a:p>
          </p:txBody>
        </p:sp>
      </p:grpSp>
      <p:pic>
        <p:nvPicPr>
          <p:cNvPr id="2079" name="Google Shape;2079;p112"/>
          <p:cNvPicPr preferRelativeResize="0"/>
          <p:nvPr/>
        </p:nvPicPr>
        <p:blipFill rotWithShape="1">
          <a:blip r:embed="rId3">
            <a:alphaModFix/>
          </a:blip>
          <a:srcRect b="0" l="0" r="0" t="0"/>
          <a:stretch/>
        </p:blipFill>
        <p:spPr>
          <a:xfrm>
            <a:off x="6019800" y="4236390"/>
            <a:ext cx="2285999" cy="796925"/>
          </a:xfrm>
          <a:prstGeom prst="rect">
            <a:avLst/>
          </a:prstGeom>
          <a:noFill/>
          <a:ln>
            <a:noFill/>
          </a:ln>
        </p:spPr>
      </p:pic>
      <p:pic>
        <p:nvPicPr>
          <p:cNvPr id="2080" name="Google Shape;2080;p112"/>
          <p:cNvPicPr preferRelativeResize="0"/>
          <p:nvPr/>
        </p:nvPicPr>
        <p:blipFill rotWithShape="1">
          <a:blip r:embed="rId4">
            <a:alphaModFix/>
          </a:blip>
          <a:srcRect b="0" l="0" r="0" t="0"/>
          <a:stretch/>
        </p:blipFill>
        <p:spPr>
          <a:xfrm>
            <a:off x="7138325" y="3280240"/>
            <a:ext cx="1981198" cy="411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Line Drawing Algorithm</a:t>
            </a:r>
            <a:endParaRPr/>
          </a:p>
        </p:txBody>
      </p:sp>
      <p:sp>
        <p:nvSpPr>
          <p:cNvPr id="2086" name="Google Shape;2086;p113"/>
          <p:cNvSpPr txBox="1"/>
          <p:nvPr/>
        </p:nvSpPr>
        <p:spPr>
          <a:xfrm>
            <a:off x="2101533" y="2438400"/>
            <a:ext cx="8110537" cy="36576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Numerical example of finding slope 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(Ax, Ay) = (23, 41), (Bx, By) = (125, 96)</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pic>
        <p:nvPicPr>
          <p:cNvPr id="2087" name="Google Shape;2087;p113"/>
          <p:cNvPicPr preferRelativeResize="0"/>
          <p:nvPr/>
        </p:nvPicPr>
        <p:blipFill rotWithShape="1">
          <a:blip r:embed="rId3">
            <a:alphaModFix/>
          </a:blip>
          <a:srcRect b="0" l="0" r="0" t="0"/>
          <a:stretch/>
        </p:blipFill>
        <p:spPr>
          <a:xfrm>
            <a:off x="2712720" y="3733800"/>
            <a:ext cx="5126038" cy="7176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5"/>
          <p:cNvPicPr preferRelativeResize="0"/>
          <p:nvPr/>
        </p:nvPicPr>
        <p:blipFill rotWithShape="1">
          <a:blip r:embed="rId3">
            <a:alphaModFix/>
          </a:blip>
          <a:srcRect b="0" l="0" r="0" t="0"/>
          <a:stretch/>
        </p:blipFill>
        <p:spPr>
          <a:xfrm>
            <a:off x="6043066" y="2646873"/>
            <a:ext cx="1738313" cy="2903537"/>
          </a:xfrm>
          <a:prstGeom prst="rect">
            <a:avLst/>
          </a:prstGeom>
          <a:noFill/>
          <a:ln>
            <a:noFill/>
          </a:ln>
        </p:spPr>
      </p:pic>
      <p:sp>
        <p:nvSpPr>
          <p:cNvPr id="230" name="Google Shape;230;p15"/>
          <p:cNvSpPr txBox="1"/>
          <p:nvPr/>
        </p:nvSpPr>
        <p:spPr>
          <a:xfrm>
            <a:off x="6211165" y="5533472"/>
            <a:ext cx="141881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Visible human</a:t>
            </a:r>
            <a:endParaRPr b="1" i="0" sz="1400" u="none" cap="none" strike="noStrike">
              <a:solidFill>
                <a:schemeClr val="dk1"/>
              </a:solidFill>
              <a:latin typeface="Trebuchet MS"/>
              <a:ea typeface="Trebuchet MS"/>
              <a:cs typeface="Trebuchet MS"/>
              <a:sym typeface="Trebuchet MS"/>
            </a:endParaRPr>
          </a:p>
        </p:txBody>
      </p:sp>
      <p:pic>
        <p:nvPicPr>
          <p:cNvPr id="231" name="Google Shape;231;p15"/>
          <p:cNvPicPr preferRelativeResize="0"/>
          <p:nvPr/>
        </p:nvPicPr>
        <p:blipFill rotWithShape="1">
          <a:blip r:embed="rId4">
            <a:alphaModFix/>
          </a:blip>
          <a:srcRect b="0" l="0" r="0" t="0"/>
          <a:stretch/>
        </p:blipFill>
        <p:spPr>
          <a:xfrm>
            <a:off x="8462165" y="2556932"/>
            <a:ext cx="2554288" cy="2160588"/>
          </a:xfrm>
          <a:prstGeom prst="rect">
            <a:avLst/>
          </a:prstGeom>
          <a:noFill/>
          <a:ln>
            <a:noFill/>
          </a:ln>
        </p:spPr>
      </p:pic>
      <p:sp>
        <p:nvSpPr>
          <p:cNvPr id="232" name="Google Shape;232;p15"/>
          <p:cNvSpPr txBox="1"/>
          <p:nvPr/>
        </p:nvSpPr>
        <p:spPr>
          <a:xfrm>
            <a:off x="8535190" y="4860395"/>
            <a:ext cx="2519363"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Airflow inside a thunderstorm</a:t>
            </a:r>
            <a:endParaRPr b="1" i="0" sz="1400" u="none" cap="none" strike="noStrike">
              <a:solidFill>
                <a:schemeClr val="dk1"/>
              </a:solidFill>
              <a:latin typeface="Trebuchet MS"/>
              <a:ea typeface="Trebuchet MS"/>
              <a:cs typeface="Trebuchet MS"/>
              <a:sym typeface="Trebuchet MS"/>
            </a:endParaRPr>
          </a:p>
        </p:txBody>
      </p:sp>
      <p:sp>
        <p:nvSpPr>
          <p:cNvPr id="233" name="Google Shape;233;p15"/>
          <p:cNvSpPr txBox="1"/>
          <p:nvPr/>
        </p:nvSpPr>
        <p:spPr>
          <a:xfrm>
            <a:off x="10358716" y="5862918"/>
            <a:ext cx="9771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rebuchet MS"/>
                <a:ea typeface="Trebuchet MS"/>
                <a:cs typeface="Trebuchet MS"/>
                <a:sym typeface="Trebuchet MS"/>
              </a:rPr>
              <a:t>Contd…</a:t>
            </a:r>
            <a:endParaRPr b="0" i="0" sz="1600" u="none" cap="none" strike="noStrike">
              <a:solidFill>
                <a:schemeClr val="dk1"/>
              </a:solidFill>
              <a:latin typeface="Trebuchet MS"/>
              <a:ea typeface="Trebuchet MS"/>
              <a:cs typeface="Trebuchet MS"/>
              <a:sym typeface="Trebuchet MS"/>
            </a:endParaRPr>
          </a:p>
        </p:txBody>
      </p:sp>
      <p:sp>
        <p:nvSpPr>
          <p:cNvPr id="234" name="Google Shape;234;p15"/>
          <p:cNvSpPr txBox="1"/>
          <p:nvPr>
            <p:ph idx="1" type="body"/>
          </p:nvPr>
        </p:nvSpPr>
        <p:spPr>
          <a:xfrm>
            <a:off x="1295401" y="2068641"/>
            <a:ext cx="9601196" cy="431716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Font typeface="Arial"/>
              <a:buChar char="•"/>
            </a:pPr>
            <a:r>
              <a:rPr lang="en-US"/>
              <a:t>Virtual-Reality Environments</a:t>
            </a:r>
            <a:endParaRPr/>
          </a:p>
          <a:p>
            <a:pPr indent="-342900" lvl="0" marL="342900" rtl="0" algn="l">
              <a:lnSpc>
                <a:spcPct val="100000"/>
              </a:lnSpc>
              <a:spcBef>
                <a:spcPts val="1000"/>
              </a:spcBef>
              <a:spcAft>
                <a:spcPts val="0"/>
              </a:spcAft>
              <a:buSzPts val="1440"/>
              <a:buFont typeface="Noto Sans Symbols"/>
              <a:buChar char="⮚"/>
            </a:pPr>
            <a:r>
              <a:rPr b="1"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p:txBody>
      </p:sp>
      <p:sp>
        <p:nvSpPr>
          <p:cNvPr id="235" name="Google Shape;235;p15"/>
          <p:cNvSpPr txBox="1"/>
          <p:nvPr/>
        </p:nvSpPr>
        <p:spPr>
          <a:xfrm>
            <a:off x="584616" y="764498"/>
            <a:ext cx="10927830" cy="123700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80000"/>
              </a:lnSpc>
              <a:spcBef>
                <a:spcPts val="0"/>
              </a:spcBef>
              <a:spcAft>
                <a:spcPts val="0"/>
              </a:spcAft>
              <a:buClr>
                <a:srgbClr val="000000"/>
              </a:buClr>
              <a:buSzPts val="2300"/>
              <a:buFont typeface="Arial"/>
              <a:buNone/>
            </a:pPr>
            <a:r>
              <a:rPr b="0" i="0" lang="en-US" sz="2300" u="none" cap="none" strike="noStrike">
                <a:solidFill>
                  <a:srgbClr val="262626"/>
                </a:solidFill>
                <a:latin typeface="Trebuchet MS"/>
                <a:ea typeface="Trebuchet MS"/>
                <a:cs typeface="Trebuchet MS"/>
                <a:sym typeface="Trebuchet MS"/>
              </a:rPr>
              <a:t>			Also called data visualization: produces graphical representations for scientific, engineering and medical data sets and processes it. Business visualization is used in connection with data sets related to commerce, industry, and other nonscientific areas. Also used in understanding and analyzing complex processes and mathematical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Digital Differential Analyzer (DDA): Line Drawing Algorithm</a:t>
            </a:r>
            <a:endParaRPr/>
          </a:p>
        </p:txBody>
      </p:sp>
      <p:grpSp>
        <p:nvGrpSpPr>
          <p:cNvPr id="2093" name="Google Shape;2093;p114"/>
          <p:cNvGrpSpPr/>
          <p:nvPr/>
        </p:nvGrpSpPr>
        <p:grpSpPr>
          <a:xfrm>
            <a:off x="7162800" y="4267200"/>
            <a:ext cx="3429000" cy="1905000"/>
            <a:chOff x="624" y="2880"/>
            <a:chExt cx="2160" cy="1200"/>
          </a:xfrm>
        </p:grpSpPr>
        <p:grpSp>
          <p:nvGrpSpPr>
            <p:cNvPr id="2094" name="Google Shape;2094;p114"/>
            <p:cNvGrpSpPr/>
            <p:nvPr/>
          </p:nvGrpSpPr>
          <p:grpSpPr>
            <a:xfrm>
              <a:off x="624" y="2880"/>
              <a:ext cx="2160" cy="1200"/>
              <a:chOff x="1344" y="2928"/>
              <a:chExt cx="2160" cy="1200"/>
            </a:xfrm>
          </p:grpSpPr>
          <p:cxnSp>
            <p:nvCxnSpPr>
              <p:cNvPr id="2095" name="Google Shape;2095;p114"/>
              <p:cNvCxnSpPr/>
              <p:nvPr/>
            </p:nvCxnSpPr>
            <p:spPr>
              <a:xfrm>
                <a:off x="1344" y="3936"/>
                <a:ext cx="2112" cy="0"/>
              </a:xfrm>
              <a:prstGeom prst="straightConnector1">
                <a:avLst/>
              </a:prstGeom>
              <a:noFill/>
              <a:ln cap="flat" cmpd="sng" w="9525">
                <a:solidFill>
                  <a:schemeClr val="dk1"/>
                </a:solidFill>
                <a:prstDash val="solid"/>
                <a:miter lim="800000"/>
                <a:headEnd len="sm" w="sm" type="none"/>
                <a:tailEnd len="med" w="med" type="triangle"/>
              </a:ln>
            </p:spPr>
          </p:cxnSp>
          <p:cxnSp>
            <p:nvCxnSpPr>
              <p:cNvPr id="2096" name="Google Shape;2096;p114"/>
              <p:cNvCxnSpPr/>
              <p:nvPr/>
            </p:nvCxnSpPr>
            <p:spPr>
              <a:xfrm rot="10800000">
                <a:off x="1536" y="2928"/>
                <a:ext cx="0" cy="1200"/>
              </a:xfrm>
              <a:prstGeom prst="straightConnector1">
                <a:avLst/>
              </a:prstGeom>
              <a:noFill/>
              <a:ln cap="flat" cmpd="sng" w="9525">
                <a:solidFill>
                  <a:schemeClr val="dk1"/>
                </a:solidFill>
                <a:prstDash val="solid"/>
                <a:miter lim="800000"/>
                <a:headEnd len="sm" w="sm" type="none"/>
                <a:tailEnd len="med" w="med" type="triangle"/>
              </a:ln>
            </p:spPr>
          </p:cxnSp>
          <p:sp>
            <p:nvSpPr>
              <p:cNvPr id="2097" name="Google Shape;2097;p114"/>
              <p:cNvSpPr txBox="1"/>
              <p:nvPr/>
            </p:nvSpPr>
            <p:spPr>
              <a:xfrm>
                <a:off x="1862" y="3572"/>
                <a:ext cx="571"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(x0,y0)</a:t>
                </a:r>
                <a:endParaRPr b="0" i="0" sz="1400" u="none" cap="none" strike="noStrike">
                  <a:solidFill>
                    <a:srgbClr val="000000"/>
                  </a:solidFill>
                  <a:latin typeface="Arial"/>
                  <a:ea typeface="Arial"/>
                  <a:cs typeface="Arial"/>
                  <a:sym typeface="Arial"/>
                </a:endParaRPr>
              </a:p>
            </p:txBody>
          </p:sp>
          <p:sp>
            <p:nvSpPr>
              <p:cNvPr id="2098" name="Google Shape;2098;p114"/>
              <p:cNvSpPr txBox="1"/>
              <p:nvPr/>
            </p:nvSpPr>
            <p:spPr>
              <a:xfrm>
                <a:off x="2933" y="3024"/>
                <a:ext cx="571"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(x1,y1)</a:t>
                </a:r>
                <a:endParaRPr b="0" i="0" sz="1400" u="none" cap="none" strike="noStrike">
                  <a:solidFill>
                    <a:srgbClr val="000000"/>
                  </a:solidFill>
                  <a:latin typeface="Arial"/>
                  <a:ea typeface="Arial"/>
                  <a:cs typeface="Arial"/>
                  <a:sym typeface="Arial"/>
                </a:endParaRPr>
              </a:p>
            </p:txBody>
          </p:sp>
          <p:cxnSp>
            <p:nvCxnSpPr>
              <p:cNvPr id="2099" name="Google Shape;2099;p114"/>
              <p:cNvCxnSpPr/>
              <p:nvPr/>
            </p:nvCxnSpPr>
            <p:spPr>
              <a:xfrm flipH="1" rot="10800000">
                <a:off x="2448" y="3216"/>
                <a:ext cx="528" cy="432"/>
              </a:xfrm>
              <a:prstGeom prst="straightConnector1">
                <a:avLst/>
              </a:prstGeom>
              <a:noFill/>
              <a:ln cap="flat" cmpd="sng" w="9525">
                <a:solidFill>
                  <a:schemeClr val="dk1"/>
                </a:solidFill>
                <a:prstDash val="solid"/>
                <a:miter lim="800000"/>
                <a:headEnd len="sm" w="sm" type="none"/>
                <a:tailEnd len="sm" w="sm" type="none"/>
              </a:ln>
            </p:spPr>
          </p:cxnSp>
        </p:grpSp>
        <p:cxnSp>
          <p:nvCxnSpPr>
            <p:cNvPr id="2100" name="Google Shape;2100;p114"/>
            <p:cNvCxnSpPr/>
            <p:nvPr/>
          </p:nvCxnSpPr>
          <p:spPr>
            <a:xfrm>
              <a:off x="1728" y="3600"/>
              <a:ext cx="528" cy="0"/>
            </a:xfrm>
            <a:prstGeom prst="straightConnector1">
              <a:avLst/>
            </a:prstGeom>
            <a:noFill/>
            <a:ln cap="flat" cmpd="sng" w="9525">
              <a:solidFill>
                <a:schemeClr val="dk1"/>
              </a:solidFill>
              <a:prstDash val="dash"/>
              <a:miter lim="800000"/>
              <a:headEnd len="sm" w="sm" type="none"/>
              <a:tailEnd len="sm" w="sm" type="none"/>
            </a:ln>
          </p:spPr>
        </p:cxnSp>
        <p:cxnSp>
          <p:nvCxnSpPr>
            <p:cNvPr id="2101" name="Google Shape;2101;p114"/>
            <p:cNvCxnSpPr/>
            <p:nvPr/>
          </p:nvCxnSpPr>
          <p:spPr>
            <a:xfrm rot="10800000">
              <a:off x="2256" y="3120"/>
              <a:ext cx="0" cy="480"/>
            </a:xfrm>
            <a:prstGeom prst="straightConnector1">
              <a:avLst/>
            </a:prstGeom>
            <a:noFill/>
            <a:ln cap="flat" cmpd="sng" w="9525">
              <a:solidFill>
                <a:schemeClr val="dk1"/>
              </a:solidFill>
              <a:prstDash val="dash"/>
              <a:miter lim="800000"/>
              <a:headEnd len="sm" w="sm" type="none"/>
              <a:tailEnd len="sm" w="sm" type="none"/>
            </a:ln>
          </p:spPr>
        </p:cxnSp>
        <p:sp>
          <p:nvSpPr>
            <p:cNvPr id="2102" name="Google Shape;2102;p114"/>
            <p:cNvSpPr txBox="1"/>
            <p:nvPr/>
          </p:nvSpPr>
          <p:spPr>
            <a:xfrm>
              <a:off x="1862" y="3635"/>
              <a:ext cx="2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dx</a:t>
              </a:r>
              <a:endParaRPr b="0" i="0" sz="1400" u="none" cap="none" strike="noStrike">
                <a:solidFill>
                  <a:srgbClr val="000000"/>
                </a:solidFill>
                <a:latin typeface="Arial"/>
                <a:ea typeface="Arial"/>
                <a:cs typeface="Arial"/>
                <a:sym typeface="Arial"/>
              </a:endParaRPr>
            </a:p>
          </p:txBody>
        </p:sp>
        <p:sp>
          <p:nvSpPr>
            <p:cNvPr id="2103" name="Google Shape;2103;p114"/>
            <p:cNvSpPr txBox="1"/>
            <p:nvPr/>
          </p:nvSpPr>
          <p:spPr>
            <a:xfrm>
              <a:off x="2294" y="3264"/>
              <a:ext cx="251"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dy</a:t>
              </a:r>
              <a:endParaRPr b="0" i="0" sz="1400" u="none" cap="none" strike="noStrike">
                <a:solidFill>
                  <a:srgbClr val="000000"/>
                </a:solidFill>
                <a:latin typeface="Arial"/>
                <a:ea typeface="Arial"/>
                <a:cs typeface="Arial"/>
                <a:sym typeface="Arial"/>
              </a:endParaRPr>
            </a:p>
          </p:txBody>
        </p:sp>
      </p:grpSp>
      <p:sp>
        <p:nvSpPr>
          <p:cNvPr id="2104" name="Google Shape;2104;p114"/>
          <p:cNvSpPr txBox="1"/>
          <p:nvPr/>
        </p:nvSpPr>
        <p:spPr>
          <a:xfrm>
            <a:off x="1097280" y="2498724"/>
            <a:ext cx="7010400" cy="3416320"/>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Walk through the line, starting at (x0,y0) </a:t>
            </a:r>
            <a:endParaRPr b="0" i="0" sz="24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folHlink"/>
              </a:buClr>
              <a:buSzPts val="2400"/>
              <a:buFont typeface="Noto Sans Symbols"/>
              <a:buNone/>
            </a:pPr>
            <a:r>
              <a:t/>
            </a:r>
            <a:endParaRPr b="0" i="0" sz="2400" u="none" cap="none" strike="noStrike">
              <a:solidFill>
                <a:schemeClr val="dk1"/>
              </a:solidFill>
              <a:latin typeface="Trebuchet MS"/>
              <a:ea typeface="Trebuchet MS"/>
              <a:cs typeface="Trebuchet MS"/>
              <a:sym typeface="Trebuchet MS"/>
            </a:endParaRPr>
          </a:p>
          <a:p>
            <a:pPr indent="-152400" lvl="0" marL="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Constrain x, y increments to values in [0,1] range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folHlink"/>
              </a:buClr>
              <a:buSzPts val="2400"/>
              <a:buFont typeface="Noto Sans Symbols"/>
              <a:buNone/>
            </a:pPr>
            <a:r>
              <a:t/>
            </a:r>
            <a:endParaRPr b="0" i="0" sz="2400" u="none" cap="none" strike="noStrike">
              <a:solidFill>
                <a:schemeClr val="dk1"/>
              </a:solidFill>
              <a:latin typeface="Trebuchet MS"/>
              <a:ea typeface="Trebuchet MS"/>
              <a:cs typeface="Trebuchet MS"/>
              <a:sym typeface="Trebuchet MS"/>
            </a:endParaRPr>
          </a:p>
          <a:p>
            <a:pPr indent="-152400" lvl="0" marL="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Case a: x is incrementing faster (m &lt; 1)</a:t>
            </a:r>
            <a:endParaRPr b="0" i="0" sz="1400" u="none" cap="none" strike="noStrike">
              <a:solidFill>
                <a:srgbClr val="000000"/>
              </a:solidFill>
              <a:latin typeface="Arial"/>
              <a:ea typeface="Arial"/>
              <a:cs typeface="Arial"/>
              <a:sym typeface="Arial"/>
            </a:endParaRPr>
          </a:p>
          <a:p>
            <a:pPr indent="-152400" lvl="1" marL="45720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Step in x=1 increments, compute and round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folHlink"/>
              </a:buClr>
              <a:buSzPts val="2400"/>
              <a:buFont typeface="Noto Sans Symbols"/>
              <a:buNone/>
            </a:pPr>
            <a:r>
              <a:t/>
            </a:r>
            <a:endParaRPr b="0" i="0" sz="2400" u="none" cap="none" strike="noStrike">
              <a:solidFill>
                <a:schemeClr val="dk1"/>
              </a:solidFill>
              <a:latin typeface="Trebuchet MS"/>
              <a:ea typeface="Trebuchet MS"/>
              <a:cs typeface="Trebuchet MS"/>
              <a:sym typeface="Trebuchet MS"/>
            </a:endParaRPr>
          </a:p>
          <a:p>
            <a:pPr indent="-152400" lvl="0" marL="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Case b: y is incrementing faster (m &gt; 1)</a:t>
            </a:r>
            <a:endParaRPr b="0" i="0" sz="1400" u="none" cap="none" strike="noStrike">
              <a:solidFill>
                <a:srgbClr val="000000"/>
              </a:solidFill>
              <a:latin typeface="Arial"/>
              <a:ea typeface="Arial"/>
              <a:cs typeface="Arial"/>
              <a:sym typeface="Arial"/>
            </a:endParaRPr>
          </a:p>
          <a:p>
            <a:pPr indent="-152400" lvl="1" marL="457200" marR="0" rtl="0" algn="l">
              <a:lnSpc>
                <a:spcPct val="100000"/>
              </a:lnSpc>
              <a:spcBef>
                <a:spcPts val="0"/>
              </a:spcBef>
              <a:spcAft>
                <a:spcPts val="0"/>
              </a:spcAft>
              <a:buClr>
                <a:schemeClr val="folHlink"/>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Step in y=1 increments, compute and round x</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DDA Line Drawing Algorithm (Case a: m &lt; 1)</a:t>
            </a:r>
            <a:endParaRPr/>
          </a:p>
        </p:txBody>
      </p:sp>
      <p:grpSp>
        <p:nvGrpSpPr>
          <p:cNvPr id="2110" name="Google Shape;2110;p115"/>
          <p:cNvGrpSpPr/>
          <p:nvPr/>
        </p:nvGrpSpPr>
        <p:grpSpPr>
          <a:xfrm>
            <a:off x="2407920" y="3341688"/>
            <a:ext cx="3670300" cy="3440112"/>
            <a:chOff x="336" y="1968"/>
            <a:chExt cx="2312" cy="2167"/>
          </a:xfrm>
        </p:grpSpPr>
        <p:grpSp>
          <p:nvGrpSpPr>
            <p:cNvPr id="2111" name="Google Shape;2111;p115"/>
            <p:cNvGrpSpPr/>
            <p:nvPr/>
          </p:nvGrpSpPr>
          <p:grpSpPr>
            <a:xfrm>
              <a:off x="336" y="1968"/>
              <a:ext cx="2312" cy="1650"/>
              <a:chOff x="510" y="1645"/>
              <a:chExt cx="2312" cy="1650"/>
            </a:xfrm>
          </p:grpSpPr>
          <p:grpSp>
            <p:nvGrpSpPr>
              <p:cNvPr id="2112" name="Google Shape;2112;p115"/>
              <p:cNvGrpSpPr/>
              <p:nvPr/>
            </p:nvGrpSpPr>
            <p:grpSpPr>
              <a:xfrm>
                <a:off x="510" y="1645"/>
                <a:ext cx="2312" cy="1650"/>
                <a:chOff x="1200" y="1584"/>
                <a:chExt cx="2880" cy="2016"/>
              </a:xfrm>
            </p:grpSpPr>
            <p:sp>
              <p:nvSpPr>
                <p:cNvPr id="2113" name="Google Shape;2113;p115"/>
                <p:cNvSpPr/>
                <p:nvPr/>
              </p:nvSpPr>
              <p:spPr>
                <a:xfrm>
                  <a:off x="1200" y="1584"/>
                  <a:ext cx="2880" cy="20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2114" name="Google Shape;2114;p115"/>
                <p:cNvCxnSpPr/>
                <p:nvPr/>
              </p:nvCxnSpPr>
              <p:spPr>
                <a:xfrm>
                  <a:off x="14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15" name="Google Shape;2115;p115"/>
                <p:cNvCxnSpPr/>
                <p:nvPr/>
              </p:nvCxnSpPr>
              <p:spPr>
                <a:xfrm>
                  <a:off x="16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16" name="Google Shape;2116;p115"/>
                <p:cNvCxnSpPr/>
                <p:nvPr/>
              </p:nvCxnSpPr>
              <p:spPr>
                <a:xfrm>
                  <a:off x="19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17" name="Google Shape;2117;p115"/>
                <p:cNvCxnSpPr/>
                <p:nvPr/>
              </p:nvCxnSpPr>
              <p:spPr>
                <a:xfrm>
                  <a:off x="21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18" name="Google Shape;2118;p115"/>
                <p:cNvCxnSpPr/>
                <p:nvPr/>
              </p:nvCxnSpPr>
              <p:spPr>
                <a:xfrm>
                  <a:off x="24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19" name="Google Shape;2119;p115"/>
                <p:cNvCxnSpPr/>
                <p:nvPr/>
              </p:nvCxnSpPr>
              <p:spPr>
                <a:xfrm>
                  <a:off x="26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0" name="Google Shape;2120;p115"/>
                <p:cNvCxnSpPr/>
                <p:nvPr/>
              </p:nvCxnSpPr>
              <p:spPr>
                <a:xfrm>
                  <a:off x="28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1" name="Google Shape;2121;p115"/>
                <p:cNvCxnSpPr/>
                <p:nvPr/>
              </p:nvCxnSpPr>
              <p:spPr>
                <a:xfrm>
                  <a:off x="31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2" name="Google Shape;2122;p115"/>
                <p:cNvCxnSpPr/>
                <p:nvPr/>
              </p:nvCxnSpPr>
              <p:spPr>
                <a:xfrm>
                  <a:off x="33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3" name="Google Shape;2123;p115"/>
                <p:cNvCxnSpPr/>
                <p:nvPr/>
              </p:nvCxnSpPr>
              <p:spPr>
                <a:xfrm>
                  <a:off x="36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4" name="Google Shape;2124;p115"/>
                <p:cNvCxnSpPr/>
                <p:nvPr/>
              </p:nvCxnSpPr>
              <p:spPr>
                <a:xfrm>
                  <a:off x="38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25" name="Google Shape;2125;p115"/>
                <p:cNvCxnSpPr/>
                <p:nvPr/>
              </p:nvCxnSpPr>
              <p:spPr>
                <a:xfrm>
                  <a:off x="1200" y="33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26" name="Google Shape;2126;p115"/>
                <p:cNvCxnSpPr/>
                <p:nvPr/>
              </p:nvCxnSpPr>
              <p:spPr>
                <a:xfrm>
                  <a:off x="1200" y="307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27" name="Google Shape;2127;p115"/>
                <p:cNvCxnSpPr/>
                <p:nvPr/>
              </p:nvCxnSpPr>
              <p:spPr>
                <a:xfrm>
                  <a:off x="1200" y="283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28" name="Google Shape;2128;p115"/>
                <p:cNvCxnSpPr/>
                <p:nvPr/>
              </p:nvCxnSpPr>
              <p:spPr>
                <a:xfrm>
                  <a:off x="1200" y="259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29" name="Google Shape;2129;p115"/>
                <p:cNvCxnSpPr/>
                <p:nvPr/>
              </p:nvCxnSpPr>
              <p:spPr>
                <a:xfrm>
                  <a:off x="1200" y="235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30" name="Google Shape;2130;p115"/>
                <p:cNvCxnSpPr/>
                <p:nvPr/>
              </p:nvCxnSpPr>
              <p:spPr>
                <a:xfrm>
                  <a:off x="1200" y="21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31" name="Google Shape;2131;p115"/>
                <p:cNvCxnSpPr/>
                <p:nvPr/>
              </p:nvCxnSpPr>
              <p:spPr>
                <a:xfrm>
                  <a:off x="1200" y="1872"/>
                  <a:ext cx="288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132" name="Google Shape;2132;p115"/>
              <p:cNvGrpSpPr/>
              <p:nvPr/>
            </p:nvGrpSpPr>
            <p:grpSpPr>
              <a:xfrm>
                <a:off x="1010" y="2018"/>
                <a:ext cx="1309" cy="905"/>
                <a:chOff x="1440" y="2016"/>
                <a:chExt cx="1632" cy="1104"/>
              </a:xfrm>
            </p:grpSpPr>
            <p:sp>
              <p:nvSpPr>
                <p:cNvPr id="2133" name="Google Shape;2133;p115"/>
                <p:cNvSpPr/>
                <p:nvPr/>
              </p:nvSpPr>
              <p:spPr>
                <a:xfrm>
                  <a:off x="1440" y="2976"/>
                  <a:ext cx="192" cy="144"/>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34" name="Google Shape;2134;p115"/>
                <p:cNvSpPr/>
                <p:nvPr/>
              </p:nvSpPr>
              <p:spPr>
                <a:xfrm>
                  <a:off x="2880" y="2016"/>
                  <a:ext cx="192" cy="144"/>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cxnSp>
          <p:nvCxnSpPr>
            <p:cNvPr id="2135" name="Google Shape;2135;p115"/>
            <p:cNvCxnSpPr/>
            <p:nvPr/>
          </p:nvCxnSpPr>
          <p:spPr>
            <a:xfrm rot="10800000">
              <a:off x="960" y="3264"/>
              <a:ext cx="336" cy="720"/>
            </a:xfrm>
            <a:prstGeom prst="straightConnector1">
              <a:avLst/>
            </a:prstGeom>
            <a:noFill/>
            <a:ln cap="flat" cmpd="sng" w="9525">
              <a:solidFill>
                <a:schemeClr val="dk1"/>
              </a:solidFill>
              <a:prstDash val="solid"/>
              <a:miter lim="800000"/>
              <a:headEnd len="sm" w="sm" type="none"/>
              <a:tailEnd len="med" w="med" type="triangle"/>
            </a:ln>
          </p:spPr>
        </p:cxnSp>
        <p:sp>
          <p:nvSpPr>
            <p:cNvPr id="2136" name="Google Shape;2136;p115"/>
            <p:cNvSpPr txBox="1"/>
            <p:nvPr/>
          </p:nvSpPr>
          <p:spPr>
            <a:xfrm>
              <a:off x="1382" y="3923"/>
              <a:ext cx="56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(x0, y0)</a:t>
              </a:r>
              <a:endParaRPr b="0" i="0" sz="1400" u="none" cap="none" strike="noStrike">
                <a:solidFill>
                  <a:srgbClr val="000000"/>
                </a:solidFill>
                <a:latin typeface="Arial"/>
                <a:ea typeface="Arial"/>
                <a:cs typeface="Arial"/>
                <a:sym typeface="Arial"/>
              </a:endParaRPr>
            </a:p>
          </p:txBody>
        </p:sp>
        <p:cxnSp>
          <p:nvCxnSpPr>
            <p:cNvPr id="2137" name="Google Shape;2137;p115"/>
            <p:cNvCxnSpPr/>
            <p:nvPr/>
          </p:nvCxnSpPr>
          <p:spPr>
            <a:xfrm flipH="1" rot="10800000">
              <a:off x="912" y="2400"/>
              <a:ext cx="1152" cy="768"/>
            </a:xfrm>
            <a:prstGeom prst="straightConnector1">
              <a:avLst/>
            </a:prstGeom>
            <a:noFill/>
            <a:ln cap="flat" cmpd="sng" w="9525">
              <a:solidFill>
                <a:schemeClr val="dk1"/>
              </a:solidFill>
              <a:prstDash val="solid"/>
              <a:miter lim="800000"/>
              <a:headEnd len="sm" w="sm" type="none"/>
              <a:tailEnd len="sm" w="sm" type="none"/>
            </a:ln>
          </p:spPr>
        </p:cxnSp>
      </p:grpSp>
      <p:sp>
        <p:nvSpPr>
          <p:cNvPr id="2138" name="Google Shape;2138;p115"/>
          <p:cNvSpPr/>
          <p:nvPr/>
        </p:nvSpPr>
        <p:spPr>
          <a:xfrm>
            <a:off x="3550920" y="4865688"/>
            <a:ext cx="2286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39" name="Google Shape;2139;p115"/>
          <p:cNvSpPr txBox="1"/>
          <p:nvPr/>
        </p:nvSpPr>
        <p:spPr>
          <a:xfrm>
            <a:off x="6735445" y="3092450"/>
            <a:ext cx="12192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x0 + 1 </a:t>
            </a:r>
            <a:endParaRPr b="0" i="0" sz="1400" u="none" cap="none" strike="noStrike">
              <a:solidFill>
                <a:srgbClr val="000000"/>
              </a:solidFill>
              <a:latin typeface="Arial"/>
              <a:ea typeface="Arial"/>
              <a:cs typeface="Arial"/>
              <a:sym typeface="Arial"/>
            </a:endParaRPr>
          </a:p>
        </p:txBody>
      </p:sp>
      <p:sp>
        <p:nvSpPr>
          <p:cNvPr id="2140" name="Google Shape;2140;p115"/>
          <p:cNvSpPr txBox="1"/>
          <p:nvPr/>
        </p:nvSpPr>
        <p:spPr>
          <a:xfrm>
            <a:off x="8351520" y="3081338"/>
            <a:ext cx="16954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y = y0 + 1 * m  </a:t>
            </a:r>
            <a:endParaRPr b="0" i="0" sz="1400" u="none" cap="none" strike="noStrike">
              <a:solidFill>
                <a:srgbClr val="000000"/>
              </a:solidFill>
              <a:latin typeface="Arial"/>
              <a:ea typeface="Arial"/>
              <a:cs typeface="Arial"/>
              <a:sym typeface="Arial"/>
            </a:endParaRPr>
          </a:p>
        </p:txBody>
      </p:sp>
      <p:sp>
        <p:nvSpPr>
          <p:cNvPr id="2141" name="Google Shape;2141;p115"/>
          <p:cNvSpPr txBox="1"/>
          <p:nvPr/>
        </p:nvSpPr>
        <p:spPr>
          <a:xfrm>
            <a:off x="6695758" y="3690938"/>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(x, round(y))</a:t>
            </a:r>
            <a:endParaRPr b="0" i="0" sz="1400" u="none" cap="none" strike="noStrike">
              <a:solidFill>
                <a:srgbClr val="000000"/>
              </a:solidFill>
              <a:latin typeface="Arial"/>
              <a:ea typeface="Arial"/>
              <a:cs typeface="Arial"/>
              <a:sym typeface="Arial"/>
            </a:endParaRPr>
          </a:p>
        </p:txBody>
      </p:sp>
      <p:sp>
        <p:nvSpPr>
          <p:cNvPr id="2142" name="Google Shape;2142;p115"/>
          <p:cNvSpPr/>
          <p:nvPr/>
        </p:nvSpPr>
        <p:spPr>
          <a:xfrm>
            <a:off x="3855720" y="4560888"/>
            <a:ext cx="2286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43" name="Google Shape;2143;p115"/>
          <p:cNvSpPr txBox="1"/>
          <p:nvPr/>
        </p:nvSpPr>
        <p:spPr>
          <a:xfrm>
            <a:off x="6751320" y="4332288"/>
            <a:ext cx="10445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 + 1</a:t>
            </a:r>
            <a:endParaRPr b="0" i="0" sz="1400" u="none" cap="none" strike="noStrike">
              <a:solidFill>
                <a:srgbClr val="000000"/>
              </a:solidFill>
              <a:latin typeface="Arial"/>
              <a:ea typeface="Arial"/>
              <a:cs typeface="Arial"/>
              <a:sym typeface="Arial"/>
            </a:endParaRPr>
          </a:p>
        </p:txBody>
      </p:sp>
      <p:sp>
        <p:nvSpPr>
          <p:cNvPr id="2144" name="Google Shape;2144;p115"/>
          <p:cNvSpPr txBox="1"/>
          <p:nvPr/>
        </p:nvSpPr>
        <p:spPr>
          <a:xfrm>
            <a:off x="8411845" y="4300538"/>
            <a:ext cx="15843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y = y + 1 * m  </a:t>
            </a:r>
            <a:endParaRPr b="0" i="0" sz="1400" u="none" cap="none" strike="noStrike">
              <a:solidFill>
                <a:srgbClr val="000000"/>
              </a:solidFill>
              <a:latin typeface="Arial"/>
              <a:ea typeface="Arial"/>
              <a:cs typeface="Arial"/>
              <a:sym typeface="Arial"/>
            </a:endParaRPr>
          </a:p>
        </p:txBody>
      </p:sp>
      <p:sp>
        <p:nvSpPr>
          <p:cNvPr id="2145" name="Google Shape;2145;p115"/>
          <p:cNvSpPr txBox="1"/>
          <p:nvPr/>
        </p:nvSpPr>
        <p:spPr>
          <a:xfrm>
            <a:off x="6751320" y="4910138"/>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(x, round(y))</a:t>
            </a:r>
            <a:endParaRPr b="0" i="0" sz="1400" u="none" cap="none" strike="noStrike">
              <a:solidFill>
                <a:srgbClr val="000000"/>
              </a:solidFill>
              <a:latin typeface="Arial"/>
              <a:ea typeface="Arial"/>
              <a:cs typeface="Arial"/>
              <a:sym typeface="Arial"/>
            </a:endParaRPr>
          </a:p>
        </p:txBody>
      </p:sp>
      <p:sp>
        <p:nvSpPr>
          <p:cNvPr id="2146" name="Google Shape;2146;p115"/>
          <p:cNvSpPr txBox="1"/>
          <p:nvPr/>
        </p:nvSpPr>
        <p:spPr>
          <a:xfrm>
            <a:off x="7345045" y="5683250"/>
            <a:ext cx="35083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2147" name="Google Shape;2147;p115"/>
          <p:cNvSpPr/>
          <p:nvPr/>
        </p:nvSpPr>
        <p:spPr>
          <a:xfrm>
            <a:off x="4160520" y="4560888"/>
            <a:ext cx="2286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48" name="Google Shape;2148;p115"/>
          <p:cNvSpPr/>
          <p:nvPr/>
        </p:nvSpPr>
        <p:spPr>
          <a:xfrm>
            <a:off x="4465320" y="4256088"/>
            <a:ext cx="2286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49" name="Google Shape;2149;p115"/>
          <p:cNvSpPr/>
          <p:nvPr/>
        </p:nvSpPr>
        <p:spPr>
          <a:xfrm>
            <a:off x="4770120" y="4256088"/>
            <a:ext cx="2286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50" name="Google Shape;2150;p115"/>
          <p:cNvSpPr txBox="1"/>
          <p:nvPr/>
        </p:nvSpPr>
        <p:spPr>
          <a:xfrm>
            <a:off x="6735445" y="6292850"/>
            <a:ext cx="14509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Until x == x1 </a:t>
            </a:r>
            <a:endParaRPr b="0" i="0" sz="1400" u="none" cap="none" strike="noStrike">
              <a:solidFill>
                <a:srgbClr val="000000"/>
              </a:solidFill>
              <a:latin typeface="Arial"/>
              <a:ea typeface="Arial"/>
              <a:cs typeface="Arial"/>
              <a:sym typeface="Arial"/>
            </a:endParaRPr>
          </a:p>
        </p:txBody>
      </p:sp>
      <p:cxnSp>
        <p:nvCxnSpPr>
          <p:cNvPr id="2151" name="Google Shape;2151;p115"/>
          <p:cNvCxnSpPr/>
          <p:nvPr/>
        </p:nvCxnSpPr>
        <p:spPr>
          <a:xfrm flipH="1" rot="10800000">
            <a:off x="5227320" y="3113088"/>
            <a:ext cx="228600" cy="685800"/>
          </a:xfrm>
          <a:prstGeom prst="straightConnector1">
            <a:avLst/>
          </a:prstGeom>
          <a:noFill/>
          <a:ln cap="flat" cmpd="sng" w="9525">
            <a:solidFill>
              <a:schemeClr val="dk1"/>
            </a:solidFill>
            <a:prstDash val="solid"/>
            <a:miter lim="800000"/>
            <a:headEnd len="med" w="med" type="triangle"/>
            <a:tailEnd len="sm" w="sm" type="none"/>
          </a:ln>
        </p:spPr>
      </p:cxnSp>
      <p:sp>
        <p:nvSpPr>
          <p:cNvPr id="2152" name="Google Shape;2152;p115"/>
          <p:cNvSpPr txBox="1"/>
          <p:nvPr/>
        </p:nvSpPr>
        <p:spPr>
          <a:xfrm>
            <a:off x="5135245" y="2787650"/>
            <a:ext cx="8255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(x1,y1)</a:t>
            </a:r>
            <a:endParaRPr b="0" i="0" sz="1400" u="none" cap="none" strike="noStrike">
              <a:solidFill>
                <a:srgbClr val="000000"/>
              </a:solidFill>
              <a:latin typeface="Arial"/>
              <a:ea typeface="Arial"/>
              <a:cs typeface="Arial"/>
              <a:sym typeface="Arial"/>
            </a:endParaRPr>
          </a:p>
        </p:txBody>
      </p:sp>
      <p:sp>
        <p:nvSpPr>
          <p:cNvPr id="2153" name="Google Shape;2153;p115"/>
          <p:cNvSpPr txBox="1"/>
          <p:nvPr/>
        </p:nvSpPr>
        <p:spPr>
          <a:xfrm>
            <a:off x="6751320" y="2101850"/>
            <a:ext cx="24384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x0                 y = y0</a:t>
            </a:r>
            <a:endParaRPr b="0" i="0" sz="1400" u="none" cap="none" strike="noStrike">
              <a:solidFill>
                <a:srgbClr val="000000"/>
              </a:solidFill>
              <a:latin typeface="Arial"/>
              <a:ea typeface="Arial"/>
              <a:cs typeface="Arial"/>
              <a:sym typeface="Arial"/>
            </a:endParaRPr>
          </a:p>
        </p:txBody>
      </p:sp>
      <p:sp>
        <p:nvSpPr>
          <p:cNvPr id="2154" name="Google Shape;2154;p115"/>
          <p:cNvSpPr txBox="1"/>
          <p:nvPr/>
        </p:nvSpPr>
        <p:spPr>
          <a:xfrm>
            <a:off x="6694170" y="2590800"/>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(x, round(y))</a:t>
            </a:r>
            <a:endParaRPr b="0" i="0" sz="1400" u="none" cap="none" strike="noStrike">
              <a:solidFill>
                <a:srgbClr val="000000"/>
              </a:solidFill>
              <a:latin typeface="Arial"/>
              <a:ea typeface="Arial"/>
              <a:cs typeface="Arial"/>
              <a:sym typeface="Arial"/>
            </a:endParaRPr>
          </a:p>
        </p:txBody>
      </p:sp>
      <p:pic>
        <p:nvPicPr>
          <p:cNvPr id="2155" name="Google Shape;2155;p115"/>
          <p:cNvPicPr preferRelativeResize="0"/>
          <p:nvPr/>
        </p:nvPicPr>
        <p:blipFill rotWithShape="1">
          <a:blip r:embed="rId3">
            <a:alphaModFix/>
          </a:blip>
          <a:srcRect b="0" l="0" r="0" t="0"/>
          <a:stretch/>
        </p:blipFill>
        <p:spPr>
          <a:xfrm>
            <a:off x="2674780" y="2478543"/>
            <a:ext cx="1878012" cy="48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500"/>
                                        <p:tgtEl>
                                          <p:spTgt spid="2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DDA Line Drawing Algorithm (Case b: m &gt; 1)</a:t>
            </a:r>
            <a:endParaRPr/>
          </a:p>
        </p:txBody>
      </p:sp>
      <p:grpSp>
        <p:nvGrpSpPr>
          <p:cNvPr id="2161" name="Google Shape;2161;p116"/>
          <p:cNvGrpSpPr/>
          <p:nvPr/>
        </p:nvGrpSpPr>
        <p:grpSpPr>
          <a:xfrm>
            <a:off x="3017520" y="3344863"/>
            <a:ext cx="3733800" cy="2751137"/>
            <a:chOff x="1200" y="1584"/>
            <a:chExt cx="2880" cy="2016"/>
          </a:xfrm>
        </p:grpSpPr>
        <p:sp>
          <p:nvSpPr>
            <p:cNvPr id="2162" name="Google Shape;2162;p116"/>
            <p:cNvSpPr/>
            <p:nvPr/>
          </p:nvSpPr>
          <p:spPr>
            <a:xfrm>
              <a:off x="1200" y="1584"/>
              <a:ext cx="2880" cy="20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2163" name="Google Shape;2163;p116"/>
            <p:cNvCxnSpPr/>
            <p:nvPr/>
          </p:nvCxnSpPr>
          <p:spPr>
            <a:xfrm>
              <a:off x="14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4" name="Google Shape;2164;p116"/>
            <p:cNvCxnSpPr/>
            <p:nvPr/>
          </p:nvCxnSpPr>
          <p:spPr>
            <a:xfrm>
              <a:off x="16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5" name="Google Shape;2165;p116"/>
            <p:cNvCxnSpPr/>
            <p:nvPr/>
          </p:nvCxnSpPr>
          <p:spPr>
            <a:xfrm>
              <a:off x="19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6" name="Google Shape;2166;p116"/>
            <p:cNvCxnSpPr/>
            <p:nvPr/>
          </p:nvCxnSpPr>
          <p:spPr>
            <a:xfrm>
              <a:off x="21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7" name="Google Shape;2167;p116"/>
            <p:cNvCxnSpPr/>
            <p:nvPr/>
          </p:nvCxnSpPr>
          <p:spPr>
            <a:xfrm>
              <a:off x="24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8" name="Google Shape;2168;p116"/>
            <p:cNvCxnSpPr/>
            <p:nvPr/>
          </p:nvCxnSpPr>
          <p:spPr>
            <a:xfrm>
              <a:off x="26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69" name="Google Shape;2169;p116"/>
            <p:cNvCxnSpPr/>
            <p:nvPr/>
          </p:nvCxnSpPr>
          <p:spPr>
            <a:xfrm>
              <a:off x="288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70" name="Google Shape;2170;p116"/>
            <p:cNvCxnSpPr/>
            <p:nvPr/>
          </p:nvCxnSpPr>
          <p:spPr>
            <a:xfrm>
              <a:off x="312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71" name="Google Shape;2171;p116"/>
            <p:cNvCxnSpPr/>
            <p:nvPr/>
          </p:nvCxnSpPr>
          <p:spPr>
            <a:xfrm>
              <a:off x="336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72" name="Google Shape;2172;p116"/>
            <p:cNvCxnSpPr/>
            <p:nvPr/>
          </p:nvCxnSpPr>
          <p:spPr>
            <a:xfrm>
              <a:off x="360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73" name="Google Shape;2173;p116"/>
            <p:cNvCxnSpPr/>
            <p:nvPr/>
          </p:nvCxnSpPr>
          <p:spPr>
            <a:xfrm>
              <a:off x="3840" y="1584"/>
              <a:ext cx="0" cy="2016"/>
            </a:xfrm>
            <a:prstGeom prst="straightConnector1">
              <a:avLst/>
            </a:prstGeom>
            <a:noFill/>
            <a:ln cap="flat" cmpd="sng" w="9525">
              <a:solidFill>
                <a:schemeClr val="dk1"/>
              </a:solidFill>
              <a:prstDash val="solid"/>
              <a:miter lim="800000"/>
              <a:headEnd len="sm" w="sm" type="none"/>
              <a:tailEnd len="sm" w="sm" type="none"/>
            </a:ln>
          </p:spPr>
        </p:cxnSp>
        <p:cxnSp>
          <p:nvCxnSpPr>
            <p:cNvPr id="2174" name="Google Shape;2174;p116"/>
            <p:cNvCxnSpPr/>
            <p:nvPr/>
          </p:nvCxnSpPr>
          <p:spPr>
            <a:xfrm>
              <a:off x="1200" y="33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75" name="Google Shape;2175;p116"/>
            <p:cNvCxnSpPr/>
            <p:nvPr/>
          </p:nvCxnSpPr>
          <p:spPr>
            <a:xfrm>
              <a:off x="1200" y="307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76" name="Google Shape;2176;p116"/>
            <p:cNvCxnSpPr/>
            <p:nvPr/>
          </p:nvCxnSpPr>
          <p:spPr>
            <a:xfrm>
              <a:off x="1200" y="283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77" name="Google Shape;2177;p116"/>
            <p:cNvCxnSpPr/>
            <p:nvPr/>
          </p:nvCxnSpPr>
          <p:spPr>
            <a:xfrm>
              <a:off x="1200" y="259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78" name="Google Shape;2178;p116"/>
            <p:cNvCxnSpPr/>
            <p:nvPr/>
          </p:nvCxnSpPr>
          <p:spPr>
            <a:xfrm>
              <a:off x="1200" y="235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79" name="Google Shape;2179;p116"/>
            <p:cNvCxnSpPr/>
            <p:nvPr/>
          </p:nvCxnSpPr>
          <p:spPr>
            <a:xfrm>
              <a:off x="1200" y="2112"/>
              <a:ext cx="2880" cy="0"/>
            </a:xfrm>
            <a:prstGeom prst="straightConnector1">
              <a:avLst/>
            </a:prstGeom>
            <a:noFill/>
            <a:ln cap="flat" cmpd="sng" w="9525">
              <a:solidFill>
                <a:schemeClr val="dk1"/>
              </a:solidFill>
              <a:prstDash val="solid"/>
              <a:miter lim="800000"/>
              <a:headEnd len="sm" w="sm" type="none"/>
              <a:tailEnd len="sm" w="sm" type="none"/>
            </a:ln>
          </p:spPr>
        </p:cxnSp>
        <p:cxnSp>
          <p:nvCxnSpPr>
            <p:cNvPr id="2180" name="Google Shape;2180;p116"/>
            <p:cNvCxnSpPr/>
            <p:nvPr/>
          </p:nvCxnSpPr>
          <p:spPr>
            <a:xfrm>
              <a:off x="1200" y="1872"/>
              <a:ext cx="2880" cy="0"/>
            </a:xfrm>
            <a:prstGeom prst="straightConnector1">
              <a:avLst/>
            </a:prstGeom>
            <a:noFill/>
            <a:ln cap="flat" cmpd="sng" w="9525">
              <a:solidFill>
                <a:schemeClr val="dk1"/>
              </a:solidFill>
              <a:prstDash val="solid"/>
              <a:miter lim="800000"/>
              <a:headEnd len="sm" w="sm" type="none"/>
              <a:tailEnd len="sm" w="sm" type="none"/>
            </a:ln>
          </p:spPr>
        </p:cxnSp>
      </p:grpSp>
      <p:sp>
        <p:nvSpPr>
          <p:cNvPr id="2181" name="Google Shape;2181;p116"/>
          <p:cNvSpPr/>
          <p:nvPr/>
        </p:nvSpPr>
        <p:spPr>
          <a:xfrm>
            <a:off x="4160520" y="5330825"/>
            <a:ext cx="249238" cy="19685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82" name="Google Shape;2182;p116"/>
          <p:cNvSpPr/>
          <p:nvPr/>
        </p:nvSpPr>
        <p:spPr>
          <a:xfrm>
            <a:off x="4790758" y="3698875"/>
            <a:ext cx="249237" cy="19685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2183" name="Google Shape;2183;p116"/>
          <p:cNvCxnSpPr/>
          <p:nvPr/>
        </p:nvCxnSpPr>
        <p:spPr>
          <a:xfrm flipH="1" rot="10800000">
            <a:off x="4333558" y="3851275"/>
            <a:ext cx="609600" cy="1524000"/>
          </a:xfrm>
          <a:prstGeom prst="straightConnector1">
            <a:avLst/>
          </a:prstGeom>
          <a:noFill/>
          <a:ln cap="flat" cmpd="sng" w="9525">
            <a:solidFill>
              <a:schemeClr val="dk1"/>
            </a:solidFill>
            <a:prstDash val="solid"/>
            <a:miter lim="800000"/>
            <a:headEnd len="sm" w="sm" type="none"/>
            <a:tailEnd len="med" w="med" type="triangle"/>
          </a:ln>
        </p:spPr>
      </p:cxnSp>
      <p:sp>
        <p:nvSpPr>
          <p:cNvPr id="2184" name="Google Shape;2184;p116"/>
          <p:cNvSpPr/>
          <p:nvPr/>
        </p:nvSpPr>
        <p:spPr>
          <a:xfrm>
            <a:off x="4465320" y="4648200"/>
            <a:ext cx="228600" cy="1524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185" name="Google Shape;2185;p116"/>
          <p:cNvSpPr txBox="1"/>
          <p:nvPr/>
        </p:nvSpPr>
        <p:spPr>
          <a:xfrm>
            <a:off x="7192645" y="3092450"/>
            <a:ext cx="12223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y = y0 + 1 </a:t>
            </a:r>
            <a:endParaRPr b="0" i="0" sz="1400" u="none" cap="none" strike="noStrike">
              <a:solidFill>
                <a:srgbClr val="000000"/>
              </a:solidFill>
              <a:latin typeface="Arial"/>
              <a:ea typeface="Arial"/>
              <a:cs typeface="Arial"/>
              <a:sym typeface="Arial"/>
            </a:endParaRPr>
          </a:p>
        </p:txBody>
      </p:sp>
      <p:sp>
        <p:nvSpPr>
          <p:cNvPr id="2186" name="Google Shape;2186;p116"/>
          <p:cNvSpPr txBox="1"/>
          <p:nvPr/>
        </p:nvSpPr>
        <p:spPr>
          <a:xfrm>
            <a:off x="8808720" y="3081338"/>
            <a:ext cx="188118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x0 + 1 * 1/m  </a:t>
            </a:r>
            <a:endParaRPr b="0" i="0" sz="1400" u="none" cap="none" strike="noStrike">
              <a:solidFill>
                <a:srgbClr val="000000"/>
              </a:solidFill>
              <a:latin typeface="Arial"/>
              <a:ea typeface="Arial"/>
              <a:cs typeface="Arial"/>
              <a:sym typeface="Arial"/>
            </a:endParaRPr>
          </a:p>
        </p:txBody>
      </p:sp>
      <p:sp>
        <p:nvSpPr>
          <p:cNvPr id="2187" name="Google Shape;2187;p116"/>
          <p:cNvSpPr txBox="1"/>
          <p:nvPr/>
        </p:nvSpPr>
        <p:spPr>
          <a:xfrm>
            <a:off x="7152958" y="3690938"/>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(round(x), y)</a:t>
            </a:r>
            <a:endParaRPr b="0" i="0" sz="1400" u="none" cap="none" strike="noStrike">
              <a:solidFill>
                <a:srgbClr val="000000"/>
              </a:solidFill>
              <a:latin typeface="Arial"/>
              <a:ea typeface="Arial"/>
              <a:cs typeface="Arial"/>
              <a:sym typeface="Arial"/>
            </a:endParaRPr>
          </a:p>
        </p:txBody>
      </p:sp>
      <p:sp>
        <p:nvSpPr>
          <p:cNvPr id="2188" name="Google Shape;2188;p116"/>
          <p:cNvSpPr txBox="1"/>
          <p:nvPr/>
        </p:nvSpPr>
        <p:spPr>
          <a:xfrm>
            <a:off x="7208520" y="4332288"/>
            <a:ext cx="10477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y = y + 1</a:t>
            </a:r>
            <a:endParaRPr b="0" i="0" sz="1400" u="none" cap="none" strike="noStrike">
              <a:solidFill>
                <a:srgbClr val="000000"/>
              </a:solidFill>
              <a:latin typeface="Arial"/>
              <a:ea typeface="Arial"/>
              <a:cs typeface="Arial"/>
              <a:sym typeface="Arial"/>
            </a:endParaRPr>
          </a:p>
        </p:txBody>
      </p:sp>
      <p:sp>
        <p:nvSpPr>
          <p:cNvPr id="2189" name="Google Shape;2189;p116"/>
          <p:cNvSpPr txBox="1"/>
          <p:nvPr/>
        </p:nvSpPr>
        <p:spPr>
          <a:xfrm>
            <a:off x="8869045" y="4300538"/>
            <a:ext cx="1484313"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 + 1 /m  </a:t>
            </a:r>
            <a:endParaRPr b="0" i="0" sz="1400" u="none" cap="none" strike="noStrike">
              <a:solidFill>
                <a:srgbClr val="000000"/>
              </a:solidFill>
              <a:latin typeface="Arial"/>
              <a:ea typeface="Arial"/>
              <a:cs typeface="Arial"/>
              <a:sym typeface="Arial"/>
            </a:endParaRPr>
          </a:p>
        </p:txBody>
      </p:sp>
      <p:sp>
        <p:nvSpPr>
          <p:cNvPr id="2190" name="Google Shape;2190;p116"/>
          <p:cNvSpPr txBox="1"/>
          <p:nvPr/>
        </p:nvSpPr>
        <p:spPr>
          <a:xfrm>
            <a:off x="7208520" y="4910138"/>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(round(x), y)</a:t>
            </a:r>
            <a:endParaRPr b="0" i="0" sz="1400" u="none" cap="none" strike="noStrike">
              <a:solidFill>
                <a:srgbClr val="000000"/>
              </a:solidFill>
              <a:latin typeface="Arial"/>
              <a:ea typeface="Arial"/>
              <a:cs typeface="Arial"/>
              <a:sym typeface="Arial"/>
            </a:endParaRPr>
          </a:p>
        </p:txBody>
      </p:sp>
      <p:sp>
        <p:nvSpPr>
          <p:cNvPr id="2191" name="Google Shape;2191;p116"/>
          <p:cNvSpPr txBox="1"/>
          <p:nvPr/>
        </p:nvSpPr>
        <p:spPr>
          <a:xfrm>
            <a:off x="7802245" y="5683250"/>
            <a:ext cx="35083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2192" name="Google Shape;2192;p116"/>
          <p:cNvSpPr txBox="1"/>
          <p:nvPr/>
        </p:nvSpPr>
        <p:spPr>
          <a:xfrm>
            <a:off x="7192645" y="6292850"/>
            <a:ext cx="14541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Until y == y1 </a:t>
            </a:r>
            <a:endParaRPr b="0" i="0" sz="1400" u="none" cap="none" strike="noStrike">
              <a:solidFill>
                <a:srgbClr val="000000"/>
              </a:solidFill>
              <a:latin typeface="Arial"/>
              <a:ea typeface="Arial"/>
              <a:cs typeface="Arial"/>
              <a:sym typeface="Arial"/>
            </a:endParaRPr>
          </a:p>
        </p:txBody>
      </p:sp>
      <p:sp>
        <p:nvSpPr>
          <p:cNvPr id="2193" name="Google Shape;2193;p116"/>
          <p:cNvSpPr txBox="1"/>
          <p:nvPr/>
        </p:nvSpPr>
        <p:spPr>
          <a:xfrm>
            <a:off x="7208520" y="2101850"/>
            <a:ext cx="24384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 = x0                 y = y0</a:t>
            </a:r>
            <a:endParaRPr b="0" i="0" sz="1400" u="none" cap="none" strike="noStrike">
              <a:solidFill>
                <a:srgbClr val="000000"/>
              </a:solidFill>
              <a:latin typeface="Arial"/>
              <a:ea typeface="Arial"/>
              <a:cs typeface="Arial"/>
              <a:sym typeface="Arial"/>
            </a:endParaRPr>
          </a:p>
        </p:txBody>
      </p:sp>
      <p:sp>
        <p:nvSpPr>
          <p:cNvPr id="2194" name="Google Shape;2194;p116"/>
          <p:cNvSpPr txBox="1"/>
          <p:nvPr/>
        </p:nvSpPr>
        <p:spPr>
          <a:xfrm>
            <a:off x="7151370" y="2590800"/>
            <a:ext cx="27749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Illuminate pixel (round(x), y)</a:t>
            </a:r>
            <a:endParaRPr b="0" i="0" sz="1400" u="none" cap="none" strike="noStrike">
              <a:solidFill>
                <a:srgbClr val="000000"/>
              </a:solidFill>
              <a:latin typeface="Arial"/>
              <a:ea typeface="Arial"/>
              <a:cs typeface="Arial"/>
              <a:sym typeface="Arial"/>
            </a:endParaRPr>
          </a:p>
        </p:txBody>
      </p:sp>
      <p:sp>
        <p:nvSpPr>
          <p:cNvPr id="2195" name="Google Shape;2195;p116"/>
          <p:cNvSpPr txBox="1"/>
          <p:nvPr/>
        </p:nvSpPr>
        <p:spPr>
          <a:xfrm>
            <a:off x="5455920" y="2406650"/>
            <a:ext cx="8255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(x1,y1)</a:t>
            </a:r>
            <a:endParaRPr b="0" i="0" sz="1400" u="none" cap="none" strike="noStrike">
              <a:solidFill>
                <a:srgbClr val="000000"/>
              </a:solidFill>
              <a:latin typeface="Arial"/>
              <a:ea typeface="Arial"/>
              <a:cs typeface="Arial"/>
              <a:sym typeface="Arial"/>
            </a:endParaRPr>
          </a:p>
        </p:txBody>
      </p:sp>
      <p:sp>
        <p:nvSpPr>
          <p:cNvPr id="2196" name="Google Shape;2196;p116"/>
          <p:cNvSpPr txBox="1"/>
          <p:nvPr/>
        </p:nvSpPr>
        <p:spPr>
          <a:xfrm>
            <a:off x="4846320" y="6248400"/>
            <a:ext cx="8255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(x0,y0)</a:t>
            </a:r>
            <a:endParaRPr b="0" i="0" sz="1400" u="none" cap="none" strike="noStrike">
              <a:solidFill>
                <a:srgbClr val="000000"/>
              </a:solidFill>
              <a:latin typeface="Arial"/>
              <a:ea typeface="Arial"/>
              <a:cs typeface="Arial"/>
              <a:sym typeface="Arial"/>
            </a:endParaRPr>
          </a:p>
        </p:txBody>
      </p:sp>
      <p:cxnSp>
        <p:nvCxnSpPr>
          <p:cNvPr id="2197" name="Google Shape;2197;p116"/>
          <p:cNvCxnSpPr/>
          <p:nvPr/>
        </p:nvCxnSpPr>
        <p:spPr>
          <a:xfrm rot="10800000">
            <a:off x="4160520" y="5562600"/>
            <a:ext cx="533400" cy="838200"/>
          </a:xfrm>
          <a:prstGeom prst="straightConnector1">
            <a:avLst/>
          </a:prstGeom>
          <a:noFill/>
          <a:ln cap="flat" cmpd="sng" w="9525">
            <a:solidFill>
              <a:schemeClr val="dk1"/>
            </a:solidFill>
            <a:prstDash val="solid"/>
            <a:miter lim="800000"/>
            <a:headEnd len="sm" w="sm" type="none"/>
            <a:tailEnd len="med" w="med" type="triangle"/>
          </a:ln>
        </p:spPr>
      </p:cxnSp>
      <p:cxnSp>
        <p:nvCxnSpPr>
          <p:cNvPr id="2198" name="Google Shape;2198;p116"/>
          <p:cNvCxnSpPr/>
          <p:nvPr/>
        </p:nvCxnSpPr>
        <p:spPr>
          <a:xfrm flipH="1">
            <a:off x="5151120" y="2819400"/>
            <a:ext cx="457200" cy="762000"/>
          </a:xfrm>
          <a:prstGeom prst="straightConnector1">
            <a:avLst/>
          </a:prstGeom>
          <a:noFill/>
          <a:ln cap="flat" cmpd="sng" w="9525">
            <a:solidFill>
              <a:schemeClr val="dk1"/>
            </a:solidFill>
            <a:prstDash val="solid"/>
            <a:miter lim="800000"/>
            <a:headEnd len="sm" w="sm" type="none"/>
            <a:tailEnd len="med" w="med" type="triangle"/>
          </a:ln>
        </p:spPr>
      </p:cxnSp>
      <p:sp>
        <p:nvSpPr>
          <p:cNvPr id="2199" name="Google Shape;2199;p116"/>
          <p:cNvSpPr/>
          <p:nvPr/>
        </p:nvSpPr>
        <p:spPr>
          <a:xfrm>
            <a:off x="4465320" y="4953000"/>
            <a:ext cx="228600" cy="1524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200" name="Google Shape;2200;p116"/>
          <p:cNvSpPr/>
          <p:nvPr/>
        </p:nvSpPr>
        <p:spPr>
          <a:xfrm>
            <a:off x="4465320" y="4343400"/>
            <a:ext cx="228600" cy="1524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201" name="Google Shape;2201;p116"/>
          <p:cNvSpPr/>
          <p:nvPr/>
        </p:nvSpPr>
        <p:spPr>
          <a:xfrm>
            <a:off x="4770120" y="4038600"/>
            <a:ext cx="228600" cy="1524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202" name="Google Shape;2202;p116"/>
          <p:cNvPicPr preferRelativeResize="0"/>
          <p:nvPr/>
        </p:nvPicPr>
        <p:blipFill rotWithShape="1">
          <a:blip r:embed="rId3">
            <a:alphaModFix/>
          </a:blip>
          <a:srcRect b="0" l="0" r="0" t="0"/>
          <a:stretch/>
        </p:blipFill>
        <p:spPr>
          <a:xfrm>
            <a:off x="3017520" y="2133600"/>
            <a:ext cx="1878013" cy="842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gtEl>
                                        <p:attrNameLst>
                                          <p:attrName>style.visibility</p:attrName>
                                        </p:attrNameLst>
                                      </p:cBhvr>
                                      <p:to>
                                        <p:strVal val="visible"/>
                                      </p:to>
                                    </p:set>
                                    <p:animEffect filter="fade" transition="in">
                                      <p:cBhvr>
                                        <p:cTn dur="500"/>
                                        <p:tgtEl>
                                          <p:spTgt spid="2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9"/>
                                        </p:tgtEl>
                                        <p:attrNameLst>
                                          <p:attrName>style.visibility</p:attrName>
                                        </p:attrNameLst>
                                      </p:cBhvr>
                                      <p:to>
                                        <p:strVal val="visible"/>
                                      </p:to>
                                    </p:set>
                                    <p:animEffect filter="fade" transition="in">
                                      <p:cBhvr>
                                        <p:cTn dur="500"/>
                                        <p:tgtEl>
                                          <p:spTgt spid="2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17"/>
          <p:cNvSpPr txBox="1"/>
          <p:nvPr>
            <p:ph type="title"/>
          </p:nvPr>
        </p:nvSpPr>
        <p:spPr>
          <a:xfrm>
            <a:off x="1295402" y="63161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DDA Line Drawing Algorithm Pseudocode</a:t>
            </a:r>
            <a:endParaRPr/>
          </a:p>
        </p:txBody>
      </p:sp>
      <p:sp>
        <p:nvSpPr>
          <p:cNvPr id="2208" name="Google Shape;2208;p117"/>
          <p:cNvSpPr txBox="1"/>
          <p:nvPr/>
        </p:nvSpPr>
        <p:spPr>
          <a:xfrm>
            <a:off x="777240" y="1508760"/>
            <a:ext cx="10835640" cy="4953000"/>
          </a:xfrm>
          <a:prstGeom prst="rect">
            <a:avLst/>
          </a:prstGeom>
          <a:noFill/>
          <a:ln>
            <a:noFill/>
          </a:ln>
        </p:spPr>
        <p:txBody>
          <a:bodyPr anchorCtr="0" anchor="t" bIns="45700" lIns="91425" spcFirstLastPara="1" rIns="91425" wrap="square" tIns="45700">
            <a:noAutofit/>
          </a:bodyPr>
          <a:lstStyle/>
          <a:p>
            <a:pPr indent="0" lvl="0" marL="182880" marR="0" rtl="0" algn="l">
              <a:lnSpc>
                <a:spcPct val="100000"/>
              </a:lnSpc>
              <a:spcBef>
                <a:spcPts val="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compute m;</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if m &lt; 1:</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070"/>
              <a:buFont typeface="Noto Sans Symbols"/>
              <a:buNone/>
            </a:pPr>
            <a:r>
              <a:rPr b="1" i="0" lang="en-US" sz="1800" u="none" cap="none" strike="noStrike">
                <a:solidFill>
                  <a:srgbClr val="262626"/>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070"/>
              <a:buFont typeface="Noto Sans Symbols"/>
              <a:buNone/>
            </a:pPr>
            <a:r>
              <a:rPr b="1" i="0" lang="en-US" sz="1800" u="none" cap="none" strike="noStrike">
                <a:solidFill>
                  <a:srgbClr val="262626"/>
                </a:solidFill>
                <a:latin typeface="Courier New"/>
                <a:ea typeface="Courier New"/>
                <a:cs typeface="Courier New"/>
                <a:sym typeface="Courier New"/>
              </a:rPr>
              <a:t>	</a:t>
            </a:r>
            <a:r>
              <a:rPr b="1" i="0" lang="en-US" sz="2000" u="none" cap="none" strike="noStrike">
                <a:solidFill>
                  <a:srgbClr val="262626"/>
                </a:solidFill>
                <a:latin typeface="Courier New"/>
                <a:ea typeface="Courier New"/>
                <a:cs typeface="Courier New"/>
                <a:sym typeface="Courier New"/>
              </a:rPr>
              <a:t>float y = y0;       // initial value</a:t>
            </a:r>
            <a:endParaRPr b="1" i="0" sz="1800" u="none" cap="none" strike="noStrike">
              <a:solidFill>
                <a:srgbClr val="262626"/>
              </a:solidFill>
              <a:latin typeface="Courier New"/>
              <a:ea typeface="Courier New"/>
              <a:cs typeface="Courier New"/>
              <a:sym typeface="Courier New"/>
            </a:endParaRPr>
          </a:p>
          <a:p>
            <a:pPr indent="0" lvl="0" marL="182880" marR="0" rtl="0" algn="l">
              <a:lnSpc>
                <a:spcPct val="100000"/>
              </a:lnSpc>
              <a:spcBef>
                <a:spcPts val="600"/>
              </a:spcBef>
              <a:spcAft>
                <a:spcPts val="0"/>
              </a:spcAft>
              <a:buClr>
                <a:schemeClr val="accent1"/>
              </a:buClr>
              <a:buSzPts val="2070"/>
              <a:buFont typeface="Noto Sans Symbols"/>
              <a:buNone/>
            </a:pPr>
            <a:r>
              <a:rPr b="1" i="0" lang="en-US" sz="1800" u="none" cap="none" strike="noStrike">
                <a:solidFill>
                  <a:srgbClr val="262626"/>
                </a:solidFill>
                <a:latin typeface="Courier New"/>
                <a:ea typeface="Courier New"/>
                <a:cs typeface="Courier New"/>
                <a:sym typeface="Courier New"/>
              </a:rPr>
              <a:t>	</a:t>
            </a:r>
            <a:r>
              <a:rPr b="1" i="0" lang="en-US" sz="2000" u="none" cap="none" strike="noStrike">
                <a:solidFill>
                  <a:srgbClr val="262626"/>
                </a:solidFill>
                <a:latin typeface="Courier New"/>
                <a:ea typeface="Courier New"/>
                <a:cs typeface="Courier New"/>
                <a:sym typeface="Courier New"/>
              </a:rPr>
              <a:t>for(int x = x0;x &lt;= x1; x++, y += m)</a:t>
            </a:r>
            <a:endParaRPr b="1" i="0" sz="1800" u="none" cap="none" strike="noStrike">
              <a:solidFill>
                <a:srgbClr val="262626"/>
              </a:solidFill>
              <a:latin typeface="Courier New"/>
              <a:ea typeface="Courier New"/>
              <a:cs typeface="Courier New"/>
              <a:sym typeface="Courier New"/>
            </a:endParaRPr>
          </a:p>
          <a:p>
            <a:pPr indent="0" lvl="0" marL="182880" marR="0" rtl="0" algn="l">
              <a:lnSpc>
                <a:spcPct val="100000"/>
              </a:lnSpc>
              <a:spcBef>
                <a:spcPts val="600"/>
              </a:spcBef>
              <a:spcAft>
                <a:spcPts val="0"/>
              </a:spcAft>
              <a:buClr>
                <a:schemeClr val="accent1"/>
              </a:buClr>
              <a:buSzPts val="2070"/>
              <a:buFont typeface="Noto Sans Symbols"/>
              <a:buNone/>
            </a:pPr>
            <a:r>
              <a:rPr b="1" i="0" lang="en-US" sz="1800" u="none" cap="none" strike="noStrike">
                <a:solidFill>
                  <a:srgbClr val="262626"/>
                </a:solidFill>
                <a:latin typeface="Courier New"/>
                <a:ea typeface="Courier New"/>
                <a:cs typeface="Courier New"/>
                <a:sym typeface="Courier New"/>
              </a:rPr>
              <a:t>              </a:t>
            </a:r>
            <a:r>
              <a:rPr b="1" i="0" lang="en-US" sz="2000" u="none" cap="none" strike="noStrike">
                <a:solidFill>
                  <a:srgbClr val="262626"/>
                </a:solidFill>
                <a:latin typeface="Courier New"/>
                <a:ea typeface="Courier New"/>
                <a:cs typeface="Courier New"/>
                <a:sym typeface="Courier New"/>
              </a:rPr>
              <a:t>setPixel(x, round(y));</a:t>
            </a:r>
            <a:endParaRPr b="1" i="0" sz="1800" u="none" cap="none" strike="noStrike">
              <a:solidFill>
                <a:srgbClr val="262626"/>
              </a:solidFill>
              <a:latin typeface="Courier New"/>
              <a:ea typeface="Courier New"/>
              <a:cs typeface="Courier New"/>
              <a:sym typeface="Courier New"/>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else // m &gt; 1</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	float x = x0;       // initial value</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	for(int y = y0;y &lt;= y1; y++, x += 1/m)</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             setPixel(round(x), y);</a:t>
            </a:r>
            <a:endParaRPr b="0" i="0" sz="1400" u="none" cap="none" strike="noStrike">
              <a:solidFill>
                <a:srgbClr val="000000"/>
              </a:solidFill>
              <a:latin typeface="Arial"/>
              <a:ea typeface="Arial"/>
              <a:cs typeface="Arial"/>
              <a:sym typeface="Arial"/>
            </a:endParaRPr>
          </a:p>
          <a:p>
            <a:pPr indent="0" lvl="0" marL="182880" marR="0" rtl="0" algn="l">
              <a:lnSpc>
                <a:spcPct val="100000"/>
              </a:lnSpc>
              <a:spcBef>
                <a:spcPts val="600"/>
              </a:spcBef>
              <a:spcAft>
                <a:spcPts val="0"/>
              </a:spcAft>
              <a:buClr>
                <a:schemeClr val="accent1"/>
              </a:buClr>
              <a:buSzPts val="2300"/>
              <a:buFont typeface="Noto Sans Symbols"/>
              <a:buNone/>
            </a:pPr>
            <a:r>
              <a:rPr b="1" i="0" lang="en-US" sz="2000" u="none" cap="none" strike="noStrike">
                <a:solidFill>
                  <a:srgbClr val="262626"/>
                </a:solidFill>
                <a:latin typeface="Courier New"/>
                <a:ea typeface="Courier New"/>
                <a:cs typeface="Courier New"/>
                <a:sym typeface="Courier New"/>
              </a:rPr>
              <a:t>}         </a:t>
            </a:r>
            <a:r>
              <a:rPr b="1" i="0" lang="en-US" sz="2000" u="none" cap="none" strike="noStrike">
                <a:solidFill>
                  <a:srgbClr val="262626"/>
                </a:solidFill>
                <a:latin typeface="Trebuchet MS"/>
                <a:ea typeface="Trebuchet MS"/>
                <a:cs typeface="Trebuchet MS"/>
                <a:sym typeface="Trebuchet MS"/>
              </a:rPr>
              <a:t>Note: </a:t>
            </a:r>
            <a:r>
              <a:rPr b="1" i="0" lang="en-US" sz="2000" u="none" cap="none" strike="noStrike">
                <a:solidFill>
                  <a:srgbClr val="262626"/>
                </a:solidFill>
                <a:latin typeface="Courier New"/>
                <a:ea typeface="Courier New"/>
                <a:cs typeface="Courier New"/>
                <a:sym typeface="Courier New"/>
              </a:rPr>
              <a:t>setPixel(x, y)</a:t>
            </a:r>
            <a:r>
              <a:rPr b="1" i="0" lang="en-US" sz="2000" u="none" cap="none" strike="noStrike">
                <a:solidFill>
                  <a:srgbClr val="262626"/>
                </a:solidFill>
                <a:latin typeface="Trebuchet MS"/>
                <a:ea typeface="Trebuchet MS"/>
                <a:cs typeface="Trebuchet MS"/>
                <a:sym typeface="Trebuchet MS"/>
              </a:rPr>
              <a:t> writes current color into pixel in column x and row y in frame buffer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1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DDA Line  Drawing Algorithm Drawbacks</a:t>
            </a:r>
            <a:endParaRPr/>
          </a:p>
        </p:txBody>
      </p:sp>
      <p:sp>
        <p:nvSpPr>
          <p:cNvPr id="2214" name="Google Shape;2214;p118"/>
          <p:cNvSpPr txBox="1"/>
          <p:nvPr/>
        </p:nvSpPr>
        <p:spPr>
          <a:xfrm>
            <a:off x="1422389" y="2252134"/>
            <a:ext cx="9922933" cy="41148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0000"/>
              </a:lnSpc>
              <a:spcBef>
                <a:spcPts val="0"/>
              </a:spcBef>
              <a:spcAft>
                <a:spcPts val="0"/>
              </a:spcAft>
              <a:buClr>
                <a:schemeClr val="accent1"/>
              </a:buClr>
              <a:buSzPts val="2760"/>
              <a:buFont typeface="Arial"/>
              <a:buChar char="•"/>
            </a:pPr>
            <a:r>
              <a:rPr b="1" i="0" lang="en-US" sz="2400" u="none" cap="none" strike="noStrike">
                <a:solidFill>
                  <a:srgbClr val="262626"/>
                </a:solidFill>
                <a:latin typeface="Trebuchet MS"/>
                <a:ea typeface="Trebuchet MS"/>
                <a:cs typeface="Trebuchet MS"/>
                <a:sym typeface="Trebuchet MS"/>
              </a:rPr>
              <a:t>DDA is the simplest line drawing algorithm</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Not very efficient </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Round operation is expensive</a:t>
            </a:r>
            <a:endParaRPr b="0" i="0" sz="1400" u="none" cap="none" strike="noStrike">
              <a:solidFill>
                <a:srgbClr val="000000"/>
              </a:solidFill>
              <a:latin typeface="Arial"/>
              <a:ea typeface="Arial"/>
              <a:cs typeface="Arial"/>
              <a:sym typeface="Arial"/>
            </a:endParaRPr>
          </a:p>
          <a:p>
            <a:pPr indent="-285750" lvl="0" marL="285750" marR="0" rtl="0" algn="l">
              <a:lnSpc>
                <a:spcPct val="110000"/>
              </a:lnSpc>
              <a:spcBef>
                <a:spcPts val="0"/>
              </a:spcBef>
              <a:spcAft>
                <a:spcPts val="0"/>
              </a:spcAft>
              <a:buClr>
                <a:schemeClr val="accent1"/>
              </a:buClr>
              <a:buSzPts val="2760"/>
              <a:buFont typeface="Arial"/>
              <a:buChar char="•"/>
            </a:pPr>
            <a:r>
              <a:rPr b="1" i="0" lang="en-US" sz="2400" u="none" cap="none" strike="noStrike">
                <a:solidFill>
                  <a:srgbClr val="262626"/>
                </a:solidFill>
                <a:latin typeface="Trebuchet MS"/>
                <a:ea typeface="Trebuchet MS"/>
                <a:cs typeface="Trebuchet MS"/>
                <a:sym typeface="Trebuchet MS"/>
              </a:rPr>
              <a:t>Optimized algorithms typically used. </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Integer DDA</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Eg. Bresenham algorithm (Hill, 10.4.1) </a:t>
            </a:r>
            <a:endParaRPr b="0" i="0" sz="1400" u="none" cap="none" strike="noStrike">
              <a:solidFill>
                <a:srgbClr val="000000"/>
              </a:solidFill>
              <a:latin typeface="Arial"/>
              <a:ea typeface="Arial"/>
              <a:cs typeface="Arial"/>
              <a:sym typeface="Arial"/>
            </a:endParaRPr>
          </a:p>
          <a:p>
            <a:pPr indent="-285750" lvl="0" marL="285750" marR="0" rtl="0" algn="l">
              <a:lnSpc>
                <a:spcPct val="110000"/>
              </a:lnSpc>
              <a:spcBef>
                <a:spcPts val="0"/>
              </a:spcBef>
              <a:spcAft>
                <a:spcPts val="0"/>
              </a:spcAft>
              <a:buClr>
                <a:schemeClr val="accent1"/>
              </a:buClr>
              <a:buSzPts val="2760"/>
              <a:buFont typeface="Arial"/>
              <a:buChar char="•"/>
            </a:pPr>
            <a:r>
              <a:rPr b="1" i="0" lang="en-US" sz="2400" u="none" cap="none" strike="noStrike">
                <a:solidFill>
                  <a:srgbClr val="262626"/>
                </a:solidFill>
                <a:latin typeface="Trebuchet MS"/>
                <a:ea typeface="Trebuchet MS"/>
                <a:cs typeface="Trebuchet MS"/>
                <a:sym typeface="Trebuchet MS"/>
              </a:rPr>
              <a:t>Bresenham algorithm</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Incremental algorithm: current value uses previous value</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Integers only: avoid floating point arithmetic</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Several versions of algorithm: we’ll describe midpoint version of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Bresenham’s Line-Drawing Algorithm</a:t>
            </a:r>
            <a:endParaRPr/>
          </a:p>
        </p:txBody>
      </p:sp>
      <p:sp>
        <p:nvSpPr>
          <p:cNvPr id="2220" name="Google Shape;2220;p119"/>
          <p:cNvSpPr txBox="1"/>
          <p:nvPr/>
        </p:nvSpPr>
        <p:spPr>
          <a:xfrm>
            <a:off x="1819141" y="2449133"/>
            <a:ext cx="9077457" cy="3480792"/>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Accurate and efficient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56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Uses only incremental integer calculations</a:t>
            </a:r>
            <a:endParaRPr b="0" i="0" sz="1400" u="none" cap="none" strike="noStrike">
              <a:solidFill>
                <a:srgbClr val="000000"/>
              </a:solidFill>
              <a:latin typeface="Arial"/>
              <a:ea typeface="Arial"/>
              <a:cs typeface="Arial"/>
              <a:sym typeface="Arial"/>
            </a:endParaRPr>
          </a:p>
          <a:p>
            <a:pPr indent="-183515" lvl="1" marL="742950" marR="0" rtl="0" algn="l">
              <a:lnSpc>
                <a:spcPct val="100000"/>
              </a:lnSpc>
              <a:spcBef>
                <a:spcPts val="1160"/>
              </a:spcBef>
              <a:spcAft>
                <a:spcPts val="0"/>
              </a:spcAft>
              <a:buClr>
                <a:schemeClr val="accent1"/>
              </a:buClr>
              <a:buSzPts val="1610"/>
              <a:buFont typeface="Arial"/>
              <a:buNone/>
            </a:pPr>
            <a:r>
              <a:t/>
            </a:r>
            <a:endParaRPr b="0" i="0" sz="1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600"/>
              </a:spcBef>
              <a:spcAft>
                <a:spcPts val="0"/>
              </a:spcAft>
              <a:buClr>
                <a:schemeClr val="accent1"/>
              </a:buClr>
              <a:buSzPts val="2760"/>
              <a:buFont typeface="Noto Sans Symbols"/>
              <a:buChar char="✔"/>
            </a:pPr>
            <a:r>
              <a:rPr b="0" i="0" lang="en-US" sz="2400" u="none" cap="none" strike="noStrike">
                <a:solidFill>
                  <a:srgbClr val="262626"/>
                </a:solidFill>
                <a:latin typeface="Trebuchet MS"/>
                <a:ea typeface="Trebuchet MS"/>
                <a:cs typeface="Trebuchet MS"/>
                <a:sym typeface="Trebuchet MS"/>
              </a:rPr>
              <a:t>The method is described for a line segment with a positive slope less than one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560"/>
              </a:spcBef>
              <a:spcAft>
                <a:spcPts val="0"/>
              </a:spcAft>
              <a:buClr>
                <a:schemeClr val="accent1"/>
              </a:buClr>
              <a:buSzPts val="2760"/>
              <a:buFont typeface="Noto Sans Symbols"/>
              <a:buChar char="✔"/>
            </a:pPr>
            <a:r>
              <a:rPr b="0" i="0" lang="en-US" sz="2400" u="none" cap="none" strike="noStrike">
                <a:solidFill>
                  <a:srgbClr val="262626"/>
                </a:solidFill>
                <a:latin typeface="Trebuchet MS"/>
                <a:ea typeface="Trebuchet MS"/>
                <a:cs typeface="Trebuchet MS"/>
                <a:sym typeface="Trebuchet MS"/>
              </a:rPr>
              <a:t>The method generalizes to line segments of other slopes by considering the symmetry between the various octants and quadrants of the xy plane</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56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Bresenham’s Line-Drawing Algorithm</a:t>
            </a:r>
            <a:endParaRPr/>
          </a:p>
        </p:txBody>
      </p:sp>
      <p:sp>
        <p:nvSpPr>
          <p:cNvPr id="2226" name="Google Shape;2226;p120"/>
          <p:cNvSpPr txBox="1"/>
          <p:nvPr/>
        </p:nvSpPr>
        <p:spPr>
          <a:xfrm>
            <a:off x="7789861" y="2700853"/>
            <a:ext cx="3106737" cy="485775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Decide what is the next pixel position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(11,11) or (11,12)</a:t>
            </a:r>
            <a:endParaRPr b="0" i="0" sz="1400" u="none" cap="none" strike="noStrike">
              <a:solidFill>
                <a:srgbClr val="000000"/>
              </a:solidFill>
              <a:latin typeface="Arial"/>
              <a:ea typeface="Arial"/>
              <a:cs typeface="Arial"/>
              <a:sym typeface="Arial"/>
            </a:endParaRPr>
          </a:p>
        </p:txBody>
      </p:sp>
      <p:cxnSp>
        <p:nvCxnSpPr>
          <p:cNvPr id="2227" name="Google Shape;2227;p120"/>
          <p:cNvCxnSpPr/>
          <p:nvPr/>
        </p:nvCxnSpPr>
        <p:spPr>
          <a:xfrm>
            <a:off x="2964981" y="3042166"/>
            <a:ext cx="3816350" cy="0"/>
          </a:xfrm>
          <a:prstGeom prst="straightConnector1">
            <a:avLst/>
          </a:prstGeom>
          <a:noFill/>
          <a:ln cap="flat" cmpd="sng" w="9525">
            <a:solidFill>
              <a:schemeClr val="dk1"/>
            </a:solidFill>
            <a:prstDash val="solid"/>
            <a:round/>
            <a:headEnd len="sm" w="sm" type="none"/>
            <a:tailEnd len="sm" w="sm" type="none"/>
          </a:ln>
        </p:spPr>
      </p:cxnSp>
      <p:cxnSp>
        <p:nvCxnSpPr>
          <p:cNvPr id="2228" name="Google Shape;2228;p120"/>
          <p:cNvCxnSpPr/>
          <p:nvPr/>
        </p:nvCxnSpPr>
        <p:spPr>
          <a:xfrm>
            <a:off x="2964981" y="3689866"/>
            <a:ext cx="3816350" cy="0"/>
          </a:xfrm>
          <a:prstGeom prst="straightConnector1">
            <a:avLst/>
          </a:prstGeom>
          <a:noFill/>
          <a:ln cap="flat" cmpd="sng" w="9525">
            <a:solidFill>
              <a:schemeClr val="dk1"/>
            </a:solidFill>
            <a:prstDash val="solid"/>
            <a:round/>
            <a:headEnd len="sm" w="sm" type="none"/>
            <a:tailEnd len="sm" w="sm" type="none"/>
          </a:ln>
        </p:spPr>
      </p:cxnSp>
      <p:cxnSp>
        <p:nvCxnSpPr>
          <p:cNvPr id="2229" name="Google Shape;2229;p120"/>
          <p:cNvCxnSpPr/>
          <p:nvPr/>
        </p:nvCxnSpPr>
        <p:spPr>
          <a:xfrm>
            <a:off x="2964981" y="4337566"/>
            <a:ext cx="3816350" cy="0"/>
          </a:xfrm>
          <a:prstGeom prst="straightConnector1">
            <a:avLst/>
          </a:prstGeom>
          <a:noFill/>
          <a:ln cap="flat" cmpd="sng" w="9525">
            <a:solidFill>
              <a:schemeClr val="dk1"/>
            </a:solidFill>
            <a:prstDash val="solid"/>
            <a:round/>
            <a:headEnd len="sm" w="sm" type="none"/>
            <a:tailEnd len="sm" w="sm" type="none"/>
          </a:ln>
        </p:spPr>
      </p:cxnSp>
      <p:cxnSp>
        <p:nvCxnSpPr>
          <p:cNvPr id="2230" name="Google Shape;2230;p120"/>
          <p:cNvCxnSpPr/>
          <p:nvPr/>
        </p:nvCxnSpPr>
        <p:spPr>
          <a:xfrm>
            <a:off x="2964981" y="4985266"/>
            <a:ext cx="3816350" cy="0"/>
          </a:xfrm>
          <a:prstGeom prst="straightConnector1">
            <a:avLst/>
          </a:prstGeom>
          <a:noFill/>
          <a:ln cap="flat" cmpd="sng" w="9525">
            <a:solidFill>
              <a:schemeClr val="dk1"/>
            </a:solidFill>
            <a:prstDash val="solid"/>
            <a:round/>
            <a:headEnd len="sm" w="sm" type="none"/>
            <a:tailEnd len="sm" w="sm" type="none"/>
          </a:ln>
        </p:spPr>
      </p:cxnSp>
      <p:cxnSp>
        <p:nvCxnSpPr>
          <p:cNvPr id="2231" name="Google Shape;2231;p120"/>
          <p:cNvCxnSpPr/>
          <p:nvPr/>
        </p:nvCxnSpPr>
        <p:spPr>
          <a:xfrm>
            <a:off x="2964981" y="5634553"/>
            <a:ext cx="3816350" cy="0"/>
          </a:xfrm>
          <a:prstGeom prst="straightConnector1">
            <a:avLst/>
          </a:prstGeom>
          <a:noFill/>
          <a:ln cap="flat" cmpd="sng" w="9525">
            <a:solidFill>
              <a:schemeClr val="dk1"/>
            </a:solidFill>
            <a:prstDash val="solid"/>
            <a:round/>
            <a:headEnd len="sm" w="sm" type="none"/>
            <a:tailEnd len="sm" w="sm" type="none"/>
          </a:ln>
        </p:spPr>
      </p:cxnSp>
      <p:cxnSp>
        <p:nvCxnSpPr>
          <p:cNvPr id="2232" name="Google Shape;2232;p120"/>
          <p:cNvCxnSpPr/>
          <p:nvPr/>
        </p:nvCxnSpPr>
        <p:spPr>
          <a:xfrm>
            <a:off x="3469806" y="2897703"/>
            <a:ext cx="0" cy="2952750"/>
          </a:xfrm>
          <a:prstGeom prst="straightConnector1">
            <a:avLst/>
          </a:prstGeom>
          <a:noFill/>
          <a:ln cap="flat" cmpd="sng" w="9525">
            <a:solidFill>
              <a:schemeClr val="dk1"/>
            </a:solidFill>
            <a:prstDash val="solid"/>
            <a:round/>
            <a:headEnd len="sm" w="sm" type="none"/>
            <a:tailEnd len="sm" w="sm" type="none"/>
          </a:ln>
        </p:spPr>
      </p:cxnSp>
      <p:cxnSp>
        <p:nvCxnSpPr>
          <p:cNvPr id="2233" name="Google Shape;2233;p120"/>
          <p:cNvCxnSpPr/>
          <p:nvPr/>
        </p:nvCxnSpPr>
        <p:spPr>
          <a:xfrm>
            <a:off x="4117506" y="2897703"/>
            <a:ext cx="0" cy="2952750"/>
          </a:xfrm>
          <a:prstGeom prst="straightConnector1">
            <a:avLst/>
          </a:prstGeom>
          <a:noFill/>
          <a:ln cap="flat" cmpd="sng" w="9525">
            <a:solidFill>
              <a:schemeClr val="dk1"/>
            </a:solidFill>
            <a:prstDash val="solid"/>
            <a:round/>
            <a:headEnd len="sm" w="sm" type="none"/>
            <a:tailEnd len="sm" w="sm" type="none"/>
          </a:ln>
        </p:spPr>
      </p:cxnSp>
      <p:cxnSp>
        <p:nvCxnSpPr>
          <p:cNvPr id="2234" name="Google Shape;2234;p120"/>
          <p:cNvCxnSpPr/>
          <p:nvPr/>
        </p:nvCxnSpPr>
        <p:spPr>
          <a:xfrm>
            <a:off x="4765206" y="2897703"/>
            <a:ext cx="0" cy="2952750"/>
          </a:xfrm>
          <a:prstGeom prst="straightConnector1">
            <a:avLst/>
          </a:prstGeom>
          <a:noFill/>
          <a:ln cap="flat" cmpd="sng" w="9525">
            <a:solidFill>
              <a:schemeClr val="dk1"/>
            </a:solidFill>
            <a:prstDash val="solid"/>
            <a:round/>
            <a:headEnd len="sm" w="sm" type="none"/>
            <a:tailEnd len="sm" w="sm" type="none"/>
          </a:ln>
        </p:spPr>
      </p:cxnSp>
      <p:cxnSp>
        <p:nvCxnSpPr>
          <p:cNvPr id="2235" name="Google Shape;2235;p120"/>
          <p:cNvCxnSpPr/>
          <p:nvPr/>
        </p:nvCxnSpPr>
        <p:spPr>
          <a:xfrm>
            <a:off x="5412906" y="2897703"/>
            <a:ext cx="0" cy="2952750"/>
          </a:xfrm>
          <a:prstGeom prst="straightConnector1">
            <a:avLst/>
          </a:prstGeom>
          <a:noFill/>
          <a:ln cap="flat" cmpd="sng" w="9525">
            <a:solidFill>
              <a:schemeClr val="dk1"/>
            </a:solidFill>
            <a:prstDash val="solid"/>
            <a:round/>
            <a:headEnd len="sm" w="sm" type="none"/>
            <a:tailEnd len="sm" w="sm" type="none"/>
          </a:ln>
        </p:spPr>
      </p:cxnSp>
      <p:cxnSp>
        <p:nvCxnSpPr>
          <p:cNvPr id="2236" name="Google Shape;2236;p120"/>
          <p:cNvCxnSpPr/>
          <p:nvPr/>
        </p:nvCxnSpPr>
        <p:spPr>
          <a:xfrm>
            <a:off x="6062193" y="2897703"/>
            <a:ext cx="0" cy="2952750"/>
          </a:xfrm>
          <a:prstGeom prst="straightConnector1">
            <a:avLst/>
          </a:prstGeom>
          <a:noFill/>
          <a:ln cap="flat" cmpd="sng" w="9525">
            <a:solidFill>
              <a:schemeClr val="dk1"/>
            </a:solidFill>
            <a:prstDash val="solid"/>
            <a:round/>
            <a:headEnd len="sm" w="sm" type="none"/>
            <a:tailEnd len="sm" w="sm" type="none"/>
          </a:ln>
        </p:spPr>
      </p:cxnSp>
      <p:sp>
        <p:nvSpPr>
          <p:cNvPr id="2237" name="Google Shape;2237;p120"/>
          <p:cNvSpPr/>
          <p:nvPr/>
        </p:nvSpPr>
        <p:spPr>
          <a:xfrm>
            <a:off x="3469806" y="4337566"/>
            <a:ext cx="647700" cy="649287"/>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2238" name="Google Shape;2238;p120"/>
          <p:cNvCxnSpPr/>
          <p:nvPr/>
        </p:nvCxnSpPr>
        <p:spPr>
          <a:xfrm flipH="1" rot="10800000">
            <a:off x="3757143" y="3113603"/>
            <a:ext cx="2665413" cy="1512888"/>
          </a:xfrm>
          <a:prstGeom prst="straightConnector1">
            <a:avLst/>
          </a:prstGeom>
          <a:noFill/>
          <a:ln cap="flat" cmpd="sng" w="57150">
            <a:solidFill>
              <a:schemeClr val="dk1"/>
            </a:solidFill>
            <a:prstDash val="solid"/>
            <a:round/>
            <a:headEnd len="sm" w="sm" type="none"/>
            <a:tailEnd len="sm" w="sm" type="none"/>
          </a:ln>
        </p:spPr>
      </p:cxnSp>
      <p:sp>
        <p:nvSpPr>
          <p:cNvPr id="2239" name="Google Shape;2239;p120"/>
          <p:cNvSpPr txBox="1"/>
          <p:nvPr/>
        </p:nvSpPr>
        <p:spPr>
          <a:xfrm>
            <a:off x="4188943" y="3113603"/>
            <a:ext cx="1081088" cy="6238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Specified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7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line path</a:t>
            </a:r>
            <a:endParaRPr b="0" i="0" sz="1400" u="none" cap="none" strike="noStrike">
              <a:solidFill>
                <a:srgbClr val="000000"/>
              </a:solidFill>
              <a:latin typeface="Arial"/>
              <a:ea typeface="Arial"/>
              <a:cs typeface="Arial"/>
              <a:sym typeface="Arial"/>
            </a:endParaRPr>
          </a:p>
        </p:txBody>
      </p:sp>
      <p:sp>
        <p:nvSpPr>
          <p:cNvPr id="2240" name="Google Shape;2240;p120"/>
          <p:cNvSpPr txBox="1"/>
          <p:nvPr/>
        </p:nvSpPr>
        <p:spPr>
          <a:xfrm>
            <a:off x="3469806" y="5705991"/>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2241" name="Google Shape;2241;p120"/>
          <p:cNvSpPr txBox="1"/>
          <p:nvPr/>
        </p:nvSpPr>
        <p:spPr>
          <a:xfrm>
            <a:off x="3974631" y="5705991"/>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sp>
        <p:nvSpPr>
          <p:cNvPr id="2242" name="Google Shape;2242;p120"/>
          <p:cNvSpPr txBox="1"/>
          <p:nvPr/>
        </p:nvSpPr>
        <p:spPr>
          <a:xfrm>
            <a:off x="4693768" y="5705991"/>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2243" name="Google Shape;2243;p120"/>
          <p:cNvSpPr txBox="1"/>
          <p:nvPr/>
        </p:nvSpPr>
        <p:spPr>
          <a:xfrm>
            <a:off x="5414493" y="5705991"/>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13</a:t>
            </a:r>
            <a:endParaRPr b="0" i="0" sz="1400" u="none" cap="none" strike="noStrike">
              <a:solidFill>
                <a:srgbClr val="000000"/>
              </a:solidFill>
              <a:latin typeface="Arial"/>
              <a:ea typeface="Arial"/>
              <a:cs typeface="Arial"/>
              <a:sym typeface="Arial"/>
            </a:endParaRPr>
          </a:p>
        </p:txBody>
      </p:sp>
      <p:sp>
        <p:nvSpPr>
          <p:cNvPr id="2244" name="Google Shape;2244;p120"/>
          <p:cNvSpPr txBox="1"/>
          <p:nvPr/>
        </p:nvSpPr>
        <p:spPr>
          <a:xfrm>
            <a:off x="2893543" y="5129728"/>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2245" name="Google Shape;2245;p120"/>
          <p:cNvSpPr txBox="1"/>
          <p:nvPr/>
        </p:nvSpPr>
        <p:spPr>
          <a:xfrm>
            <a:off x="2893543" y="4482028"/>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sp>
        <p:nvSpPr>
          <p:cNvPr id="2246" name="Google Shape;2246;p120"/>
          <p:cNvSpPr txBox="1"/>
          <p:nvPr/>
        </p:nvSpPr>
        <p:spPr>
          <a:xfrm>
            <a:off x="2893543" y="3834328"/>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2247" name="Google Shape;2247;p120"/>
          <p:cNvSpPr txBox="1"/>
          <p:nvPr/>
        </p:nvSpPr>
        <p:spPr>
          <a:xfrm>
            <a:off x="2893543" y="3186628"/>
            <a:ext cx="6477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Bresenham’s Line-Drawing Algorithm</a:t>
            </a:r>
            <a:endParaRPr/>
          </a:p>
        </p:txBody>
      </p:sp>
      <p:sp>
        <p:nvSpPr>
          <p:cNvPr id="2253" name="Google Shape;2253;p121"/>
          <p:cNvSpPr txBox="1"/>
          <p:nvPr/>
        </p:nvSpPr>
        <p:spPr>
          <a:xfrm>
            <a:off x="6088664" y="2929785"/>
            <a:ext cx="4105275" cy="2328862"/>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For the pixel position x</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+1, which one we should choose: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(x</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,y</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or (x</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 y</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cxnSp>
        <p:nvCxnSpPr>
          <p:cNvPr id="2254" name="Google Shape;2254;p121"/>
          <p:cNvCxnSpPr/>
          <p:nvPr/>
        </p:nvCxnSpPr>
        <p:spPr>
          <a:xfrm>
            <a:off x="2127852" y="2952012"/>
            <a:ext cx="3816350" cy="0"/>
          </a:xfrm>
          <a:prstGeom prst="straightConnector1">
            <a:avLst/>
          </a:prstGeom>
          <a:noFill/>
          <a:ln cap="flat" cmpd="sng" w="9525">
            <a:solidFill>
              <a:schemeClr val="dk1"/>
            </a:solidFill>
            <a:prstDash val="solid"/>
            <a:round/>
            <a:headEnd len="sm" w="sm" type="none"/>
            <a:tailEnd len="sm" w="sm" type="none"/>
          </a:ln>
        </p:spPr>
      </p:cxnSp>
      <p:cxnSp>
        <p:nvCxnSpPr>
          <p:cNvPr id="2255" name="Google Shape;2255;p121"/>
          <p:cNvCxnSpPr/>
          <p:nvPr/>
        </p:nvCxnSpPr>
        <p:spPr>
          <a:xfrm>
            <a:off x="2127852" y="3599712"/>
            <a:ext cx="3816350" cy="0"/>
          </a:xfrm>
          <a:prstGeom prst="straightConnector1">
            <a:avLst/>
          </a:prstGeom>
          <a:noFill/>
          <a:ln cap="flat" cmpd="sng" w="9525">
            <a:solidFill>
              <a:schemeClr val="dk1"/>
            </a:solidFill>
            <a:prstDash val="solid"/>
            <a:round/>
            <a:headEnd len="sm" w="sm" type="none"/>
            <a:tailEnd len="sm" w="sm" type="none"/>
          </a:ln>
        </p:spPr>
      </p:cxnSp>
      <p:cxnSp>
        <p:nvCxnSpPr>
          <p:cNvPr id="2256" name="Google Shape;2256;p121"/>
          <p:cNvCxnSpPr/>
          <p:nvPr/>
        </p:nvCxnSpPr>
        <p:spPr>
          <a:xfrm>
            <a:off x="2127852" y="4247412"/>
            <a:ext cx="3816350" cy="0"/>
          </a:xfrm>
          <a:prstGeom prst="straightConnector1">
            <a:avLst/>
          </a:prstGeom>
          <a:noFill/>
          <a:ln cap="flat" cmpd="sng" w="9525">
            <a:solidFill>
              <a:schemeClr val="dk1"/>
            </a:solidFill>
            <a:prstDash val="solid"/>
            <a:round/>
            <a:headEnd len="sm" w="sm" type="none"/>
            <a:tailEnd len="sm" w="sm" type="none"/>
          </a:ln>
        </p:spPr>
      </p:cxnSp>
      <p:cxnSp>
        <p:nvCxnSpPr>
          <p:cNvPr id="2257" name="Google Shape;2257;p121"/>
          <p:cNvCxnSpPr/>
          <p:nvPr/>
        </p:nvCxnSpPr>
        <p:spPr>
          <a:xfrm>
            <a:off x="2127852" y="4895112"/>
            <a:ext cx="3816350" cy="0"/>
          </a:xfrm>
          <a:prstGeom prst="straightConnector1">
            <a:avLst/>
          </a:prstGeom>
          <a:noFill/>
          <a:ln cap="flat" cmpd="sng" w="9525">
            <a:solidFill>
              <a:schemeClr val="dk1"/>
            </a:solidFill>
            <a:prstDash val="solid"/>
            <a:round/>
            <a:headEnd len="sm" w="sm" type="none"/>
            <a:tailEnd len="sm" w="sm" type="none"/>
          </a:ln>
        </p:spPr>
      </p:cxnSp>
      <p:cxnSp>
        <p:nvCxnSpPr>
          <p:cNvPr id="2258" name="Google Shape;2258;p121"/>
          <p:cNvCxnSpPr/>
          <p:nvPr/>
        </p:nvCxnSpPr>
        <p:spPr>
          <a:xfrm>
            <a:off x="2127852" y="5544399"/>
            <a:ext cx="3816350" cy="0"/>
          </a:xfrm>
          <a:prstGeom prst="straightConnector1">
            <a:avLst/>
          </a:prstGeom>
          <a:noFill/>
          <a:ln cap="flat" cmpd="sng" w="9525">
            <a:solidFill>
              <a:schemeClr val="dk1"/>
            </a:solidFill>
            <a:prstDash val="solid"/>
            <a:round/>
            <a:headEnd len="sm" w="sm" type="none"/>
            <a:tailEnd len="sm" w="sm" type="none"/>
          </a:ln>
        </p:spPr>
      </p:cxnSp>
      <p:cxnSp>
        <p:nvCxnSpPr>
          <p:cNvPr id="2259" name="Google Shape;2259;p121"/>
          <p:cNvCxnSpPr/>
          <p:nvPr/>
        </p:nvCxnSpPr>
        <p:spPr>
          <a:xfrm>
            <a:off x="2632677" y="2807549"/>
            <a:ext cx="0" cy="2952750"/>
          </a:xfrm>
          <a:prstGeom prst="straightConnector1">
            <a:avLst/>
          </a:prstGeom>
          <a:noFill/>
          <a:ln cap="flat" cmpd="sng" w="9525">
            <a:solidFill>
              <a:schemeClr val="dk1"/>
            </a:solidFill>
            <a:prstDash val="solid"/>
            <a:round/>
            <a:headEnd len="sm" w="sm" type="none"/>
            <a:tailEnd len="sm" w="sm" type="none"/>
          </a:ln>
        </p:spPr>
      </p:cxnSp>
      <p:cxnSp>
        <p:nvCxnSpPr>
          <p:cNvPr id="2260" name="Google Shape;2260;p121"/>
          <p:cNvCxnSpPr/>
          <p:nvPr/>
        </p:nvCxnSpPr>
        <p:spPr>
          <a:xfrm>
            <a:off x="3280377" y="2807549"/>
            <a:ext cx="0" cy="2952750"/>
          </a:xfrm>
          <a:prstGeom prst="straightConnector1">
            <a:avLst/>
          </a:prstGeom>
          <a:noFill/>
          <a:ln cap="flat" cmpd="sng" w="9525">
            <a:solidFill>
              <a:schemeClr val="dk1"/>
            </a:solidFill>
            <a:prstDash val="solid"/>
            <a:round/>
            <a:headEnd len="sm" w="sm" type="none"/>
            <a:tailEnd len="sm" w="sm" type="none"/>
          </a:ln>
        </p:spPr>
      </p:cxnSp>
      <p:cxnSp>
        <p:nvCxnSpPr>
          <p:cNvPr id="2261" name="Google Shape;2261;p121"/>
          <p:cNvCxnSpPr/>
          <p:nvPr/>
        </p:nvCxnSpPr>
        <p:spPr>
          <a:xfrm>
            <a:off x="3928077" y="2807549"/>
            <a:ext cx="0" cy="2952750"/>
          </a:xfrm>
          <a:prstGeom prst="straightConnector1">
            <a:avLst/>
          </a:prstGeom>
          <a:noFill/>
          <a:ln cap="flat" cmpd="sng" w="9525">
            <a:solidFill>
              <a:schemeClr val="dk1"/>
            </a:solidFill>
            <a:prstDash val="solid"/>
            <a:round/>
            <a:headEnd len="sm" w="sm" type="none"/>
            <a:tailEnd len="sm" w="sm" type="none"/>
          </a:ln>
        </p:spPr>
      </p:cxnSp>
      <p:cxnSp>
        <p:nvCxnSpPr>
          <p:cNvPr id="2262" name="Google Shape;2262;p121"/>
          <p:cNvCxnSpPr/>
          <p:nvPr/>
        </p:nvCxnSpPr>
        <p:spPr>
          <a:xfrm>
            <a:off x="4575777" y="2807549"/>
            <a:ext cx="0" cy="2952750"/>
          </a:xfrm>
          <a:prstGeom prst="straightConnector1">
            <a:avLst/>
          </a:prstGeom>
          <a:noFill/>
          <a:ln cap="flat" cmpd="sng" w="9525">
            <a:solidFill>
              <a:schemeClr val="dk1"/>
            </a:solidFill>
            <a:prstDash val="solid"/>
            <a:round/>
            <a:headEnd len="sm" w="sm" type="none"/>
            <a:tailEnd len="sm" w="sm" type="none"/>
          </a:ln>
        </p:spPr>
      </p:cxnSp>
      <p:cxnSp>
        <p:nvCxnSpPr>
          <p:cNvPr id="2263" name="Google Shape;2263;p121"/>
          <p:cNvCxnSpPr/>
          <p:nvPr/>
        </p:nvCxnSpPr>
        <p:spPr>
          <a:xfrm>
            <a:off x="5225064" y="2807549"/>
            <a:ext cx="0" cy="2952750"/>
          </a:xfrm>
          <a:prstGeom prst="straightConnector1">
            <a:avLst/>
          </a:prstGeom>
          <a:noFill/>
          <a:ln cap="flat" cmpd="sng" w="9525">
            <a:solidFill>
              <a:schemeClr val="dk1"/>
            </a:solidFill>
            <a:prstDash val="solid"/>
            <a:round/>
            <a:headEnd len="sm" w="sm" type="none"/>
            <a:tailEnd len="sm" w="sm" type="none"/>
          </a:ln>
        </p:spPr>
      </p:cxnSp>
      <p:sp>
        <p:nvSpPr>
          <p:cNvPr id="2264" name="Google Shape;2264;p121"/>
          <p:cNvSpPr/>
          <p:nvPr/>
        </p:nvSpPr>
        <p:spPr>
          <a:xfrm>
            <a:off x="2632677" y="4895112"/>
            <a:ext cx="647700" cy="649287"/>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2265" name="Google Shape;2265;p121"/>
          <p:cNvCxnSpPr/>
          <p:nvPr/>
        </p:nvCxnSpPr>
        <p:spPr>
          <a:xfrm flipH="1" rot="10800000">
            <a:off x="2920014" y="4031512"/>
            <a:ext cx="2881313" cy="1152525"/>
          </a:xfrm>
          <a:prstGeom prst="straightConnector1">
            <a:avLst/>
          </a:prstGeom>
          <a:noFill/>
          <a:ln cap="flat" cmpd="sng" w="57150">
            <a:solidFill>
              <a:schemeClr val="dk1"/>
            </a:solidFill>
            <a:prstDash val="solid"/>
            <a:round/>
            <a:headEnd len="sm" w="sm" type="none"/>
            <a:tailEnd len="sm" w="sm" type="none"/>
          </a:ln>
        </p:spPr>
      </p:cxnSp>
      <p:sp>
        <p:nvSpPr>
          <p:cNvPr id="2266" name="Google Shape;2266;p121"/>
          <p:cNvSpPr txBox="1"/>
          <p:nvPr/>
        </p:nvSpPr>
        <p:spPr>
          <a:xfrm>
            <a:off x="4215414" y="3871174"/>
            <a:ext cx="1081088" cy="304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y=mx+b</a:t>
            </a:r>
            <a:endParaRPr b="0" i="0" sz="1400" u="none" cap="none" strike="noStrike">
              <a:solidFill>
                <a:srgbClr val="000000"/>
              </a:solidFill>
              <a:latin typeface="Arial"/>
              <a:ea typeface="Arial"/>
              <a:cs typeface="Arial"/>
              <a:sym typeface="Arial"/>
            </a:endParaRPr>
          </a:p>
        </p:txBody>
      </p:sp>
      <p:sp>
        <p:nvSpPr>
          <p:cNvPr id="2267" name="Google Shape;2267;p121"/>
          <p:cNvSpPr txBox="1"/>
          <p:nvPr/>
        </p:nvSpPr>
        <p:spPr>
          <a:xfrm>
            <a:off x="2056414" y="5039574"/>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a:t>
            </a:r>
            <a:r>
              <a:rPr b="0" baseline="-25000" i="0" lang="en-US" sz="1600" u="none" cap="none" strike="noStrike">
                <a:solidFill>
                  <a:schemeClr val="dk1"/>
                </a:solidFill>
                <a:latin typeface="Arial"/>
                <a:ea typeface="Arial"/>
                <a:cs typeface="Arial"/>
                <a:sym typeface="Arial"/>
              </a:rPr>
              <a:t>k</a:t>
            </a:r>
            <a:endParaRPr b="0" i="0" sz="1600" u="none" cap="none" strike="noStrike">
              <a:solidFill>
                <a:schemeClr val="dk1"/>
              </a:solidFill>
              <a:latin typeface="Arial"/>
              <a:ea typeface="Arial"/>
              <a:cs typeface="Arial"/>
              <a:sym typeface="Arial"/>
            </a:endParaRPr>
          </a:p>
        </p:txBody>
      </p:sp>
      <p:sp>
        <p:nvSpPr>
          <p:cNvPr id="2268" name="Google Shape;2268;p121"/>
          <p:cNvSpPr txBox="1"/>
          <p:nvPr/>
        </p:nvSpPr>
        <p:spPr>
          <a:xfrm>
            <a:off x="2056414" y="434424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a:t>
            </a:r>
            <a:r>
              <a:rPr b="0" baseline="-25000" i="0" lang="en-US" sz="1600" u="none" cap="none" strike="noStrike">
                <a:solidFill>
                  <a:schemeClr val="dk1"/>
                </a:solidFill>
                <a:latin typeface="Arial"/>
                <a:ea typeface="Arial"/>
                <a:cs typeface="Arial"/>
                <a:sym typeface="Arial"/>
              </a:rPr>
              <a:t>k+1</a:t>
            </a:r>
            <a:endParaRPr b="0" i="0" sz="1600" u="none" cap="none" strike="noStrike">
              <a:solidFill>
                <a:schemeClr val="dk1"/>
              </a:solidFill>
              <a:latin typeface="Arial"/>
              <a:ea typeface="Arial"/>
              <a:cs typeface="Arial"/>
              <a:sym typeface="Arial"/>
            </a:endParaRPr>
          </a:p>
        </p:txBody>
      </p:sp>
      <p:sp>
        <p:nvSpPr>
          <p:cNvPr id="2269" name="Google Shape;2269;p121"/>
          <p:cNvSpPr txBox="1"/>
          <p:nvPr/>
        </p:nvSpPr>
        <p:spPr>
          <a:xfrm>
            <a:off x="2056414" y="367114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a:t>
            </a:r>
            <a:r>
              <a:rPr b="0" baseline="-25000" i="0" lang="en-US" sz="1600" u="none" cap="none" strike="noStrike">
                <a:solidFill>
                  <a:schemeClr val="dk1"/>
                </a:solidFill>
                <a:latin typeface="Arial"/>
                <a:ea typeface="Arial"/>
                <a:cs typeface="Arial"/>
                <a:sym typeface="Arial"/>
              </a:rPr>
              <a:t>k+2</a:t>
            </a:r>
            <a:endParaRPr b="0" i="0" sz="1600" u="none" cap="none" strike="noStrike">
              <a:solidFill>
                <a:schemeClr val="dk1"/>
              </a:solidFill>
              <a:latin typeface="Arial"/>
              <a:ea typeface="Arial"/>
              <a:cs typeface="Arial"/>
              <a:sym typeface="Arial"/>
            </a:endParaRPr>
          </a:p>
        </p:txBody>
      </p:sp>
      <p:sp>
        <p:nvSpPr>
          <p:cNvPr id="2270" name="Google Shape;2270;p121"/>
          <p:cNvSpPr txBox="1"/>
          <p:nvPr/>
        </p:nvSpPr>
        <p:spPr>
          <a:xfrm>
            <a:off x="2056414" y="302344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a:t>
            </a:r>
            <a:r>
              <a:rPr b="0" baseline="-25000" i="0" lang="en-US" sz="1600" u="none" cap="none" strike="noStrike">
                <a:solidFill>
                  <a:schemeClr val="dk1"/>
                </a:solidFill>
                <a:latin typeface="Arial"/>
                <a:ea typeface="Arial"/>
                <a:cs typeface="Arial"/>
                <a:sym typeface="Arial"/>
              </a:rPr>
              <a:t>k+3</a:t>
            </a:r>
            <a:endParaRPr b="0" i="0" sz="1600" u="none" cap="none" strike="noStrike">
              <a:solidFill>
                <a:schemeClr val="dk1"/>
              </a:solidFill>
              <a:latin typeface="Arial"/>
              <a:ea typeface="Arial"/>
              <a:cs typeface="Arial"/>
              <a:sym typeface="Arial"/>
            </a:endParaRPr>
          </a:p>
        </p:txBody>
      </p:sp>
      <p:sp>
        <p:nvSpPr>
          <p:cNvPr id="2271" name="Google Shape;2271;p121"/>
          <p:cNvSpPr txBox="1"/>
          <p:nvPr/>
        </p:nvSpPr>
        <p:spPr>
          <a:xfrm>
            <a:off x="2632677" y="554439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x</a:t>
            </a:r>
            <a:r>
              <a:rPr b="0" baseline="-25000" i="0" lang="en-US" sz="1600" u="none" cap="none" strike="noStrike">
                <a:solidFill>
                  <a:schemeClr val="dk1"/>
                </a:solidFill>
                <a:latin typeface="Arial"/>
                <a:ea typeface="Arial"/>
                <a:cs typeface="Arial"/>
                <a:sym typeface="Arial"/>
              </a:rPr>
              <a:t>k</a:t>
            </a:r>
            <a:endParaRPr b="0" i="0" sz="1600" u="none" cap="none" strike="noStrike">
              <a:solidFill>
                <a:schemeClr val="dk1"/>
              </a:solidFill>
              <a:latin typeface="Arial"/>
              <a:ea typeface="Arial"/>
              <a:cs typeface="Arial"/>
              <a:sym typeface="Arial"/>
            </a:endParaRPr>
          </a:p>
        </p:txBody>
      </p:sp>
      <p:sp>
        <p:nvSpPr>
          <p:cNvPr id="2272" name="Google Shape;2272;p121"/>
          <p:cNvSpPr txBox="1"/>
          <p:nvPr/>
        </p:nvSpPr>
        <p:spPr>
          <a:xfrm>
            <a:off x="3353402" y="554439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x</a:t>
            </a:r>
            <a:r>
              <a:rPr b="0" baseline="-25000" i="0" lang="en-US" sz="1600" u="none" cap="none" strike="noStrike">
                <a:solidFill>
                  <a:schemeClr val="dk1"/>
                </a:solidFill>
                <a:latin typeface="Arial"/>
                <a:ea typeface="Arial"/>
                <a:cs typeface="Arial"/>
                <a:sym typeface="Arial"/>
              </a:rPr>
              <a:t>k+1</a:t>
            </a:r>
            <a:endParaRPr b="0" i="0" sz="1600" u="none" cap="none" strike="noStrike">
              <a:solidFill>
                <a:schemeClr val="dk1"/>
              </a:solidFill>
              <a:latin typeface="Arial"/>
              <a:ea typeface="Arial"/>
              <a:cs typeface="Arial"/>
              <a:sym typeface="Arial"/>
            </a:endParaRPr>
          </a:p>
        </p:txBody>
      </p:sp>
      <p:sp>
        <p:nvSpPr>
          <p:cNvPr id="2273" name="Google Shape;2273;p121"/>
          <p:cNvSpPr txBox="1"/>
          <p:nvPr/>
        </p:nvSpPr>
        <p:spPr>
          <a:xfrm>
            <a:off x="4001102" y="5544399"/>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x</a:t>
            </a:r>
            <a:r>
              <a:rPr b="0" baseline="-25000" i="0" lang="en-US" sz="1600" u="none" cap="none" strike="noStrike">
                <a:solidFill>
                  <a:schemeClr val="dk1"/>
                </a:solidFill>
                <a:latin typeface="Arial"/>
                <a:ea typeface="Arial"/>
                <a:cs typeface="Arial"/>
                <a:sym typeface="Arial"/>
              </a:rPr>
              <a:t>k+2</a:t>
            </a:r>
            <a:endParaRPr b="0" i="0" sz="1600" u="none" cap="none" strike="noStrike">
              <a:solidFill>
                <a:schemeClr val="dk1"/>
              </a:solidFill>
              <a:latin typeface="Arial"/>
              <a:ea typeface="Arial"/>
              <a:cs typeface="Arial"/>
              <a:sym typeface="Arial"/>
            </a:endParaRPr>
          </a:p>
        </p:txBody>
      </p:sp>
      <p:sp>
        <p:nvSpPr>
          <p:cNvPr id="2274" name="Google Shape;2274;p121"/>
          <p:cNvSpPr txBox="1"/>
          <p:nvPr/>
        </p:nvSpPr>
        <p:spPr>
          <a:xfrm>
            <a:off x="4648802" y="5568212"/>
            <a:ext cx="647700"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x</a:t>
            </a:r>
            <a:r>
              <a:rPr b="0" baseline="-25000" i="0" lang="en-US" sz="1600" u="none" cap="none" strike="noStrike">
                <a:solidFill>
                  <a:schemeClr val="dk1"/>
                </a:solidFill>
                <a:latin typeface="Arial"/>
                <a:ea typeface="Arial"/>
                <a:cs typeface="Arial"/>
                <a:sym typeface="Arial"/>
              </a:rPr>
              <a:t>k+3</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22"/>
          <p:cNvSpPr txBox="1"/>
          <p:nvPr>
            <p:ph type="title"/>
          </p:nvPr>
        </p:nvSpPr>
        <p:spPr>
          <a:xfrm>
            <a:off x="1295402" y="312431"/>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Bresenham’s Approach</a:t>
            </a:r>
            <a:endParaRPr/>
          </a:p>
        </p:txBody>
      </p:sp>
      <p:sp>
        <p:nvSpPr>
          <p:cNvPr id="2280" name="Google Shape;2280;p122"/>
          <p:cNvSpPr txBox="1"/>
          <p:nvPr/>
        </p:nvSpPr>
        <p:spPr>
          <a:xfrm>
            <a:off x="7502056" y="1332808"/>
            <a:ext cx="3322637" cy="3889375"/>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y=m(x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+ 1)+b</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a:t>
            </a:r>
            <a:r>
              <a:rPr b="0" baseline="-25000" i="0" lang="en-US" sz="2400" u="none" cap="none" strike="noStrike">
                <a:solidFill>
                  <a:srgbClr val="262626"/>
                </a:solidFill>
                <a:latin typeface="Trebuchet MS"/>
                <a:ea typeface="Trebuchet MS"/>
                <a:cs typeface="Trebuchet MS"/>
                <a:sym typeface="Trebuchet MS"/>
              </a:rPr>
              <a:t>lower</a:t>
            </a:r>
            <a:r>
              <a:rPr b="0" i="0" lang="en-US" sz="2400" u="none" cap="none" strike="noStrike">
                <a:solidFill>
                  <a:srgbClr val="262626"/>
                </a:solidFill>
                <a:latin typeface="Trebuchet MS"/>
                <a:ea typeface="Trebuchet MS"/>
                <a:cs typeface="Trebuchet MS"/>
                <a:sym typeface="Trebuchet MS"/>
              </a:rPr>
              <a:t>=y-y</a:t>
            </a:r>
            <a:r>
              <a:rPr b="0" baseline="-25000" i="0" lang="en-US" sz="2400" u="none" cap="none" strike="noStrike">
                <a:solidFill>
                  <a:srgbClr val="262626"/>
                </a:solidFill>
                <a:latin typeface="Trebuchet MS"/>
                <a:ea typeface="Trebuchet MS"/>
                <a:cs typeface="Trebuchet MS"/>
                <a:sym typeface="Trebuchet MS"/>
              </a:rPr>
              <a:t>k</a:t>
            </a:r>
            <a:endParaRPr b="0" baseline="-2500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None/>
            </a:pPr>
            <a:r>
              <a:rPr b="0" i="0" lang="en-US" sz="2400" u="none" cap="none" strike="noStrike">
                <a:solidFill>
                  <a:srgbClr val="262626"/>
                </a:solidFill>
                <a:latin typeface="Trebuchet MS"/>
                <a:ea typeface="Trebuchet MS"/>
                <a:cs typeface="Trebuchet MS"/>
                <a:sym typeface="Trebuchet MS"/>
              </a:rPr>
              <a:t>=m(x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+ 1)+b-y</a:t>
            </a:r>
            <a:r>
              <a:rPr b="0" baseline="-25000" i="0" lang="en-US" sz="2400" u="none" cap="none" strike="noStrike">
                <a:solidFill>
                  <a:srgbClr val="262626"/>
                </a:solidFill>
                <a:latin typeface="Trebuchet MS"/>
                <a:ea typeface="Trebuchet MS"/>
                <a:cs typeface="Trebuchet MS"/>
                <a:sym typeface="Trebuchet MS"/>
              </a:rPr>
              <a:t>k</a:t>
            </a:r>
            <a:endParaRPr b="0" baseline="-25000" i="0" sz="2400" u="none" cap="none" strike="noStrike">
              <a:solidFill>
                <a:srgbClr val="262626"/>
              </a:solidFill>
              <a:latin typeface="Trebuchet MS"/>
              <a:ea typeface="Trebuchet MS"/>
              <a:cs typeface="Trebuchet MS"/>
              <a:sym typeface="Trebuchet MS"/>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a:t>
            </a:r>
            <a:r>
              <a:rPr b="0" baseline="-25000" i="0" lang="en-US" sz="2400" u="none" cap="none" strike="noStrike">
                <a:solidFill>
                  <a:srgbClr val="262626"/>
                </a:solidFill>
                <a:latin typeface="Trebuchet MS"/>
                <a:ea typeface="Trebuchet MS"/>
                <a:cs typeface="Trebuchet MS"/>
                <a:sym typeface="Trebuchet MS"/>
              </a:rPr>
              <a:t>upper</a:t>
            </a:r>
            <a:r>
              <a:rPr b="0" i="0" lang="en-US" sz="2400" u="none" cap="none" strike="noStrike">
                <a:solidFill>
                  <a:srgbClr val="262626"/>
                </a:solidFill>
                <a:latin typeface="Trebuchet MS"/>
                <a:ea typeface="Trebuchet MS"/>
                <a:cs typeface="Trebuchet MS"/>
                <a:sym typeface="Trebuchet MS"/>
              </a:rPr>
              <a:t>=(y</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+1)-y</a:t>
            </a:r>
            <a:endParaRPr b="0" baseline="-2500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None/>
            </a:pPr>
            <a:r>
              <a:rPr b="0" i="0" lang="en-US" sz="2400" u="none" cap="none" strike="noStrike">
                <a:solidFill>
                  <a:srgbClr val="262626"/>
                </a:solidFill>
                <a:latin typeface="Trebuchet MS"/>
                <a:ea typeface="Trebuchet MS"/>
                <a:cs typeface="Trebuchet MS"/>
                <a:sym typeface="Trebuchet MS"/>
              </a:rPr>
              <a:t>= y</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+1 -m(x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+ 1)-b</a:t>
            </a:r>
            <a:endParaRPr b="0" baseline="-25000" i="0" sz="2400" u="none" cap="none" strike="noStrike">
              <a:solidFill>
                <a:srgbClr val="262626"/>
              </a:solidFill>
              <a:latin typeface="Trebuchet MS"/>
              <a:ea typeface="Trebuchet MS"/>
              <a:cs typeface="Trebuchet MS"/>
              <a:sym typeface="Trebuchet MS"/>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grpSp>
        <p:nvGrpSpPr>
          <p:cNvPr id="2281" name="Google Shape;2281;p122"/>
          <p:cNvGrpSpPr/>
          <p:nvPr/>
        </p:nvGrpSpPr>
        <p:grpSpPr>
          <a:xfrm>
            <a:off x="2304403" y="1116908"/>
            <a:ext cx="4824412" cy="3671887"/>
            <a:chOff x="975" y="1661"/>
            <a:chExt cx="3039" cy="2313"/>
          </a:xfrm>
        </p:grpSpPr>
        <p:cxnSp>
          <p:nvCxnSpPr>
            <p:cNvPr id="2282" name="Google Shape;2282;p122"/>
            <p:cNvCxnSpPr/>
            <p:nvPr/>
          </p:nvCxnSpPr>
          <p:spPr>
            <a:xfrm>
              <a:off x="1670" y="1661"/>
              <a:ext cx="0" cy="2063"/>
            </a:xfrm>
            <a:prstGeom prst="straightConnector1">
              <a:avLst/>
            </a:prstGeom>
            <a:noFill/>
            <a:ln cap="flat" cmpd="sng" w="9525">
              <a:solidFill>
                <a:schemeClr val="dk1"/>
              </a:solidFill>
              <a:prstDash val="solid"/>
              <a:round/>
              <a:headEnd len="sm" w="sm" type="none"/>
              <a:tailEnd len="sm" w="sm" type="none"/>
            </a:ln>
          </p:spPr>
        </p:cxnSp>
        <p:cxnSp>
          <p:nvCxnSpPr>
            <p:cNvPr id="2283" name="Google Shape;2283;p122"/>
            <p:cNvCxnSpPr/>
            <p:nvPr/>
          </p:nvCxnSpPr>
          <p:spPr>
            <a:xfrm>
              <a:off x="1670" y="3724"/>
              <a:ext cx="2344" cy="0"/>
            </a:xfrm>
            <a:prstGeom prst="straightConnector1">
              <a:avLst/>
            </a:prstGeom>
            <a:noFill/>
            <a:ln cap="flat" cmpd="sng" w="9525">
              <a:solidFill>
                <a:schemeClr val="dk1"/>
              </a:solidFill>
              <a:prstDash val="solid"/>
              <a:round/>
              <a:headEnd len="sm" w="sm" type="none"/>
              <a:tailEnd len="sm" w="sm" type="none"/>
            </a:ln>
          </p:spPr>
        </p:cxnSp>
        <p:cxnSp>
          <p:nvCxnSpPr>
            <p:cNvPr id="2284" name="Google Shape;2284;p122"/>
            <p:cNvCxnSpPr/>
            <p:nvPr/>
          </p:nvCxnSpPr>
          <p:spPr>
            <a:xfrm flipH="1" rot="10800000">
              <a:off x="2277" y="2037"/>
              <a:ext cx="1044" cy="843"/>
            </a:xfrm>
            <a:prstGeom prst="straightConnector1">
              <a:avLst/>
            </a:prstGeom>
            <a:noFill/>
            <a:ln cap="flat" cmpd="sng" w="38100">
              <a:solidFill>
                <a:schemeClr val="accent2"/>
              </a:solidFill>
              <a:prstDash val="solid"/>
              <a:round/>
              <a:headEnd len="sm" w="sm" type="none"/>
              <a:tailEnd len="sm" w="sm" type="none"/>
            </a:ln>
          </p:spPr>
        </p:cxnSp>
        <p:cxnSp>
          <p:nvCxnSpPr>
            <p:cNvPr id="2285" name="Google Shape;2285;p122"/>
            <p:cNvCxnSpPr/>
            <p:nvPr/>
          </p:nvCxnSpPr>
          <p:spPr>
            <a:xfrm>
              <a:off x="1582" y="2532"/>
              <a:ext cx="174" cy="0"/>
            </a:xfrm>
            <a:prstGeom prst="straightConnector1">
              <a:avLst/>
            </a:prstGeom>
            <a:noFill/>
            <a:ln cap="flat" cmpd="sng" w="9525">
              <a:solidFill>
                <a:schemeClr val="dk1"/>
              </a:solidFill>
              <a:prstDash val="solid"/>
              <a:round/>
              <a:headEnd len="sm" w="sm" type="none"/>
              <a:tailEnd len="sm" w="sm" type="none"/>
            </a:ln>
          </p:spPr>
        </p:cxnSp>
        <p:sp>
          <p:nvSpPr>
            <p:cNvPr id="2286" name="Google Shape;2286;p122"/>
            <p:cNvSpPr txBox="1"/>
            <p:nvPr/>
          </p:nvSpPr>
          <p:spPr>
            <a:xfrm>
              <a:off x="998" y="2421"/>
              <a:ext cx="521"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y</a:t>
              </a:r>
              <a:endParaRPr b="0" i="0" sz="2000" u="none" cap="none" strike="noStrike">
                <a:solidFill>
                  <a:schemeClr val="dk1"/>
                </a:solidFill>
                <a:latin typeface="Arial"/>
                <a:ea typeface="Arial"/>
                <a:cs typeface="Arial"/>
                <a:sym typeface="Arial"/>
              </a:endParaRPr>
            </a:p>
          </p:txBody>
        </p:sp>
        <p:cxnSp>
          <p:nvCxnSpPr>
            <p:cNvPr id="2287" name="Google Shape;2287;p122"/>
            <p:cNvCxnSpPr/>
            <p:nvPr/>
          </p:nvCxnSpPr>
          <p:spPr>
            <a:xfrm>
              <a:off x="1582" y="2123"/>
              <a:ext cx="174" cy="0"/>
            </a:xfrm>
            <a:prstGeom prst="straightConnector1">
              <a:avLst/>
            </a:prstGeom>
            <a:noFill/>
            <a:ln cap="flat" cmpd="sng" w="9525">
              <a:solidFill>
                <a:schemeClr val="dk1"/>
              </a:solidFill>
              <a:prstDash val="solid"/>
              <a:round/>
              <a:headEnd len="sm" w="sm" type="none"/>
              <a:tailEnd len="sm" w="sm" type="none"/>
            </a:ln>
          </p:spPr>
        </p:cxnSp>
        <p:sp>
          <p:nvSpPr>
            <p:cNvPr id="2288" name="Google Shape;2288;p122"/>
            <p:cNvSpPr txBox="1"/>
            <p:nvPr/>
          </p:nvSpPr>
          <p:spPr>
            <a:xfrm>
              <a:off x="975" y="2013"/>
              <a:ext cx="521"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y</a:t>
              </a:r>
              <a:r>
                <a:rPr b="0" baseline="-25000" i="0" lang="en-US" sz="2000" u="none" cap="none" strike="noStrike">
                  <a:solidFill>
                    <a:schemeClr val="dk1"/>
                  </a:solidFill>
                  <a:latin typeface="Arial"/>
                  <a:ea typeface="Arial"/>
                  <a:cs typeface="Arial"/>
                  <a:sym typeface="Arial"/>
                </a:rPr>
                <a:t>k+1</a:t>
              </a:r>
              <a:endParaRPr b="0" i="0" sz="2000" u="none" cap="none" strike="noStrike">
                <a:solidFill>
                  <a:schemeClr val="dk1"/>
                </a:solidFill>
                <a:latin typeface="Arial"/>
                <a:ea typeface="Arial"/>
                <a:cs typeface="Arial"/>
                <a:sym typeface="Arial"/>
              </a:endParaRPr>
            </a:p>
          </p:txBody>
        </p:sp>
        <p:cxnSp>
          <p:nvCxnSpPr>
            <p:cNvPr id="2289" name="Google Shape;2289;p122"/>
            <p:cNvCxnSpPr/>
            <p:nvPr/>
          </p:nvCxnSpPr>
          <p:spPr>
            <a:xfrm>
              <a:off x="2760" y="3631"/>
              <a:ext cx="0" cy="186"/>
            </a:xfrm>
            <a:prstGeom prst="straightConnector1">
              <a:avLst/>
            </a:prstGeom>
            <a:noFill/>
            <a:ln cap="flat" cmpd="sng" w="9525">
              <a:solidFill>
                <a:schemeClr val="dk1"/>
              </a:solidFill>
              <a:prstDash val="solid"/>
              <a:round/>
              <a:headEnd len="sm" w="sm" type="none"/>
              <a:tailEnd len="sm" w="sm" type="none"/>
            </a:ln>
          </p:spPr>
        </p:cxnSp>
        <p:sp>
          <p:nvSpPr>
            <p:cNvPr id="2290" name="Google Shape;2290;p122"/>
            <p:cNvSpPr txBox="1"/>
            <p:nvPr/>
          </p:nvSpPr>
          <p:spPr>
            <a:xfrm>
              <a:off x="1837" y="3724"/>
              <a:ext cx="1129"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x</a:t>
              </a:r>
              <a:r>
                <a:rPr b="0" baseline="-25000" i="0" lang="en-US" sz="2000" u="none" cap="none" strike="noStrike">
                  <a:solidFill>
                    <a:schemeClr val="dk1"/>
                  </a:solidFill>
                  <a:latin typeface="Arial"/>
                  <a:ea typeface="Arial"/>
                  <a:cs typeface="Arial"/>
                  <a:sym typeface="Arial"/>
                </a:rPr>
                <a:t>k+1</a:t>
              </a:r>
              <a:endParaRPr b="0" i="0" sz="2000" u="none" cap="none" strike="noStrike">
                <a:solidFill>
                  <a:schemeClr val="dk1"/>
                </a:solidFill>
                <a:latin typeface="Arial"/>
                <a:ea typeface="Arial"/>
                <a:cs typeface="Arial"/>
                <a:sym typeface="Arial"/>
              </a:endParaRPr>
            </a:p>
          </p:txBody>
        </p:sp>
        <p:sp>
          <p:nvSpPr>
            <p:cNvPr id="2291" name="Google Shape;2291;p122"/>
            <p:cNvSpPr/>
            <p:nvPr/>
          </p:nvSpPr>
          <p:spPr>
            <a:xfrm>
              <a:off x="2744" y="3158"/>
              <a:ext cx="45" cy="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2" name="Google Shape;2292;p122"/>
            <p:cNvSpPr/>
            <p:nvPr/>
          </p:nvSpPr>
          <p:spPr>
            <a:xfrm>
              <a:off x="2744" y="2478"/>
              <a:ext cx="45" cy="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3" name="Google Shape;2293;p122"/>
            <p:cNvSpPr/>
            <p:nvPr/>
          </p:nvSpPr>
          <p:spPr>
            <a:xfrm>
              <a:off x="2744" y="2115"/>
              <a:ext cx="45" cy="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4" name="Google Shape;2294;p122"/>
            <p:cNvSpPr/>
            <p:nvPr/>
          </p:nvSpPr>
          <p:spPr>
            <a:xfrm>
              <a:off x="2835" y="2160"/>
              <a:ext cx="136" cy="318"/>
            </a:xfrm>
            <a:prstGeom prst="rightBrace">
              <a:avLst>
                <a:gd fmla="val 19485"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5" name="Google Shape;2295;p122"/>
            <p:cNvSpPr/>
            <p:nvPr/>
          </p:nvSpPr>
          <p:spPr>
            <a:xfrm>
              <a:off x="2880" y="2523"/>
              <a:ext cx="45" cy="680"/>
            </a:xfrm>
            <a:prstGeom prst="rightBrace">
              <a:avLst>
                <a:gd fmla="val 125926"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2296" name="Google Shape;2296;p122"/>
            <p:cNvCxnSpPr/>
            <p:nvPr/>
          </p:nvCxnSpPr>
          <p:spPr>
            <a:xfrm>
              <a:off x="1582" y="3212"/>
              <a:ext cx="174" cy="0"/>
            </a:xfrm>
            <a:prstGeom prst="straightConnector1">
              <a:avLst/>
            </a:prstGeom>
            <a:noFill/>
            <a:ln cap="flat" cmpd="sng" w="9525">
              <a:solidFill>
                <a:schemeClr val="dk1"/>
              </a:solidFill>
              <a:prstDash val="solid"/>
              <a:round/>
              <a:headEnd len="sm" w="sm" type="none"/>
              <a:tailEnd len="sm" w="sm" type="none"/>
            </a:ln>
          </p:spPr>
        </p:cxnSp>
        <p:sp>
          <p:nvSpPr>
            <p:cNvPr id="2297" name="Google Shape;2297;p122"/>
            <p:cNvSpPr txBox="1"/>
            <p:nvPr/>
          </p:nvSpPr>
          <p:spPr>
            <a:xfrm>
              <a:off x="975" y="3102"/>
              <a:ext cx="521"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y</a:t>
              </a:r>
              <a:r>
                <a:rPr b="0" baseline="-25000" i="0" lang="en-US" sz="2000" u="none" cap="none" strike="noStrike">
                  <a:solidFill>
                    <a:schemeClr val="dk1"/>
                  </a:solidFill>
                  <a:latin typeface="Arial"/>
                  <a:ea typeface="Arial"/>
                  <a:cs typeface="Arial"/>
                  <a:sym typeface="Arial"/>
                </a:rPr>
                <a:t>k</a:t>
              </a:r>
              <a:endParaRPr b="0" i="0" sz="2000" u="none" cap="none" strike="noStrike">
                <a:solidFill>
                  <a:schemeClr val="dk1"/>
                </a:solidFill>
                <a:latin typeface="Arial"/>
                <a:ea typeface="Arial"/>
                <a:cs typeface="Arial"/>
                <a:sym typeface="Arial"/>
              </a:endParaRPr>
            </a:p>
          </p:txBody>
        </p:sp>
        <p:sp>
          <p:nvSpPr>
            <p:cNvPr id="2298" name="Google Shape;2298;p122"/>
            <p:cNvSpPr txBox="1"/>
            <p:nvPr/>
          </p:nvSpPr>
          <p:spPr>
            <a:xfrm>
              <a:off x="2608" y="2251"/>
              <a:ext cx="772"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d</a:t>
              </a:r>
              <a:r>
                <a:rPr b="0" baseline="-25000" i="0" lang="en-US" sz="2000" u="none" cap="none" strike="noStrike">
                  <a:solidFill>
                    <a:schemeClr val="dk1"/>
                  </a:solidFill>
                  <a:latin typeface="Arial"/>
                  <a:ea typeface="Arial"/>
                  <a:cs typeface="Arial"/>
                  <a:sym typeface="Arial"/>
                </a:rPr>
                <a:t>upper</a:t>
              </a:r>
              <a:endParaRPr b="0" i="0" sz="2000" u="none" cap="none" strike="noStrike">
                <a:solidFill>
                  <a:schemeClr val="dk1"/>
                </a:solidFill>
                <a:latin typeface="Arial"/>
                <a:ea typeface="Arial"/>
                <a:cs typeface="Arial"/>
                <a:sym typeface="Arial"/>
              </a:endParaRPr>
            </a:p>
          </p:txBody>
        </p:sp>
        <p:sp>
          <p:nvSpPr>
            <p:cNvPr id="2299" name="Google Shape;2299;p122"/>
            <p:cNvSpPr txBox="1"/>
            <p:nvPr/>
          </p:nvSpPr>
          <p:spPr>
            <a:xfrm>
              <a:off x="2562" y="2784"/>
              <a:ext cx="772" cy="2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d</a:t>
              </a:r>
              <a:r>
                <a:rPr b="0" baseline="-25000" i="0" lang="en-US" sz="2000" u="none" cap="none" strike="noStrike">
                  <a:solidFill>
                    <a:schemeClr val="dk1"/>
                  </a:solidFill>
                  <a:latin typeface="Arial"/>
                  <a:ea typeface="Arial"/>
                  <a:cs typeface="Arial"/>
                  <a:sym typeface="Arial"/>
                </a:rPr>
                <a:t>lower</a:t>
              </a:r>
              <a:endParaRPr b="0" i="0" sz="2000" u="none" cap="none" strike="noStrike">
                <a:solidFill>
                  <a:schemeClr val="dk1"/>
                </a:solidFill>
                <a:latin typeface="Arial"/>
                <a:ea typeface="Arial"/>
                <a:cs typeface="Arial"/>
                <a:sym typeface="Arial"/>
              </a:endParaRPr>
            </a:p>
          </p:txBody>
        </p:sp>
      </p:grpSp>
      <p:sp>
        <p:nvSpPr>
          <p:cNvPr id="2300" name="Google Shape;2300;p122"/>
          <p:cNvSpPr/>
          <p:nvPr/>
        </p:nvSpPr>
        <p:spPr>
          <a:xfrm>
            <a:off x="2606206" y="4788795"/>
            <a:ext cx="7991475" cy="1946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a:t>
            </a:r>
            <a:r>
              <a:rPr b="0" baseline="-25000" i="0" lang="en-US" sz="2000" u="none" cap="none" strike="noStrike">
                <a:solidFill>
                  <a:schemeClr val="dk1"/>
                </a:solidFill>
                <a:latin typeface="Arial"/>
                <a:ea typeface="Arial"/>
                <a:cs typeface="Arial"/>
                <a:sym typeface="Arial"/>
              </a:rPr>
              <a:t>lower</a:t>
            </a:r>
            <a:r>
              <a:rPr b="0" i="0" lang="en-US" sz="2000" u="none" cap="none" strike="noStrike">
                <a:solidFill>
                  <a:schemeClr val="dk1"/>
                </a:solidFill>
                <a:latin typeface="Arial"/>
                <a:ea typeface="Arial"/>
                <a:cs typeface="Arial"/>
                <a:sym typeface="Arial"/>
              </a:rPr>
              <a:t>- d</a:t>
            </a:r>
            <a:r>
              <a:rPr b="0" baseline="-25000" i="0" lang="en-US" sz="2000" u="none" cap="none" strike="noStrike">
                <a:solidFill>
                  <a:schemeClr val="dk1"/>
                </a:solidFill>
                <a:latin typeface="Arial"/>
                <a:ea typeface="Arial"/>
                <a:cs typeface="Arial"/>
                <a:sym typeface="Arial"/>
              </a:rPr>
              <a:t>upper</a:t>
            </a:r>
            <a:r>
              <a:rPr b="0" i="0" lang="en-US" sz="2000" u="none" cap="none" strike="noStrike">
                <a:solidFill>
                  <a:schemeClr val="dk1"/>
                </a:solidFill>
                <a:latin typeface="Arial"/>
                <a:ea typeface="Arial"/>
                <a:cs typeface="Arial"/>
                <a:sym typeface="Arial"/>
              </a:rPr>
              <a:t>= 2m(x</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+ 1)-2y</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+2b-1</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Rearrange it to have integer calculations: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m=Δy/Δx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Decision parameter: p</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Δx(d</a:t>
            </a:r>
            <a:r>
              <a:rPr b="0" baseline="-25000" i="0" lang="en-US" sz="2000" u="none" cap="none" strike="noStrike">
                <a:solidFill>
                  <a:schemeClr val="dk1"/>
                </a:solidFill>
                <a:latin typeface="Arial"/>
                <a:ea typeface="Arial"/>
                <a:cs typeface="Arial"/>
                <a:sym typeface="Arial"/>
              </a:rPr>
              <a:t>lower</a:t>
            </a:r>
            <a:r>
              <a:rPr b="0" i="0" lang="en-US" sz="2000" u="none" cap="none" strike="noStrike">
                <a:solidFill>
                  <a:schemeClr val="dk1"/>
                </a:solidFill>
                <a:latin typeface="Arial"/>
                <a:ea typeface="Arial"/>
                <a:cs typeface="Arial"/>
                <a:sym typeface="Arial"/>
              </a:rPr>
              <a:t>- d</a:t>
            </a:r>
            <a:r>
              <a:rPr b="0" baseline="-25000" i="0" lang="en-US" sz="2000" u="none" cap="none" strike="noStrike">
                <a:solidFill>
                  <a:schemeClr val="dk1"/>
                </a:solidFill>
                <a:latin typeface="Arial"/>
                <a:ea typeface="Arial"/>
                <a:cs typeface="Arial"/>
                <a:sym typeface="Arial"/>
              </a:rPr>
              <a:t>upper</a:t>
            </a:r>
            <a:r>
              <a:rPr b="0" i="0" lang="en-US" sz="2000" u="none" cap="none" strike="noStrike">
                <a:solidFill>
                  <a:schemeClr val="dk1"/>
                </a:solidFill>
                <a:latin typeface="Arial"/>
                <a:ea typeface="Arial"/>
                <a:cs typeface="Arial"/>
                <a:sym typeface="Arial"/>
              </a:rPr>
              <a:t>)=2Δy.x</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- 2Δx. y</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 </a:t>
            </a:r>
            <a:endParaRPr b="0" baseline="-25000" i="0" sz="2000" u="none" cap="none" strike="noStrike">
              <a:solidFill>
                <a:schemeClr val="dk1"/>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01" name="Google Shape;2301;p122"/>
          <p:cNvSpPr/>
          <p:nvPr/>
        </p:nvSpPr>
        <p:spPr>
          <a:xfrm>
            <a:off x="9814790" y="5841484"/>
            <a:ext cx="2808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c</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1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The Decision Parameter</a:t>
            </a:r>
            <a:endParaRPr/>
          </a:p>
        </p:txBody>
      </p:sp>
      <p:sp>
        <p:nvSpPr>
          <p:cNvPr id="2307" name="Google Shape;2307;p123"/>
          <p:cNvSpPr txBox="1"/>
          <p:nvPr/>
        </p:nvSpPr>
        <p:spPr>
          <a:xfrm>
            <a:off x="1214907" y="2476769"/>
            <a:ext cx="9762186" cy="3859637"/>
          </a:xfrm>
          <a:prstGeom prst="rect">
            <a:avLst/>
          </a:prstGeom>
          <a:noFill/>
          <a:ln>
            <a:noFill/>
          </a:ln>
        </p:spPr>
        <p:txBody>
          <a:bodyPr anchorCtr="0" anchor="t" bIns="45700" lIns="91425" spcFirstLastPara="1" rIns="91425" wrap="square" tIns="45700">
            <a:normAutofit fontScale="92500" lnSpcReduction="10000"/>
          </a:bodyPr>
          <a:lstStyle/>
          <a:p>
            <a:pPr indent="-285750" lvl="1" marL="742950" marR="0" rtl="0" algn="l">
              <a:lnSpc>
                <a:spcPct val="100000"/>
              </a:lnSpc>
              <a:spcBef>
                <a:spcPts val="0"/>
              </a:spcBef>
              <a:spcAft>
                <a:spcPts val="0"/>
              </a:spcAft>
              <a:buClr>
                <a:schemeClr val="accent1"/>
              </a:buClr>
              <a:buSzPct val="115000"/>
              <a:buFont typeface="Arial"/>
              <a:buNone/>
            </a:pPr>
            <a:r>
              <a:rPr b="0" i="0" lang="en-US" sz="2000" u="none" cap="none" strike="noStrike">
                <a:solidFill>
                  <a:srgbClr val="262626"/>
                </a:solidFill>
                <a:latin typeface="Trebuchet MS"/>
                <a:ea typeface="Trebuchet MS"/>
                <a:cs typeface="Trebuchet MS"/>
                <a:sym typeface="Trebuchet MS"/>
              </a:rPr>
              <a:t>Decision parameter:   p</a:t>
            </a:r>
            <a:r>
              <a:rPr b="0" baseline="-25000" i="0" lang="en-US" sz="2000" u="none" cap="none" strike="noStrike">
                <a:solidFill>
                  <a:srgbClr val="262626"/>
                </a:solidFill>
                <a:latin typeface="Trebuchet MS"/>
                <a:ea typeface="Trebuchet MS"/>
                <a:cs typeface="Trebuchet MS"/>
                <a:sym typeface="Trebuchet MS"/>
              </a:rPr>
              <a:t>k</a:t>
            </a:r>
            <a:r>
              <a:rPr b="0" i="0" lang="en-US" sz="2000" u="none" cap="none" strike="noStrike">
                <a:solidFill>
                  <a:srgbClr val="262626"/>
                </a:solidFill>
                <a:latin typeface="Trebuchet MS"/>
                <a:ea typeface="Trebuchet MS"/>
                <a:cs typeface="Trebuchet MS"/>
                <a:sym typeface="Trebuchet MS"/>
              </a:rPr>
              <a:t>= Δx(d</a:t>
            </a:r>
            <a:r>
              <a:rPr b="0" baseline="-25000" i="0" lang="en-US" sz="2000" u="none" cap="none" strike="noStrike">
                <a:solidFill>
                  <a:srgbClr val="262626"/>
                </a:solidFill>
                <a:latin typeface="Trebuchet MS"/>
                <a:ea typeface="Trebuchet MS"/>
                <a:cs typeface="Trebuchet MS"/>
                <a:sym typeface="Trebuchet MS"/>
              </a:rPr>
              <a:t>lower</a:t>
            </a:r>
            <a:r>
              <a:rPr b="0" i="0" lang="en-US" sz="2000" u="none" cap="none" strike="noStrike">
                <a:solidFill>
                  <a:srgbClr val="262626"/>
                </a:solidFill>
                <a:latin typeface="Trebuchet MS"/>
                <a:ea typeface="Trebuchet MS"/>
                <a:cs typeface="Trebuchet MS"/>
                <a:sym typeface="Trebuchet MS"/>
              </a:rPr>
              <a:t>- d</a:t>
            </a:r>
            <a:r>
              <a:rPr b="0" baseline="-25000" i="0" lang="en-US" sz="2000" u="none" cap="none" strike="noStrike">
                <a:solidFill>
                  <a:srgbClr val="262626"/>
                </a:solidFill>
                <a:latin typeface="Trebuchet MS"/>
                <a:ea typeface="Trebuchet MS"/>
                <a:cs typeface="Trebuchet MS"/>
                <a:sym typeface="Trebuchet MS"/>
              </a:rPr>
              <a:t>upper</a:t>
            </a:r>
            <a:r>
              <a:rPr b="0" i="0" lang="en-US" sz="2000" u="none" cap="none" strike="noStrike">
                <a:solidFill>
                  <a:srgbClr val="262626"/>
                </a:solidFill>
                <a:latin typeface="Trebuchet MS"/>
                <a:ea typeface="Trebuchet MS"/>
                <a:cs typeface="Trebuchet MS"/>
                <a:sym typeface="Trebuchet MS"/>
              </a:rPr>
              <a:t>)=2Δy.x</a:t>
            </a:r>
            <a:r>
              <a:rPr b="0" baseline="-25000" i="0" lang="en-US" sz="2000" u="none" cap="none" strike="noStrike">
                <a:solidFill>
                  <a:srgbClr val="262626"/>
                </a:solidFill>
                <a:latin typeface="Trebuchet MS"/>
                <a:ea typeface="Trebuchet MS"/>
                <a:cs typeface="Trebuchet MS"/>
                <a:sym typeface="Trebuchet MS"/>
              </a:rPr>
              <a:t>k</a:t>
            </a:r>
            <a:r>
              <a:rPr b="0" i="0" lang="en-US" sz="2000" u="none" cap="none" strike="noStrike">
                <a:solidFill>
                  <a:srgbClr val="262626"/>
                </a:solidFill>
                <a:latin typeface="Trebuchet MS"/>
                <a:ea typeface="Trebuchet MS"/>
                <a:cs typeface="Trebuchet MS"/>
                <a:sym typeface="Trebuchet MS"/>
              </a:rPr>
              <a:t> - 2Δx. y</a:t>
            </a:r>
            <a:r>
              <a:rPr b="0" baseline="-25000" i="0" lang="en-US" sz="2000" u="none" cap="none" strike="noStrike">
                <a:solidFill>
                  <a:srgbClr val="262626"/>
                </a:solidFill>
                <a:latin typeface="Trebuchet MS"/>
                <a:ea typeface="Trebuchet MS"/>
                <a:cs typeface="Trebuchet MS"/>
                <a:sym typeface="Trebuchet MS"/>
              </a:rPr>
              <a:t>k</a:t>
            </a:r>
            <a:r>
              <a:rPr b="0" i="0" lang="en-US" sz="2000" u="none" cap="none" strike="noStrike">
                <a:solidFill>
                  <a:srgbClr val="262626"/>
                </a:solidFill>
                <a:latin typeface="Trebuchet MS"/>
                <a:ea typeface="Trebuchet MS"/>
                <a:cs typeface="Trebuchet MS"/>
                <a:sym typeface="Trebuchet MS"/>
              </a:rPr>
              <a:t> + c</a:t>
            </a:r>
            <a:endParaRPr b="0" i="0" sz="20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p</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has the same sign with d</a:t>
            </a:r>
            <a:r>
              <a:rPr b="0" baseline="-25000" i="0" lang="en-US" sz="2400" u="none" cap="none" strike="noStrike">
                <a:solidFill>
                  <a:srgbClr val="262626"/>
                </a:solidFill>
                <a:latin typeface="Trebuchet MS"/>
                <a:ea typeface="Trebuchet MS"/>
                <a:cs typeface="Trebuchet MS"/>
                <a:sym typeface="Trebuchet MS"/>
              </a:rPr>
              <a:t>lower</a:t>
            </a:r>
            <a:r>
              <a:rPr b="0" i="0" lang="en-US" sz="2400" u="none" cap="none" strike="noStrike">
                <a:solidFill>
                  <a:srgbClr val="262626"/>
                </a:solidFill>
                <a:latin typeface="Trebuchet MS"/>
                <a:ea typeface="Trebuchet MS"/>
                <a:cs typeface="Trebuchet MS"/>
                <a:sym typeface="Trebuchet MS"/>
              </a:rPr>
              <a:t>- d</a:t>
            </a:r>
            <a:r>
              <a:rPr b="0" baseline="-25000" i="0" lang="en-US" sz="2400" u="none" cap="none" strike="noStrike">
                <a:solidFill>
                  <a:srgbClr val="262626"/>
                </a:solidFill>
                <a:latin typeface="Trebuchet MS"/>
                <a:ea typeface="Trebuchet MS"/>
                <a:cs typeface="Trebuchet MS"/>
                <a:sym typeface="Trebuchet MS"/>
              </a:rPr>
              <a:t>upper</a:t>
            </a:r>
            <a:r>
              <a:rPr b="0" i="0" lang="en-US" sz="2400" u="none" cap="none" strike="noStrike">
                <a:solidFill>
                  <a:srgbClr val="262626"/>
                </a:solidFill>
                <a:latin typeface="Trebuchet MS"/>
                <a:ea typeface="Trebuchet MS"/>
                <a:cs typeface="Trebuchet MS"/>
                <a:sym typeface="Trebuchet MS"/>
              </a:rPr>
              <a:t> since Δx&gt;0.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c is constant and has the value c= 2Δy + Δx(2b-1)</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262626"/>
                </a:solidFill>
                <a:latin typeface="Trebuchet MS"/>
                <a:ea typeface="Trebuchet MS"/>
                <a:cs typeface="Trebuchet MS"/>
                <a:sym typeface="Trebuchet MS"/>
              </a:rPr>
              <a:t>c is independent of the pixel positions and is eliminated from decision parameter p</a:t>
            </a:r>
            <a:r>
              <a:rPr b="0" baseline="-25000" i="0" lang="en-US" sz="2000" u="none" cap="none" strike="noStrike">
                <a:solidFill>
                  <a:srgbClr val="262626"/>
                </a:solidFill>
                <a:latin typeface="Trebuchet MS"/>
                <a:ea typeface="Trebuchet MS"/>
                <a:cs typeface="Trebuchet MS"/>
                <a:sym typeface="Trebuchet MS"/>
              </a:rPr>
              <a:t>k</a:t>
            </a:r>
            <a:r>
              <a:rPr b="0" i="0" lang="en-US" sz="2000" u="none" cap="none" strike="noStrike">
                <a:solidFill>
                  <a:srgbClr val="262626"/>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If d</a:t>
            </a:r>
            <a:r>
              <a:rPr b="0" baseline="-25000" i="0" lang="en-US" sz="2400" u="none" cap="none" strike="noStrike">
                <a:solidFill>
                  <a:srgbClr val="262626"/>
                </a:solidFill>
                <a:latin typeface="Trebuchet MS"/>
                <a:ea typeface="Trebuchet MS"/>
                <a:cs typeface="Trebuchet MS"/>
                <a:sym typeface="Trebuchet MS"/>
              </a:rPr>
              <a:t>lower</a:t>
            </a:r>
            <a:r>
              <a:rPr b="0" i="0" lang="en-US" sz="2400" u="none" cap="none" strike="noStrike">
                <a:solidFill>
                  <a:srgbClr val="262626"/>
                </a:solidFill>
                <a:latin typeface="Trebuchet MS"/>
                <a:ea typeface="Trebuchet MS"/>
                <a:cs typeface="Trebuchet MS"/>
                <a:sym typeface="Trebuchet MS"/>
              </a:rPr>
              <a:t>&lt; d</a:t>
            </a:r>
            <a:r>
              <a:rPr b="0" baseline="-25000" i="0" lang="en-US" sz="2400" u="none" cap="none" strike="noStrike">
                <a:solidFill>
                  <a:srgbClr val="262626"/>
                </a:solidFill>
                <a:latin typeface="Trebuchet MS"/>
                <a:ea typeface="Trebuchet MS"/>
                <a:cs typeface="Trebuchet MS"/>
                <a:sym typeface="Trebuchet MS"/>
              </a:rPr>
              <a:t>upper </a:t>
            </a:r>
            <a:r>
              <a:rPr b="0" i="0" lang="en-US" sz="2400" u="none" cap="none" strike="noStrike">
                <a:solidFill>
                  <a:srgbClr val="262626"/>
                </a:solidFill>
                <a:latin typeface="Trebuchet MS"/>
                <a:ea typeface="Trebuchet MS"/>
                <a:cs typeface="Trebuchet MS"/>
                <a:sym typeface="Trebuchet MS"/>
              </a:rPr>
              <a:t>then p</a:t>
            </a:r>
            <a:r>
              <a:rPr b="0" baseline="-25000" i="0" lang="en-US" sz="2400" u="none" cap="none" strike="noStrike">
                <a:solidFill>
                  <a:srgbClr val="262626"/>
                </a:solidFill>
                <a:latin typeface="Trebuchet MS"/>
                <a:ea typeface="Trebuchet MS"/>
                <a:cs typeface="Trebuchet MS"/>
                <a:sym typeface="Trebuchet MS"/>
              </a:rPr>
              <a:t>k </a:t>
            </a:r>
            <a:r>
              <a:rPr b="0" i="0" lang="en-US" sz="2400" u="none" cap="none" strike="noStrike">
                <a:solidFill>
                  <a:srgbClr val="262626"/>
                </a:solidFill>
                <a:latin typeface="Trebuchet MS"/>
                <a:ea typeface="Trebuchet MS"/>
                <a:cs typeface="Trebuchet MS"/>
                <a:sym typeface="Trebuchet MS"/>
              </a:rPr>
              <a:t>is negative.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262626"/>
                </a:solidFill>
                <a:latin typeface="Trebuchet MS"/>
                <a:ea typeface="Trebuchet MS"/>
                <a:cs typeface="Trebuchet MS"/>
                <a:sym typeface="Trebuchet MS"/>
              </a:rPr>
              <a:t>Plot the lower pixel (East)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Otherwise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262626"/>
                </a:solidFill>
                <a:latin typeface="Trebuchet MS"/>
                <a:ea typeface="Trebuchet MS"/>
                <a:cs typeface="Trebuchet MS"/>
                <a:sym typeface="Trebuchet MS"/>
              </a:rPr>
              <a:t>Plot the upper pixel (North East)</a:t>
            </a:r>
            <a:endParaRPr b="0" i="0" sz="1400" u="none" cap="none" strike="noStrike">
              <a:solidFill>
                <a:srgbClr val="000000"/>
              </a:solidFill>
              <a:latin typeface="Arial"/>
              <a:ea typeface="Arial"/>
              <a:cs typeface="Arial"/>
              <a:sym typeface="Arial"/>
            </a:endParaRPr>
          </a:p>
          <a:p>
            <a:pPr indent="-150653"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6"/>
          <p:cNvSpPr txBox="1"/>
          <p:nvPr>
            <p:ph type="title"/>
          </p:nvPr>
        </p:nvSpPr>
        <p:spPr>
          <a:xfrm>
            <a:off x="719528" y="727302"/>
            <a:ext cx="10822898" cy="1303867"/>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accent1"/>
              </a:buClr>
              <a:buSzPts val="2300"/>
              <a:buFont typeface="Trebuchet MS"/>
              <a:buNone/>
            </a:pPr>
            <a:r>
              <a:rPr lang="en-US" sz="2300"/>
              <a:t>Computer generated models of physical, financial, political, social, economic, and other systems are often used as educational aids. Eg: color-coded diagram in operation of a nuclear reactor, aircraft, naval, spacecraft simulators</a:t>
            </a:r>
            <a:endParaRPr sz="2300"/>
          </a:p>
        </p:txBody>
      </p:sp>
      <p:sp>
        <p:nvSpPr>
          <p:cNvPr id="241" name="Google Shape;241;p16"/>
          <p:cNvSpPr txBox="1"/>
          <p:nvPr>
            <p:ph idx="1" type="body"/>
          </p:nvPr>
        </p:nvSpPr>
        <p:spPr>
          <a:xfrm>
            <a:off x="1049311" y="2032281"/>
            <a:ext cx="9847286" cy="4488439"/>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0"/>
              </a:spcBef>
              <a:spcAft>
                <a:spcPts val="0"/>
              </a:spcAft>
              <a:buSzPts val="1440"/>
              <a:buChar char="►"/>
            </a:pPr>
            <a:r>
              <a:rPr lang="en-US"/>
              <a:t>Computer-aided design</a:t>
            </a:r>
            <a:endParaRPr/>
          </a:p>
          <a:p>
            <a:pPr indent="-342900" lvl="0" marL="342900" rtl="0" algn="l">
              <a:lnSpc>
                <a:spcPct val="100000"/>
              </a:lnSpc>
              <a:spcBef>
                <a:spcPts val="0"/>
              </a:spcBef>
              <a:spcAft>
                <a:spcPts val="0"/>
              </a:spcAft>
              <a:buSzPts val="1440"/>
              <a:buChar char="►"/>
            </a:pPr>
            <a:r>
              <a:rPr lang="en-US"/>
              <a:t>Virtual-Reality Environments</a:t>
            </a:r>
            <a:endParaRPr/>
          </a:p>
          <a:p>
            <a:pPr indent="-342900" lvl="0" marL="342900" rtl="0" algn="l">
              <a:lnSpc>
                <a:spcPct val="100000"/>
              </a:lnSpc>
              <a:spcBef>
                <a:spcPts val="0"/>
              </a:spcBef>
              <a:spcAft>
                <a:spcPts val="0"/>
              </a:spcAft>
              <a:buSzPts val="1440"/>
              <a:buChar char="►"/>
            </a:pPr>
            <a:r>
              <a:rPr lang="en-US"/>
              <a:t>Scientific visualization</a:t>
            </a:r>
            <a:endParaRPr/>
          </a:p>
          <a:p>
            <a:pPr indent="-342900" lvl="0" marL="342900" rtl="0" algn="l">
              <a:lnSpc>
                <a:spcPct val="100000"/>
              </a:lnSpc>
              <a:spcBef>
                <a:spcPts val="0"/>
              </a:spcBef>
              <a:spcAft>
                <a:spcPts val="0"/>
              </a:spcAft>
              <a:buSzPts val="1440"/>
              <a:buFont typeface="Noto Sans Symbols"/>
              <a:buChar char="⮚"/>
            </a:pPr>
            <a:r>
              <a:rPr b="1" lang="en-US"/>
              <a:t>Education and Training</a:t>
            </a:r>
            <a:endParaRPr/>
          </a:p>
          <a:p>
            <a:pPr indent="-342900" lvl="0" marL="342900" rtl="0" algn="l">
              <a:lnSpc>
                <a:spcPct val="100000"/>
              </a:lnSpc>
              <a:spcBef>
                <a:spcPts val="0"/>
              </a:spcBef>
              <a:spcAft>
                <a:spcPts val="0"/>
              </a:spcAft>
              <a:buSzPts val="1440"/>
              <a:buChar char="►"/>
            </a:pPr>
            <a:r>
              <a:rPr lang="en-US"/>
              <a:t>Computer art</a:t>
            </a:r>
            <a:endParaRPr/>
          </a:p>
          <a:p>
            <a:pPr indent="-342900" lvl="0" marL="342900" rtl="0" algn="l">
              <a:lnSpc>
                <a:spcPct val="100000"/>
              </a:lnSpc>
              <a:spcBef>
                <a:spcPts val="0"/>
              </a:spcBef>
              <a:spcAft>
                <a:spcPts val="0"/>
              </a:spcAft>
              <a:buSzPts val="1440"/>
              <a:buChar char="►"/>
            </a:pPr>
            <a:r>
              <a:rPr lang="en-US"/>
              <a:t>Entertainment</a:t>
            </a:r>
            <a:endParaRPr/>
          </a:p>
          <a:p>
            <a:pPr indent="-342900" lvl="0" marL="342900" rtl="0" algn="l">
              <a:lnSpc>
                <a:spcPct val="100000"/>
              </a:lnSpc>
              <a:spcBef>
                <a:spcPts val="0"/>
              </a:spcBef>
              <a:spcAft>
                <a:spcPts val="0"/>
              </a:spcAft>
              <a:buSzPts val="1440"/>
              <a:buChar char="►"/>
            </a:pPr>
            <a:r>
              <a:rPr lang="en-US"/>
              <a:t>Image Processing</a:t>
            </a:r>
            <a:endParaRPr/>
          </a:p>
          <a:p>
            <a:pPr indent="-342900" lvl="0" marL="342900" rtl="0" algn="l">
              <a:lnSpc>
                <a:spcPct val="100000"/>
              </a:lnSpc>
              <a:spcBef>
                <a:spcPts val="0"/>
              </a:spcBef>
              <a:spcAft>
                <a:spcPts val="0"/>
              </a:spcAft>
              <a:buSzPts val="1440"/>
              <a:buChar char="►"/>
            </a:pPr>
            <a:r>
              <a:rPr lang="en-US"/>
              <a:t>Graphical User Interfaces</a:t>
            </a:r>
            <a:endParaRPr/>
          </a:p>
        </p:txBody>
      </p:sp>
      <p:pic>
        <p:nvPicPr>
          <p:cNvPr descr="C:\Users\admin\Desktop\images3.jpg" id="242" name="Google Shape;242;p16"/>
          <p:cNvPicPr preferRelativeResize="0"/>
          <p:nvPr/>
        </p:nvPicPr>
        <p:blipFill rotWithShape="1">
          <a:blip r:embed="rId3">
            <a:alphaModFix/>
          </a:blip>
          <a:srcRect b="0" l="0" r="0" t="0"/>
          <a:stretch/>
        </p:blipFill>
        <p:spPr>
          <a:xfrm>
            <a:off x="9652487" y="2171940"/>
            <a:ext cx="2390775" cy="1914525"/>
          </a:xfrm>
          <a:prstGeom prst="rect">
            <a:avLst/>
          </a:prstGeom>
          <a:noFill/>
          <a:ln>
            <a:noFill/>
          </a:ln>
        </p:spPr>
      </p:pic>
      <p:pic>
        <p:nvPicPr>
          <p:cNvPr id="243" name="Google Shape;243;p16"/>
          <p:cNvPicPr preferRelativeResize="0"/>
          <p:nvPr/>
        </p:nvPicPr>
        <p:blipFill rotWithShape="1">
          <a:blip r:embed="rId4">
            <a:alphaModFix/>
          </a:blip>
          <a:srcRect b="0" l="0" r="0" t="0"/>
          <a:stretch/>
        </p:blipFill>
        <p:spPr>
          <a:xfrm>
            <a:off x="4979911" y="2028328"/>
            <a:ext cx="2663825" cy="2001838"/>
          </a:xfrm>
          <a:prstGeom prst="rect">
            <a:avLst/>
          </a:prstGeom>
          <a:noFill/>
          <a:ln>
            <a:noFill/>
          </a:ln>
        </p:spPr>
      </p:pic>
      <p:pic>
        <p:nvPicPr>
          <p:cNvPr id="244" name="Google Shape;244;p16"/>
          <p:cNvPicPr preferRelativeResize="0"/>
          <p:nvPr/>
        </p:nvPicPr>
        <p:blipFill rotWithShape="1">
          <a:blip r:embed="rId5">
            <a:alphaModFix/>
          </a:blip>
          <a:srcRect b="0" l="0" r="0" t="0"/>
          <a:stretch/>
        </p:blipFill>
        <p:spPr>
          <a:xfrm>
            <a:off x="4987300" y="4453020"/>
            <a:ext cx="2644775" cy="1887538"/>
          </a:xfrm>
          <a:prstGeom prst="rect">
            <a:avLst/>
          </a:prstGeom>
          <a:noFill/>
          <a:ln>
            <a:noFill/>
          </a:ln>
        </p:spPr>
      </p:pic>
      <p:sp>
        <p:nvSpPr>
          <p:cNvPr id="245" name="Google Shape;245;p16"/>
          <p:cNvSpPr txBox="1"/>
          <p:nvPr/>
        </p:nvSpPr>
        <p:spPr>
          <a:xfrm>
            <a:off x="5630522" y="4042525"/>
            <a:ext cx="2303462"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Flight Simulation</a:t>
            </a:r>
            <a:endParaRPr b="1" i="0" sz="1400" u="none" cap="none" strike="noStrike">
              <a:solidFill>
                <a:schemeClr val="dk1"/>
              </a:solidFill>
              <a:latin typeface="Trebuchet MS"/>
              <a:ea typeface="Trebuchet MS"/>
              <a:cs typeface="Trebuchet MS"/>
              <a:sym typeface="Trebuchet MS"/>
            </a:endParaRPr>
          </a:p>
        </p:txBody>
      </p:sp>
      <p:sp>
        <p:nvSpPr>
          <p:cNvPr id="246" name="Google Shape;246;p16"/>
          <p:cNvSpPr txBox="1"/>
          <p:nvPr/>
        </p:nvSpPr>
        <p:spPr>
          <a:xfrm>
            <a:off x="9438018" y="4057514"/>
            <a:ext cx="2303462"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Flight Simulation</a:t>
            </a:r>
            <a:endParaRPr b="1" i="0" sz="1400" u="none" cap="none" strike="noStrike">
              <a:solidFill>
                <a:schemeClr val="dk1"/>
              </a:solidFill>
              <a:latin typeface="Trebuchet MS"/>
              <a:ea typeface="Trebuchet MS"/>
              <a:cs typeface="Trebuchet MS"/>
              <a:sym typeface="Trebuchet MS"/>
            </a:endParaRPr>
          </a:p>
        </p:txBody>
      </p:sp>
      <p:sp>
        <p:nvSpPr>
          <p:cNvPr id="247" name="Google Shape;247;p16"/>
          <p:cNvSpPr txBox="1"/>
          <p:nvPr/>
        </p:nvSpPr>
        <p:spPr>
          <a:xfrm>
            <a:off x="5757830" y="6334233"/>
            <a:ext cx="2303463"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Driving Simulation</a:t>
            </a:r>
            <a:endParaRPr b="1" i="0" sz="1400" u="none" cap="none" strike="noStrike">
              <a:solidFill>
                <a:schemeClr val="dk1"/>
              </a:solidFill>
              <a:latin typeface="Trebuchet MS"/>
              <a:ea typeface="Trebuchet MS"/>
              <a:cs typeface="Trebuchet MS"/>
              <a:sym typeface="Trebuchet MS"/>
            </a:endParaRPr>
          </a:p>
        </p:txBody>
      </p:sp>
      <p:pic>
        <p:nvPicPr>
          <p:cNvPr id="248" name="Google Shape;248;p16"/>
          <p:cNvPicPr preferRelativeResize="0"/>
          <p:nvPr/>
        </p:nvPicPr>
        <p:blipFill rotWithShape="1">
          <a:blip r:embed="rId6">
            <a:alphaModFix/>
          </a:blip>
          <a:srcRect b="0" l="0" r="0" t="0"/>
          <a:stretch/>
        </p:blipFill>
        <p:spPr>
          <a:xfrm>
            <a:off x="7722903" y="1547885"/>
            <a:ext cx="1928812" cy="4895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Successive decision parameter</a:t>
            </a:r>
            <a:endParaRPr/>
          </a:p>
        </p:txBody>
      </p:sp>
      <p:sp>
        <p:nvSpPr>
          <p:cNvPr id="2313" name="Google Shape;2313;p124"/>
          <p:cNvSpPr txBox="1"/>
          <p:nvPr/>
        </p:nvSpPr>
        <p:spPr>
          <a:xfrm>
            <a:off x="1603420" y="2463891"/>
            <a:ext cx="9293178" cy="4052820"/>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marR="0" rtl="0" algn="l">
              <a:lnSpc>
                <a:spcPct val="100000"/>
              </a:lnSpc>
              <a:spcBef>
                <a:spcPts val="0"/>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At step k+1</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70"/>
              </a:spcBef>
              <a:spcAft>
                <a:spcPts val="0"/>
              </a:spcAft>
              <a:buClr>
                <a:schemeClr val="accent1"/>
              </a:buClr>
              <a:buSzPct val="115000"/>
              <a:buFont typeface="Arial"/>
              <a:buNone/>
            </a:pPr>
            <a:r>
              <a:rPr b="0" i="0" lang="en-US" sz="2000" u="none" cap="none" strike="noStrike">
                <a:solidFill>
                  <a:srgbClr val="262626"/>
                </a:solidFill>
                <a:latin typeface="Trebuchet MS"/>
                <a:ea typeface="Trebuchet MS"/>
                <a:cs typeface="Trebuchet MS"/>
                <a:sym typeface="Trebuchet MS"/>
              </a:rPr>
              <a:t>p</a:t>
            </a:r>
            <a:r>
              <a:rPr b="0" baseline="-25000" i="0"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 2Δy.x</a:t>
            </a:r>
            <a:r>
              <a:rPr b="0" baseline="-25000" i="0"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 - 2Δx. y</a:t>
            </a:r>
            <a:r>
              <a:rPr b="0" baseline="-25000" i="0"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 + 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Subtracting two subsequent decision parameters yields: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None/>
            </a:pPr>
            <a:r>
              <a:rPr b="0" i="0" lang="en-US" sz="2400" u="none" cap="none" strike="noStrike">
                <a:solidFill>
                  <a:srgbClr val="262626"/>
                </a:solidFill>
                <a:latin typeface="Trebuchet MS"/>
                <a:ea typeface="Trebuchet MS"/>
                <a:cs typeface="Trebuchet MS"/>
                <a:sym typeface="Trebuchet MS"/>
              </a:rPr>
              <a:t>	p</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-p</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2Δy.(x</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 - 2Δx. (y</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-y</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a:t>
            </a:r>
            <a:endParaRPr b="0" i="0" sz="2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x</a:t>
            </a:r>
            <a:r>
              <a:rPr b="0" baseline="-25000" i="0" lang="en-US" sz="2400" u="none" cap="none" strike="noStrike">
                <a:solidFill>
                  <a:srgbClr val="262626"/>
                </a:solidFill>
                <a:latin typeface="Trebuchet MS"/>
                <a:ea typeface="Trebuchet MS"/>
                <a:cs typeface="Trebuchet MS"/>
                <a:sym typeface="Trebuchet MS"/>
              </a:rPr>
              <a:t>k+1</a:t>
            </a:r>
            <a:r>
              <a:rPr b="0" i="0" lang="en-US" sz="2400" u="none" cap="none" strike="noStrike">
                <a:solidFill>
                  <a:srgbClr val="262626"/>
                </a:solidFill>
                <a:latin typeface="Trebuchet MS"/>
                <a:ea typeface="Trebuchet MS"/>
                <a:cs typeface="Trebuchet MS"/>
                <a:sym typeface="Trebuchet MS"/>
              </a:rPr>
              <a:t>=x</a:t>
            </a:r>
            <a:r>
              <a:rPr b="0" baseline="-25000" i="0" lang="en-US" sz="2400" u="none" cap="none" strike="noStrike">
                <a:solidFill>
                  <a:srgbClr val="262626"/>
                </a:solidFill>
                <a:latin typeface="Trebuchet MS"/>
                <a:ea typeface="Trebuchet MS"/>
                <a:cs typeface="Trebuchet MS"/>
                <a:sym typeface="Trebuchet MS"/>
              </a:rPr>
              <a:t>k</a:t>
            </a:r>
            <a:r>
              <a:rPr b="0" i="0" lang="en-US" sz="2400" u="none" cap="none" strike="noStrike">
                <a:solidFill>
                  <a:srgbClr val="262626"/>
                </a:solidFill>
                <a:latin typeface="Trebuchet MS"/>
                <a:ea typeface="Trebuchet MS"/>
                <a:cs typeface="Trebuchet MS"/>
                <a:sym typeface="Trebuchet MS"/>
              </a:rPr>
              <a:t>+1  so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44"/>
              </a:spcBef>
              <a:spcAft>
                <a:spcPts val="0"/>
              </a:spcAft>
              <a:buClr>
                <a:schemeClr val="accent1"/>
              </a:buClr>
              <a:buSzPct val="115000"/>
              <a:buFont typeface="Arial"/>
              <a:buNone/>
            </a:pPr>
            <a:r>
              <a:rPr b="0" i="0" lang="en-US" sz="2400" u="none" cap="none" strike="noStrike">
                <a:solidFill>
                  <a:srgbClr val="262626"/>
                </a:solidFill>
                <a:latin typeface="Trebuchet MS"/>
                <a:ea typeface="Trebuchet MS"/>
                <a:cs typeface="Trebuchet MS"/>
                <a:sym typeface="Trebuchet MS"/>
              </a:rPr>
              <a:t>	</a:t>
            </a:r>
            <a:r>
              <a:rPr b="0" i="0" lang="en-US" sz="2400" u="none" cap="none" strike="noStrike">
                <a:solidFill>
                  <a:srgbClr val="FF0000"/>
                </a:solidFill>
                <a:latin typeface="Trebuchet MS"/>
                <a:ea typeface="Trebuchet MS"/>
                <a:cs typeface="Trebuchet MS"/>
                <a:sym typeface="Trebuchet MS"/>
              </a:rPr>
              <a:t>p</a:t>
            </a:r>
            <a:r>
              <a:rPr b="0" baseline="-25000" i="0" lang="en-US" sz="2400" u="none" cap="none" strike="noStrike">
                <a:solidFill>
                  <a:srgbClr val="FF0000"/>
                </a:solidFill>
                <a:latin typeface="Trebuchet MS"/>
                <a:ea typeface="Trebuchet MS"/>
                <a:cs typeface="Trebuchet MS"/>
                <a:sym typeface="Trebuchet MS"/>
              </a:rPr>
              <a:t>k+1</a:t>
            </a:r>
            <a:r>
              <a:rPr b="0" i="0" lang="en-US" sz="2400" u="none" cap="none" strike="noStrike">
                <a:solidFill>
                  <a:srgbClr val="FF0000"/>
                </a:solidFill>
                <a:latin typeface="Trebuchet MS"/>
                <a:ea typeface="Trebuchet MS"/>
                <a:cs typeface="Trebuchet MS"/>
                <a:sym typeface="Trebuchet MS"/>
              </a:rPr>
              <a:t>= p</a:t>
            </a:r>
            <a:r>
              <a:rPr b="0" baseline="-25000" i="0" lang="en-US" sz="2400" u="none" cap="none" strike="noStrike">
                <a:solidFill>
                  <a:srgbClr val="FF0000"/>
                </a:solidFill>
                <a:latin typeface="Trebuchet MS"/>
                <a:ea typeface="Trebuchet MS"/>
                <a:cs typeface="Trebuchet MS"/>
                <a:sym typeface="Trebuchet MS"/>
              </a:rPr>
              <a:t>k</a:t>
            </a:r>
            <a:r>
              <a:rPr b="0" i="0" lang="en-US" sz="2400" u="none" cap="none" strike="noStrike">
                <a:solidFill>
                  <a:srgbClr val="FF0000"/>
                </a:solidFill>
                <a:latin typeface="Trebuchet MS"/>
                <a:ea typeface="Trebuchet MS"/>
                <a:cs typeface="Trebuchet MS"/>
                <a:sym typeface="Trebuchet MS"/>
              </a:rPr>
              <a:t> + 2Δy - 2Δx. (y</a:t>
            </a:r>
            <a:r>
              <a:rPr b="0" baseline="-25000" i="0" lang="en-US" sz="2400" u="none" cap="none" strike="noStrike">
                <a:solidFill>
                  <a:srgbClr val="FF0000"/>
                </a:solidFill>
                <a:latin typeface="Trebuchet MS"/>
                <a:ea typeface="Trebuchet MS"/>
                <a:cs typeface="Trebuchet MS"/>
                <a:sym typeface="Trebuchet MS"/>
              </a:rPr>
              <a:t>k+1</a:t>
            </a:r>
            <a:r>
              <a:rPr b="0" i="0" lang="en-US" sz="2400" u="none" cap="none" strike="noStrike">
                <a:solidFill>
                  <a:srgbClr val="FF0000"/>
                </a:solidFill>
                <a:latin typeface="Trebuchet MS"/>
                <a:ea typeface="Trebuchet MS"/>
                <a:cs typeface="Trebuchet MS"/>
                <a:sym typeface="Trebuchet MS"/>
              </a:rPr>
              <a:t>-y</a:t>
            </a:r>
            <a:r>
              <a:rPr b="0" baseline="-25000" i="0" lang="en-US" sz="2400" u="none" cap="none" strike="noStrike">
                <a:solidFill>
                  <a:srgbClr val="FF0000"/>
                </a:solidFill>
                <a:latin typeface="Trebuchet MS"/>
                <a:ea typeface="Trebuchet MS"/>
                <a:cs typeface="Trebuchet MS"/>
                <a:sym typeface="Trebuchet MS"/>
              </a:rPr>
              <a:t>k</a:t>
            </a:r>
            <a:r>
              <a:rPr b="0" i="0" lang="en-US" sz="2400" u="none" cap="none" strike="noStrike">
                <a:solidFill>
                  <a:srgbClr val="FF0000"/>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262626"/>
                </a:solidFill>
                <a:latin typeface="Trebuchet MS"/>
                <a:ea typeface="Trebuchet MS"/>
                <a:cs typeface="Trebuchet MS"/>
                <a:sym typeface="Trebuchet MS"/>
              </a:rPr>
              <a:t>y</a:t>
            </a:r>
            <a:r>
              <a:rPr b="0" baseline="-25000" i="0"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-y</a:t>
            </a:r>
            <a:r>
              <a:rPr b="0" baseline="-25000" i="0" lang="en-US" sz="2000" u="none" cap="none" strike="noStrike">
                <a:solidFill>
                  <a:srgbClr val="262626"/>
                </a:solidFill>
                <a:latin typeface="Trebuchet MS"/>
                <a:ea typeface="Trebuchet MS"/>
                <a:cs typeface="Trebuchet MS"/>
                <a:sym typeface="Trebuchet MS"/>
              </a:rPr>
              <a:t>k</a:t>
            </a:r>
            <a:r>
              <a:rPr b="0" i="0" lang="en-US" sz="2000" u="none" cap="none" strike="noStrike">
                <a:solidFill>
                  <a:srgbClr val="262626"/>
                </a:solidFill>
                <a:latin typeface="Trebuchet MS"/>
                <a:ea typeface="Trebuchet MS"/>
                <a:cs typeface="Trebuchet MS"/>
                <a:sym typeface="Trebuchet MS"/>
              </a:rPr>
              <a:t> is either 0 or 1 depending on the sign of p</a:t>
            </a:r>
            <a:r>
              <a:rPr b="0" baseline="-25000" i="0" lang="en-US" sz="2000" u="none" cap="none" strike="noStrike">
                <a:solidFill>
                  <a:srgbClr val="262626"/>
                </a:solidFill>
                <a:latin typeface="Trebuchet MS"/>
                <a:ea typeface="Trebuchet MS"/>
                <a:cs typeface="Trebuchet MS"/>
                <a:sym typeface="Trebuchet MS"/>
              </a:rPr>
              <a:t>k</a:t>
            </a:r>
            <a:endParaRPr b="0" baseline="-25000" i="0" sz="20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First parameter p</a:t>
            </a:r>
            <a:r>
              <a:rPr b="0" baseline="-25000" i="0" lang="en-US" sz="2400" u="none" cap="none" strike="noStrike">
                <a:solidFill>
                  <a:srgbClr val="262626"/>
                </a:solidFill>
                <a:latin typeface="Trebuchet MS"/>
                <a:ea typeface="Trebuchet MS"/>
                <a:cs typeface="Trebuchet MS"/>
                <a:sym typeface="Trebuchet MS"/>
              </a:rPr>
              <a:t>0</a:t>
            </a:r>
            <a:endParaRPr b="0" i="0" sz="24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FF0000"/>
                </a:solidFill>
                <a:latin typeface="Trebuchet MS"/>
                <a:ea typeface="Trebuchet MS"/>
                <a:cs typeface="Trebuchet MS"/>
                <a:sym typeface="Trebuchet MS"/>
              </a:rPr>
              <a:t>p</a:t>
            </a:r>
            <a:r>
              <a:rPr b="0" baseline="-25000" i="0" lang="en-US" sz="2000" u="none" cap="none" strike="noStrike">
                <a:solidFill>
                  <a:srgbClr val="FF0000"/>
                </a:solidFill>
                <a:latin typeface="Trebuchet MS"/>
                <a:ea typeface="Trebuchet MS"/>
                <a:cs typeface="Trebuchet MS"/>
                <a:sym typeface="Trebuchet MS"/>
              </a:rPr>
              <a:t>0</a:t>
            </a:r>
            <a:r>
              <a:rPr b="0" i="0" lang="en-US" sz="2000" u="none" cap="none" strike="noStrike">
                <a:solidFill>
                  <a:srgbClr val="FF0000"/>
                </a:solidFill>
                <a:latin typeface="Trebuchet MS"/>
                <a:ea typeface="Trebuchet MS"/>
                <a:cs typeface="Trebuchet MS"/>
                <a:sym typeface="Trebuchet MS"/>
              </a:rPr>
              <a:t>=2 Δy - Δx</a:t>
            </a:r>
            <a:endParaRPr b="0" i="0" sz="2000" u="none" cap="none" strike="noStrike">
              <a:solidFill>
                <a:srgbClr val="FF0000"/>
              </a:solidFill>
              <a:latin typeface="Trebuchet MS"/>
              <a:ea typeface="Trebuchet MS"/>
              <a:cs typeface="Trebuchet MS"/>
              <a:sym typeface="Trebuchet MS"/>
            </a:endParaRPr>
          </a:p>
          <a:p>
            <a:pPr indent="-285750"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FF0000"/>
              </a:solidFill>
              <a:latin typeface="Trebuchet MS"/>
              <a:ea typeface="Trebuchet MS"/>
              <a:cs typeface="Trebuchet MS"/>
              <a:sym typeface="Trebuchet MS"/>
            </a:endParaRPr>
          </a:p>
          <a:p>
            <a:pPr indent="-285750"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a:p>
            <a:pPr indent="-150653"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25"/>
          <p:cNvSpPr txBox="1"/>
          <p:nvPr>
            <p:ph type="title"/>
          </p:nvPr>
        </p:nvSpPr>
        <p:spPr>
          <a:xfrm>
            <a:off x="1196819" y="788798"/>
            <a:ext cx="9601196" cy="78242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sz="3100"/>
              <a:t>Bresenham's Line-Drawing Algorithm for |m| &lt; 1</a:t>
            </a:r>
            <a:br>
              <a:rPr lang="en-US"/>
            </a:br>
            <a:endParaRPr/>
          </a:p>
        </p:txBody>
      </p:sp>
      <p:sp>
        <p:nvSpPr>
          <p:cNvPr id="2319" name="Google Shape;2319;p125"/>
          <p:cNvSpPr txBox="1"/>
          <p:nvPr/>
        </p:nvSpPr>
        <p:spPr>
          <a:xfrm>
            <a:off x="1196819" y="1783571"/>
            <a:ext cx="10213863" cy="4436927"/>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accent1"/>
              </a:buClr>
              <a:buSzPts val="2300"/>
              <a:buFont typeface="Arial"/>
              <a:buAutoNum type="arabicPeriod"/>
            </a:pPr>
            <a:r>
              <a:rPr b="0" i="0" lang="en-US" sz="2000" u="none" cap="none" strike="noStrike">
                <a:solidFill>
                  <a:srgbClr val="262626"/>
                </a:solidFill>
                <a:latin typeface="Trebuchet MS"/>
                <a:ea typeface="Trebuchet MS"/>
                <a:cs typeface="Trebuchet MS"/>
                <a:sym typeface="Trebuchet MS"/>
              </a:rPr>
              <a:t>Input the twoline endpoints and store the left endpoint in </a:t>
            </a:r>
            <a:r>
              <a:rPr b="1" i="1" lang="en-US" sz="2000" u="none" cap="none" strike="noStrike">
                <a:solidFill>
                  <a:srgbClr val="262626"/>
                </a:solidFill>
                <a:latin typeface="Trebuchet MS"/>
                <a:ea typeface="Trebuchet MS"/>
                <a:cs typeface="Trebuchet MS"/>
                <a:sym typeface="Trebuchet MS"/>
              </a:rPr>
              <a:t>(x</a:t>
            </a:r>
            <a:r>
              <a:rPr b="1" baseline="-25000" i="1" lang="en-US" sz="2000" u="none" cap="none" strike="noStrike">
                <a:solidFill>
                  <a:srgbClr val="262626"/>
                </a:solidFill>
                <a:latin typeface="Trebuchet MS"/>
                <a:ea typeface="Trebuchet MS"/>
                <a:cs typeface="Trebuchet MS"/>
                <a:sym typeface="Trebuchet MS"/>
              </a:rPr>
              <a:t>0</a:t>
            </a:r>
            <a:r>
              <a:rPr b="1" i="1" lang="en-US" sz="2000" u="none" cap="none" strike="noStrike">
                <a:solidFill>
                  <a:srgbClr val="262626"/>
                </a:solidFill>
                <a:latin typeface="Trebuchet MS"/>
                <a:ea typeface="Trebuchet MS"/>
                <a:cs typeface="Trebuchet MS"/>
                <a:sym typeface="Trebuchet MS"/>
              </a:rPr>
              <a:t> ,y</a:t>
            </a:r>
            <a:r>
              <a:rPr b="1" baseline="-25000" i="1" lang="en-US" sz="2000" u="none" cap="none" strike="noStrike">
                <a:solidFill>
                  <a:srgbClr val="262626"/>
                </a:solidFill>
                <a:latin typeface="Trebuchet MS"/>
                <a:ea typeface="Trebuchet MS"/>
                <a:cs typeface="Trebuchet MS"/>
                <a:sym typeface="Trebuchet MS"/>
              </a:rPr>
              <a:t>0</a:t>
            </a:r>
            <a:r>
              <a:rPr b="1" i="1" lang="en-US" sz="2000" u="none" cap="none" strike="noStrike">
                <a:solidFill>
                  <a:srgbClr val="262626"/>
                </a:solidFill>
                <a:latin typeface="Trebuchet MS"/>
                <a:ea typeface="Trebuchet MS"/>
                <a:cs typeface="Trebuchet MS"/>
                <a:sym typeface="Trebuchet MS"/>
              </a:rPr>
              <a:t>).</a:t>
            </a:r>
            <a:endParaRPr b="1" i="1" sz="2000" u="none" cap="none" strike="noStrike">
              <a:solidFill>
                <a:srgbClr val="262626"/>
              </a:solidFill>
              <a:latin typeface="Trebuchet MS"/>
              <a:ea typeface="Trebuchet MS"/>
              <a:cs typeface="Trebuchet MS"/>
              <a:sym typeface="Trebuchet MS"/>
            </a:endParaRPr>
          </a:p>
          <a:p>
            <a:pPr indent="-457200" lvl="0" marL="457200" marR="0" rtl="0" algn="l">
              <a:lnSpc>
                <a:spcPct val="90000"/>
              </a:lnSpc>
              <a:spcBef>
                <a:spcPts val="1000"/>
              </a:spcBef>
              <a:spcAft>
                <a:spcPts val="0"/>
              </a:spcAft>
              <a:buClr>
                <a:schemeClr val="accent1"/>
              </a:buClr>
              <a:buSzPts val="2300"/>
              <a:buFont typeface="Arial"/>
              <a:buAutoNum type="arabicPeriod"/>
            </a:pPr>
            <a:r>
              <a:rPr b="0" i="0" lang="en-US" sz="2000" u="none" cap="none" strike="noStrike">
                <a:solidFill>
                  <a:srgbClr val="262626"/>
                </a:solidFill>
                <a:latin typeface="Trebuchet MS"/>
                <a:ea typeface="Trebuchet MS"/>
                <a:cs typeface="Trebuchet MS"/>
                <a:sym typeface="Trebuchet MS"/>
              </a:rPr>
              <a:t>Load </a:t>
            </a:r>
            <a:r>
              <a:rPr b="1" i="1" lang="en-US" sz="2000" u="none" cap="none" strike="noStrike">
                <a:solidFill>
                  <a:srgbClr val="262626"/>
                </a:solidFill>
                <a:latin typeface="Trebuchet MS"/>
                <a:ea typeface="Trebuchet MS"/>
                <a:cs typeface="Trebuchet MS"/>
                <a:sym typeface="Trebuchet MS"/>
              </a:rPr>
              <a:t>(x</a:t>
            </a:r>
            <a:r>
              <a:rPr b="1" baseline="-25000" i="1" lang="en-US" sz="2000" u="none" cap="none" strike="noStrike">
                <a:solidFill>
                  <a:srgbClr val="262626"/>
                </a:solidFill>
                <a:latin typeface="Trebuchet MS"/>
                <a:ea typeface="Trebuchet MS"/>
                <a:cs typeface="Trebuchet MS"/>
                <a:sym typeface="Trebuchet MS"/>
              </a:rPr>
              <a:t>0</a:t>
            </a:r>
            <a:r>
              <a:rPr b="1" i="1" lang="en-US" sz="2000" u="none" cap="none" strike="noStrike">
                <a:solidFill>
                  <a:srgbClr val="262626"/>
                </a:solidFill>
                <a:latin typeface="Trebuchet MS"/>
                <a:ea typeface="Trebuchet MS"/>
                <a:cs typeface="Trebuchet MS"/>
                <a:sym typeface="Trebuchet MS"/>
              </a:rPr>
              <a:t> ,y</a:t>
            </a:r>
            <a:r>
              <a:rPr b="1" baseline="-25000" i="1" lang="en-US" sz="2000" u="none" cap="none" strike="noStrike">
                <a:solidFill>
                  <a:srgbClr val="262626"/>
                </a:solidFill>
                <a:latin typeface="Trebuchet MS"/>
                <a:ea typeface="Trebuchet MS"/>
                <a:cs typeface="Trebuchet MS"/>
                <a:sym typeface="Trebuchet MS"/>
              </a:rPr>
              <a:t>0</a:t>
            </a:r>
            <a:r>
              <a:rPr b="1" i="1" lang="en-US" sz="2000" u="none" cap="none" strike="noStrike">
                <a:solidFill>
                  <a:srgbClr val="262626"/>
                </a:solidFill>
                <a:latin typeface="Trebuchet MS"/>
                <a:ea typeface="Trebuchet MS"/>
                <a:cs typeface="Trebuchet MS"/>
                <a:sym typeface="Trebuchet MS"/>
              </a:rPr>
              <a:t>) </a:t>
            </a:r>
            <a:r>
              <a:rPr b="0" i="0" lang="en-US" sz="2000" u="none" cap="none" strike="noStrike">
                <a:solidFill>
                  <a:srgbClr val="262626"/>
                </a:solidFill>
                <a:latin typeface="Trebuchet MS"/>
                <a:ea typeface="Trebuchet MS"/>
                <a:cs typeface="Trebuchet MS"/>
                <a:sym typeface="Trebuchet MS"/>
              </a:rPr>
              <a:t>into the frame buffer; that is, plot the first point. </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000"/>
              </a:spcBef>
              <a:spcAft>
                <a:spcPts val="0"/>
              </a:spcAft>
              <a:buClr>
                <a:schemeClr val="accent1"/>
              </a:buClr>
              <a:buSzPts val="2300"/>
              <a:buFont typeface="Arial"/>
              <a:buAutoNum type="arabicPeriod"/>
            </a:pPr>
            <a:r>
              <a:rPr b="0" i="0" lang="en-US" sz="2000" u="none" cap="none" strike="noStrike">
                <a:solidFill>
                  <a:srgbClr val="262626"/>
                </a:solidFill>
                <a:latin typeface="Trebuchet MS"/>
                <a:ea typeface="Trebuchet MS"/>
                <a:cs typeface="Trebuchet MS"/>
                <a:sym typeface="Trebuchet MS"/>
              </a:rPr>
              <a:t>Calculate constants </a:t>
            </a:r>
            <a:r>
              <a:rPr b="1" i="0" lang="en-US" sz="2000" u="none" cap="none" strike="noStrike">
                <a:solidFill>
                  <a:srgbClr val="262626"/>
                </a:solidFill>
                <a:latin typeface="Trebuchet MS"/>
                <a:ea typeface="Trebuchet MS"/>
                <a:cs typeface="Trebuchet MS"/>
                <a:sym typeface="Trebuchet MS"/>
              </a:rPr>
              <a:t>Δx</a:t>
            </a:r>
            <a:r>
              <a:rPr b="1" i="1" lang="en-US" sz="2000" u="none" cap="none" strike="noStrike">
                <a:solidFill>
                  <a:srgbClr val="262626"/>
                </a:solidFill>
                <a:latin typeface="Trebuchet MS"/>
                <a:ea typeface="Trebuchet MS"/>
                <a:cs typeface="Trebuchet MS"/>
                <a:sym typeface="Trebuchet MS"/>
              </a:rPr>
              <a:t>, </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 2</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 </a:t>
            </a:r>
            <a:r>
              <a:rPr b="0" i="0" lang="en-US" sz="2000" u="none" cap="none" strike="noStrike">
                <a:solidFill>
                  <a:srgbClr val="262626"/>
                </a:solidFill>
                <a:latin typeface="Trebuchet MS"/>
                <a:ea typeface="Trebuchet MS"/>
                <a:cs typeface="Trebuchet MS"/>
                <a:sym typeface="Trebuchet MS"/>
              </a:rPr>
              <a:t>and </a:t>
            </a:r>
            <a:r>
              <a:rPr b="1" i="1" lang="en-US" sz="2000" u="none" cap="none" strike="noStrike">
                <a:solidFill>
                  <a:srgbClr val="262626"/>
                </a:solidFill>
                <a:latin typeface="Trebuchet MS"/>
                <a:ea typeface="Trebuchet MS"/>
                <a:cs typeface="Trebuchet MS"/>
                <a:sym typeface="Trebuchet MS"/>
              </a:rPr>
              <a:t>2</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 </a:t>
            </a:r>
            <a:r>
              <a:rPr b="0" i="0" lang="en-US" sz="2000" u="none" cap="none" strike="noStrike">
                <a:solidFill>
                  <a:srgbClr val="262626"/>
                </a:solidFill>
                <a:latin typeface="Trebuchet MS"/>
                <a:ea typeface="Trebuchet MS"/>
                <a:cs typeface="Trebuchet MS"/>
                <a:sym typeface="Trebuchet MS"/>
              </a:rPr>
              <a:t>-</a:t>
            </a:r>
            <a:r>
              <a:rPr b="1" i="0" lang="en-US" sz="2000" u="none" cap="none" strike="noStrike">
                <a:solidFill>
                  <a:srgbClr val="262626"/>
                </a:solidFill>
                <a:latin typeface="Trebuchet MS"/>
                <a:ea typeface="Trebuchet MS"/>
                <a:cs typeface="Trebuchet MS"/>
                <a:sym typeface="Trebuchet MS"/>
              </a:rPr>
              <a:t> 2Δx</a:t>
            </a:r>
            <a:r>
              <a:rPr b="0" i="0" lang="en-US" sz="2000" u="none" cap="none" strike="noStrike">
                <a:solidFill>
                  <a:srgbClr val="262626"/>
                </a:solidFill>
                <a:latin typeface="Trebuchet MS"/>
                <a:ea typeface="Trebuchet MS"/>
                <a:cs typeface="Trebuchet MS"/>
                <a:sym typeface="Trebuchet MS"/>
              </a:rPr>
              <a:t>, and obtain the starting value for the decision parameter as</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000"/>
              </a:spcBef>
              <a:spcAft>
                <a:spcPts val="0"/>
              </a:spcAft>
              <a:buClr>
                <a:schemeClr val="accent1"/>
              </a:buClr>
              <a:buSzPts val="2300"/>
              <a:buFont typeface="Arial"/>
              <a:buNone/>
            </a:pPr>
            <a:r>
              <a:rPr b="0" i="1" lang="en-US" sz="2000" u="none" cap="none" strike="noStrike">
                <a:solidFill>
                  <a:srgbClr val="262626"/>
                </a:solidFill>
                <a:latin typeface="Trebuchet MS"/>
                <a:ea typeface="Trebuchet MS"/>
                <a:cs typeface="Trebuchet MS"/>
                <a:sym typeface="Trebuchet MS"/>
              </a:rPr>
              <a:t>		 </a:t>
            </a:r>
            <a:r>
              <a:rPr b="0" i="0" lang="en-US" sz="2000" u="none" cap="none" strike="noStrike">
                <a:solidFill>
                  <a:srgbClr val="262626"/>
                </a:solidFill>
                <a:latin typeface="Trebuchet MS"/>
                <a:ea typeface="Trebuchet MS"/>
                <a:cs typeface="Trebuchet MS"/>
                <a:sym typeface="Trebuchet MS"/>
              </a:rPr>
              <a:t>p</a:t>
            </a:r>
            <a:r>
              <a:rPr b="0" baseline="-25000" i="0" lang="en-US" sz="2000" u="none" cap="none" strike="noStrike">
                <a:solidFill>
                  <a:srgbClr val="262626"/>
                </a:solidFill>
                <a:latin typeface="Trebuchet MS"/>
                <a:ea typeface="Trebuchet MS"/>
                <a:cs typeface="Trebuchet MS"/>
                <a:sym typeface="Trebuchet MS"/>
              </a:rPr>
              <a:t>0</a:t>
            </a:r>
            <a:r>
              <a:rPr b="0" i="0" lang="en-US" sz="2000" u="none" cap="none" strike="noStrike">
                <a:solidFill>
                  <a:srgbClr val="262626"/>
                </a:solidFill>
                <a:latin typeface="Trebuchet MS"/>
                <a:ea typeface="Trebuchet MS"/>
                <a:cs typeface="Trebuchet MS"/>
                <a:sym typeface="Trebuchet MS"/>
              </a:rPr>
              <a:t>=2 Δy - Δx</a:t>
            </a:r>
            <a:r>
              <a:rPr b="0" i="1" lang="en-US" sz="2000" u="none" cap="none" strike="noStrike">
                <a:solidFill>
                  <a:srgbClr val="262626"/>
                </a:solidFill>
                <a:latin typeface="Trebuchet MS"/>
                <a:ea typeface="Trebuchet MS"/>
                <a:cs typeface="Trebuchet MS"/>
                <a:sym typeface="Trebuchet MS"/>
              </a:rPr>
              <a:t> </a:t>
            </a:r>
            <a:r>
              <a:rPr b="1" i="1" lang="en-US" sz="2000" u="none" cap="none" strike="noStrike">
                <a:solidFill>
                  <a:srgbClr val="262626"/>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000"/>
              </a:spcBef>
              <a:spcAft>
                <a:spcPts val="0"/>
              </a:spcAft>
              <a:buClr>
                <a:schemeClr val="accent1"/>
              </a:buClr>
              <a:buSzPts val="2300"/>
              <a:buFont typeface="Arial"/>
              <a:buNone/>
            </a:pPr>
            <a:r>
              <a:rPr b="0" i="0" lang="en-US" sz="2000" u="none" cap="none" strike="noStrike">
                <a:solidFill>
                  <a:srgbClr val="262626"/>
                </a:solidFill>
                <a:latin typeface="Trebuchet MS"/>
                <a:ea typeface="Trebuchet MS"/>
                <a:cs typeface="Trebuchet MS"/>
                <a:sym typeface="Trebuchet MS"/>
              </a:rPr>
              <a:t>4. At each </a:t>
            </a:r>
            <a:r>
              <a:rPr b="1" i="1" lang="en-US" sz="2000" u="none" cap="none" strike="noStrike">
                <a:solidFill>
                  <a:srgbClr val="262626"/>
                </a:solidFill>
                <a:latin typeface="Trebuchet MS"/>
                <a:ea typeface="Trebuchet MS"/>
                <a:cs typeface="Trebuchet MS"/>
                <a:sym typeface="Trebuchet MS"/>
              </a:rPr>
              <a:t>x</a:t>
            </a:r>
            <a:r>
              <a:rPr b="1" baseline="-25000" i="1" lang="en-US" sz="2000" u="none" cap="none" strike="noStrike">
                <a:solidFill>
                  <a:srgbClr val="262626"/>
                </a:solidFill>
                <a:latin typeface="Trebuchet MS"/>
                <a:ea typeface="Trebuchet MS"/>
                <a:cs typeface="Trebuchet MS"/>
                <a:sym typeface="Trebuchet MS"/>
              </a:rPr>
              <a:t>k</a:t>
            </a:r>
            <a:r>
              <a:rPr b="1" i="1" lang="en-US" sz="2000" u="none" cap="none" strike="noStrike">
                <a:solidFill>
                  <a:srgbClr val="262626"/>
                </a:solidFill>
                <a:latin typeface="Trebuchet MS"/>
                <a:ea typeface="Trebuchet MS"/>
                <a:cs typeface="Trebuchet MS"/>
                <a:sym typeface="Trebuchet MS"/>
              </a:rPr>
              <a:t> </a:t>
            </a:r>
            <a:r>
              <a:rPr b="0" i="0" lang="en-US" sz="2000" u="none" cap="none" strike="noStrike">
                <a:solidFill>
                  <a:srgbClr val="262626"/>
                </a:solidFill>
                <a:latin typeface="Trebuchet MS"/>
                <a:ea typeface="Trebuchet MS"/>
                <a:cs typeface="Trebuchet MS"/>
                <a:sym typeface="Trebuchet MS"/>
              </a:rPr>
              <a:t>along the line, starting at k = 0, perform the following test:</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000"/>
              </a:spcBef>
              <a:spcAft>
                <a:spcPts val="0"/>
              </a:spcAft>
              <a:buClr>
                <a:schemeClr val="accent1"/>
              </a:buClr>
              <a:buSzPts val="2300"/>
              <a:buFont typeface="Arial"/>
              <a:buNone/>
            </a:pPr>
            <a:r>
              <a:rPr b="0" i="0" lang="en-US" sz="2000" u="none" cap="none" strike="noStrike">
                <a:solidFill>
                  <a:srgbClr val="262626"/>
                </a:solidFill>
                <a:latin typeface="Trebuchet MS"/>
                <a:ea typeface="Trebuchet MS"/>
                <a:cs typeface="Trebuchet MS"/>
                <a:sym typeface="Trebuchet MS"/>
              </a:rPr>
              <a:t>	If </a:t>
            </a:r>
            <a:r>
              <a:rPr b="1" i="0" lang="en-US" sz="2000" u="none" cap="none" strike="noStrike">
                <a:solidFill>
                  <a:srgbClr val="262626"/>
                </a:solidFill>
                <a:latin typeface="Trebuchet MS"/>
                <a:ea typeface="Trebuchet MS"/>
                <a:cs typeface="Trebuchet MS"/>
                <a:sym typeface="Trebuchet MS"/>
              </a:rPr>
              <a:t>p</a:t>
            </a:r>
            <a:r>
              <a:rPr b="1" baseline="-25000" i="0" lang="en-US" sz="2000" u="none" cap="none" strike="noStrike">
                <a:solidFill>
                  <a:srgbClr val="262626"/>
                </a:solidFill>
                <a:latin typeface="Trebuchet MS"/>
                <a:ea typeface="Trebuchet MS"/>
                <a:cs typeface="Trebuchet MS"/>
                <a:sym typeface="Trebuchet MS"/>
              </a:rPr>
              <a:t>k</a:t>
            </a:r>
            <a:r>
              <a:rPr b="1" i="1" lang="en-US" sz="2000" u="none" cap="none" strike="noStrike">
                <a:solidFill>
                  <a:srgbClr val="262626"/>
                </a:solidFill>
                <a:latin typeface="Trebuchet MS"/>
                <a:ea typeface="Trebuchet MS"/>
                <a:cs typeface="Trebuchet MS"/>
                <a:sym typeface="Trebuchet MS"/>
              </a:rPr>
              <a:t> </a:t>
            </a:r>
            <a:r>
              <a:rPr b="1" i="0" lang="en-US" sz="2000" u="none" cap="none" strike="noStrike">
                <a:solidFill>
                  <a:srgbClr val="262626"/>
                </a:solidFill>
                <a:latin typeface="Trebuchet MS"/>
                <a:ea typeface="Trebuchet MS"/>
                <a:cs typeface="Trebuchet MS"/>
                <a:sym typeface="Trebuchet MS"/>
              </a:rPr>
              <a:t>&lt; 0</a:t>
            </a:r>
            <a:r>
              <a:rPr b="0" i="0" lang="en-US" sz="2000" u="none" cap="none" strike="noStrike">
                <a:solidFill>
                  <a:srgbClr val="262626"/>
                </a:solidFill>
                <a:latin typeface="Trebuchet MS"/>
                <a:ea typeface="Trebuchet MS"/>
                <a:cs typeface="Trebuchet MS"/>
                <a:sym typeface="Trebuchet MS"/>
              </a:rPr>
              <a:t>, the next point to plot is </a:t>
            </a:r>
            <a:r>
              <a:rPr b="1" i="1" lang="en-US" sz="2000" u="none" cap="none" strike="noStrike">
                <a:solidFill>
                  <a:srgbClr val="262626"/>
                </a:solidFill>
                <a:latin typeface="Trebuchet MS"/>
                <a:ea typeface="Trebuchet MS"/>
                <a:cs typeface="Trebuchet MS"/>
                <a:sym typeface="Trebuchet MS"/>
              </a:rPr>
              <a:t>(x</a:t>
            </a:r>
            <a:r>
              <a:rPr b="1" baseline="-25000" i="1"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 </a:t>
            </a:r>
            <a:r>
              <a:rPr b="1" i="1" lang="en-US" sz="2000" u="none" cap="none" strike="noStrike">
                <a:solidFill>
                  <a:srgbClr val="262626"/>
                </a:solidFill>
                <a:latin typeface="Trebuchet MS"/>
                <a:ea typeface="Trebuchet MS"/>
                <a:cs typeface="Trebuchet MS"/>
                <a:sym typeface="Trebuchet MS"/>
              </a:rPr>
              <a:t>y</a:t>
            </a:r>
            <a:r>
              <a:rPr b="1" baseline="-25000" i="1" lang="en-US" sz="2000" u="none" cap="none" strike="noStrike">
                <a:solidFill>
                  <a:srgbClr val="262626"/>
                </a:solidFill>
                <a:latin typeface="Trebuchet MS"/>
                <a:ea typeface="Trebuchet MS"/>
                <a:cs typeface="Trebuchet MS"/>
                <a:sym typeface="Trebuchet MS"/>
              </a:rPr>
              <a:t>k</a:t>
            </a:r>
            <a:r>
              <a:rPr b="1" i="1" lang="en-US" sz="2000" u="none" cap="none" strike="noStrike">
                <a:solidFill>
                  <a:srgbClr val="262626"/>
                </a:solidFill>
                <a:latin typeface="Trebuchet MS"/>
                <a:ea typeface="Trebuchet MS"/>
                <a:cs typeface="Trebuchet MS"/>
                <a:sym typeface="Trebuchet MS"/>
              </a:rPr>
              <a:t>) </a:t>
            </a:r>
            <a:r>
              <a:rPr b="0" i="0" lang="en-US" sz="2000" u="none" cap="none" strike="noStrike">
                <a:solidFill>
                  <a:srgbClr val="262626"/>
                </a:solidFill>
                <a:latin typeface="Trebuchet MS"/>
                <a:ea typeface="Trebuchet MS"/>
                <a:cs typeface="Trebuchet MS"/>
                <a:sym typeface="Trebuchet MS"/>
              </a:rPr>
              <a:t>and</a:t>
            </a:r>
            <a:endParaRPr b="0" i="0" sz="2000" u="none" cap="none" strike="noStrike">
              <a:solidFill>
                <a:srgbClr val="262626"/>
              </a:solidFill>
              <a:latin typeface="Trebuchet MS"/>
              <a:ea typeface="Trebuchet MS"/>
              <a:cs typeface="Trebuchet MS"/>
              <a:sym typeface="Trebuchet MS"/>
            </a:endParaRPr>
          </a:p>
          <a:p>
            <a:pPr indent="-285750" lvl="0" marL="285750" marR="0" rtl="0" algn="l">
              <a:lnSpc>
                <a:spcPct val="90000"/>
              </a:lnSpc>
              <a:spcBef>
                <a:spcPts val="1000"/>
              </a:spcBef>
              <a:spcAft>
                <a:spcPts val="0"/>
              </a:spcAft>
              <a:buClr>
                <a:schemeClr val="accent1"/>
              </a:buClr>
              <a:buSzPts val="2300"/>
              <a:buFont typeface="Arial"/>
              <a:buNone/>
            </a:pPr>
            <a:r>
              <a:rPr b="1" i="1" lang="en-US" sz="2000" u="none" cap="none" strike="noStrike">
                <a:solidFill>
                  <a:srgbClr val="262626"/>
                </a:solidFill>
                <a:latin typeface="Trebuchet MS"/>
                <a:ea typeface="Trebuchet MS"/>
                <a:cs typeface="Trebuchet MS"/>
                <a:sym typeface="Trebuchet MS"/>
              </a:rPr>
              <a:t>		p</a:t>
            </a:r>
            <a:r>
              <a:rPr b="1" baseline="-25000" i="1" lang="en-US" sz="2000" u="none" cap="none" strike="noStrike">
                <a:solidFill>
                  <a:srgbClr val="262626"/>
                </a:solidFill>
                <a:latin typeface="Trebuchet MS"/>
                <a:ea typeface="Trebuchet MS"/>
                <a:cs typeface="Trebuchet MS"/>
                <a:sym typeface="Trebuchet MS"/>
              </a:rPr>
              <a:t>k+1</a:t>
            </a:r>
            <a:r>
              <a:rPr b="1" i="1" lang="en-US" sz="2000" u="none" cap="none" strike="noStrike">
                <a:solidFill>
                  <a:srgbClr val="262626"/>
                </a:solidFill>
                <a:latin typeface="Trebuchet MS"/>
                <a:ea typeface="Trebuchet MS"/>
                <a:cs typeface="Trebuchet MS"/>
                <a:sym typeface="Trebuchet MS"/>
              </a:rPr>
              <a:t>=p</a:t>
            </a:r>
            <a:r>
              <a:rPr b="1" baseline="-25000" i="1" lang="en-US" sz="2000" u="none" cap="none" strike="noStrike">
                <a:solidFill>
                  <a:srgbClr val="262626"/>
                </a:solidFill>
                <a:latin typeface="Trebuchet MS"/>
                <a:ea typeface="Trebuchet MS"/>
                <a:cs typeface="Trebuchet MS"/>
                <a:sym typeface="Trebuchet MS"/>
              </a:rPr>
              <a:t>k </a:t>
            </a:r>
            <a:r>
              <a:rPr b="1" i="1" lang="en-US" sz="2000" u="none" cap="none" strike="noStrike">
                <a:solidFill>
                  <a:srgbClr val="262626"/>
                </a:solidFill>
                <a:latin typeface="Trebuchet MS"/>
                <a:ea typeface="Trebuchet MS"/>
                <a:cs typeface="Trebuchet MS"/>
                <a:sym typeface="Trebuchet MS"/>
              </a:rPr>
              <a:t>+ </a:t>
            </a:r>
            <a:r>
              <a:rPr b="1" i="0" lang="en-US" sz="2000" u="none" cap="none" strike="noStrike">
                <a:solidFill>
                  <a:srgbClr val="262626"/>
                </a:solidFill>
                <a:latin typeface="Trebuchet MS"/>
                <a:ea typeface="Trebuchet MS"/>
                <a:cs typeface="Trebuchet MS"/>
                <a:sym typeface="Trebuchet MS"/>
              </a:rPr>
              <a:t>2Δy</a:t>
            </a:r>
            <a:endParaRPr b="1" i="1" sz="2000" u="none" cap="none" strike="noStrike">
              <a:solidFill>
                <a:srgbClr val="262626"/>
              </a:solidFill>
              <a:latin typeface="Trebuchet MS"/>
              <a:ea typeface="Trebuchet MS"/>
              <a:cs typeface="Trebuchet MS"/>
              <a:sym typeface="Trebuchet MS"/>
            </a:endParaRPr>
          </a:p>
          <a:p>
            <a:pPr indent="-285750" lvl="0" marL="285750" marR="0" rtl="0" algn="l">
              <a:lnSpc>
                <a:spcPct val="90000"/>
              </a:lnSpc>
              <a:spcBef>
                <a:spcPts val="1000"/>
              </a:spcBef>
              <a:spcAft>
                <a:spcPts val="0"/>
              </a:spcAft>
              <a:buClr>
                <a:schemeClr val="accent1"/>
              </a:buClr>
              <a:buSzPts val="2300"/>
              <a:buFont typeface="Arial"/>
              <a:buNone/>
            </a:pPr>
            <a:r>
              <a:rPr b="0" i="0" lang="en-US" sz="2000" u="none" cap="none" strike="noStrike">
                <a:solidFill>
                  <a:srgbClr val="262626"/>
                </a:solidFill>
                <a:latin typeface="Trebuchet MS"/>
                <a:ea typeface="Trebuchet MS"/>
                <a:cs typeface="Trebuchet MS"/>
                <a:sym typeface="Trebuchet MS"/>
              </a:rPr>
              <a:t>	Otherwise, the next point to plot is </a:t>
            </a:r>
            <a:r>
              <a:rPr b="1" i="1" lang="en-US" sz="2000" u="none" cap="none" strike="noStrike">
                <a:solidFill>
                  <a:srgbClr val="262626"/>
                </a:solidFill>
                <a:latin typeface="Trebuchet MS"/>
                <a:ea typeface="Trebuchet MS"/>
                <a:cs typeface="Trebuchet MS"/>
                <a:sym typeface="Trebuchet MS"/>
              </a:rPr>
              <a:t>(x</a:t>
            </a:r>
            <a:r>
              <a:rPr b="1" baseline="-25000" i="1" lang="en-US" sz="2000" u="none" cap="none" strike="noStrike">
                <a:solidFill>
                  <a:srgbClr val="262626"/>
                </a:solidFill>
                <a:latin typeface="Trebuchet MS"/>
                <a:ea typeface="Trebuchet MS"/>
                <a:cs typeface="Trebuchet MS"/>
                <a:sym typeface="Trebuchet MS"/>
              </a:rPr>
              <a:t>k+1</a:t>
            </a:r>
            <a:r>
              <a:rPr b="0" i="0" lang="en-US" sz="2000" u="none" cap="none" strike="noStrike">
                <a:solidFill>
                  <a:srgbClr val="262626"/>
                </a:solidFill>
                <a:latin typeface="Trebuchet MS"/>
                <a:ea typeface="Trebuchet MS"/>
                <a:cs typeface="Trebuchet MS"/>
                <a:sym typeface="Trebuchet MS"/>
              </a:rPr>
              <a:t>, </a:t>
            </a:r>
            <a:r>
              <a:rPr b="1" i="1" lang="en-US" sz="2000" u="none" cap="none" strike="noStrike">
                <a:solidFill>
                  <a:srgbClr val="262626"/>
                </a:solidFill>
                <a:latin typeface="Trebuchet MS"/>
                <a:ea typeface="Trebuchet MS"/>
                <a:cs typeface="Trebuchet MS"/>
                <a:sym typeface="Trebuchet MS"/>
              </a:rPr>
              <a:t>y</a:t>
            </a:r>
            <a:r>
              <a:rPr b="1" baseline="-25000" i="1" lang="en-US" sz="2000" u="none" cap="none" strike="noStrike">
                <a:solidFill>
                  <a:srgbClr val="262626"/>
                </a:solidFill>
                <a:latin typeface="Trebuchet MS"/>
                <a:ea typeface="Trebuchet MS"/>
                <a:cs typeface="Trebuchet MS"/>
                <a:sym typeface="Trebuchet MS"/>
              </a:rPr>
              <a:t>k+1</a:t>
            </a:r>
            <a:r>
              <a:rPr b="1" i="1" lang="en-US" sz="2000" u="none" cap="none" strike="noStrike">
                <a:solidFill>
                  <a:srgbClr val="262626"/>
                </a:solidFill>
                <a:latin typeface="Trebuchet MS"/>
                <a:ea typeface="Trebuchet MS"/>
                <a:cs typeface="Trebuchet MS"/>
                <a:sym typeface="Trebuchet MS"/>
              </a:rPr>
              <a:t>)</a:t>
            </a:r>
            <a:r>
              <a:rPr b="0" i="0" lang="en-US" sz="2000" u="none" cap="none" strike="noStrike">
                <a:solidFill>
                  <a:srgbClr val="262626"/>
                </a:solidFill>
                <a:latin typeface="Trebuchet MS"/>
                <a:ea typeface="Trebuchet MS"/>
                <a:cs typeface="Trebuchet MS"/>
                <a:sym typeface="Trebuchet MS"/>
              </a:rPr>
              <a:t> and</a:t>
            </a:r>
            <a:endParaRPr b="0" i="0" sz="2000" u="none" cap="none" strike="noStrike">
              <a:solidFill>
                <a:srgbClr val="262626"/>
              </a:solidFill>
              <a:latin typeface="Trebuchet MS"/>
              <a:ea typeface="Trebuchet MS"/>
              <a:cs typeface="Trebuchet MS"/>
              <a:sym typeface="Trebuchet MS"/>
            </a:endParaRPr>
          </a:p>
          <a:p>
            <a:pPr indent="-285750" lvl="0" marL="285750" marR="0" rtl="0" algn="l">
              <a:lnSpc>
                <a:spcPct val="90000"/>
              </a:lnSpc>
              <a:spcBef>
                <a:spcPts val="1000"/>
              </a:spcBef>
              <a:spcAft>
                <a:spcPts val="0"/>
              </a:spcAft>
              <a:buClr>
                <a:schemeClr val="accent1"/>
              </a:buClr>
              <a:buSzPts val="2300"/>
              <a:buFont typeface="Arial"/>
              <a:buNone/>
            </a:pPr>
            <a:r>
              <a:rPr b="0" i="0" lang="en-US" sz="2000" u="none" cap="none" strike="noStrike">
                <a:solidFill>
                  <a:srgbClr val="262626"/>
                </a:solidFill>
                <a:latin typeface="Trebuchet MS"/>
                <a:ea typeface="Trebuchet MS"/>
                <a:cs typeface="Trebuchet MS"/>
                <a:sym typeface="Trebuchet MS"/>
              </a:rPr>
              <a:t>		 </a:t>
            </a:r>
            <a:r>
              <a:rPr b="1" i="1" lang="en-US" sz="2000" u="none" cap="none" strike="noStrike">
                <a:solidFill>
                  <a:srgbClr val="262626"/>
                </a:solidFill>
                <a:latin typeface="Trebuchet MS"/>
                <a:ea typeface="Trebuchet MS"/>
                <a:cs typeface="Trebuchet MS"/>
                <a:sym typeface="Trebuchet MS"/>
              </a:rPr>
              <a:t>p</a:t>
            </a:r>
            <a:r>
              <a:rPr b="1" baseline="-25000" i="1" lang="en-US" sz="2000" u="none" cap="none" strike="noStrike">
                <a:solidFill>
                  <a:srgbClr val="262626"/>
                </a:solidFill>
                <a:latin typeface="Trebuchet MS"/>
                <a:ea typeface="Trebuchet MS"/>
                <a:cs typeface="Trebuchet MS"/>
                <a:sym typeface="Trebuchet MS"/>
              </a:rPr>
              <a:t>k+1</a:t>
            </a:r>
            <a:r>
              <a:rPr b="1" i="1" lang="en-US" sz="2000" u="none" cap="none" strike="noStrike">
                <a:solidFill>
                  <a:srgbClr val="262626"/>
                </a:solidFill>
                <a:latin typeface="Trebuchet MS"/>
                <a:ea typeface="Trebuchet MS"/>
                <a:cs typeface="Trebuchet MS"/>
                <a:sym typeface="Trebuchet MS"/>
              </a:rPr>
              <a:t>=p</a:t>
            </a:r>
            <a:r>
              <a:rPr b="1" baseline="-25000" i="1" lang="en-US" sz="2000" u="none" cap="none" strike="noStrike">
                <a:solidFill>
                  <a:srgbClr val="262626"/>
                </a:solidFill>
                <a:latin typeface="Trebuchet MS"/>
                <a:ea typeface="Trebuchet MS"/>
                <a:cs typeface="Trebuchet MS"/>
                <a:sym typeface="Trebuchet MS"/>
              </a:rPr>
              <a:t>k </a:t>
            </a:r>
            <a:r>
              <a:rPr b="1" i="1" lang="en-US" sz="2000" u="none" cap="none" strike="noStrike">
                <a:solidFill>
                  <a:srgbClr val="262626"/>
                </a:solidFill>
                <a:latin typeface="Trebuchet MS"/>
                <a:ea typeface="Trebuchet MS"/>
                <a:cs typeface="Trebuchet MS"/>
                <a:sym typeface="Trebuchet MS"/>
              </a:rPr>
              <a:t>+ </a:t>
            </a:r>
            <a:r>
              <a:rPr b="1" i="0" lang="en-US" sz="2000" u="none" cap="none" strike="noStrike">
                <a:solidFill>
                  <a:srgbClr val="262626"/>
                </a:solidFill>
                <a:latin typeface="Trebuchet MS"/>
                <a:ea typeface="Trebuchet MS"/>
                <a:cs typeface="Trebuchet MS"/>
                <a:sym typeface="Trebuchet MS"/>
              </a:rPr>
              <a:t>2Δy - 2Δx</a:t>
            </a:r>
            <a:endParaRPr b="0" i="0" sz="2000" u="none" cap="none" strike="noStrike">
              <a:solidFill>
                <a:srgbClr val="262626"/>
              </a:solidFill>
              <a:latin typeface="Trebuchet MS"/>
              <a:ea typeface="Trebuchet MS"/>
              <a:cs typeface="Trebuchet MS"/>
              <a:sym typeface="Trebuchet MS"/>
            </a:endParaRPr>
          </a:p>
          <a:p>
            <a:pPr indent="-285750" lvl="0" marL="285750" marR="0" rtl="0" algn="l">
              <a:lnSpc>
                <a:spcPct val="90000"/>
              </a:lnSpc>
              <a:spcBef>
                <a:spcPts val="1000"/>
              </a:spcBef>
              <a:spcAft>
                <a:spcPts val="0"/>
              </a:spcAft>
              <a:buClr>
                <a:schemeClr val="accent1"/>
              </a:buClr>
              <a:buSzPts val="2300"/>
              <a:buFont typeface="Arial"/>
              <a:buNone/>
            </a:pPr>
            <a:r>
              <a:rPr b="0" i="0" lang="en-US" sz="2000" u="none" cap="none" strike="noStrike">
                <a:solidFill>
                  <a:srgbClr val="262626"/>
                </a:solidFill>
                <a:latin typeface="Trebuchet MS"/>
                <a:ea typeface="Trebuchet MS"/>
                <a:cs typeface="Trebuchet MS"/>
                <a:sym typeface="Trebuchet MS"/>
              </a:rPr>
              <a:t>5. Repeat step 4 </a:t>
            </a:r>
            <a:r>
              <a:rPr b="1" i="0" lang="en-US" sz="2000" u="none" cap="none" strike="noStrike">
                <a:solidFill>
                  <a:srgbClr val="262626"/>
                </a:solidFill>
                <a:latin typeface="Trebuchet MS"/>
                <a:ea typeface="Trebuchet MS"/>
                <a:cs typeface="Trebuchet MS"/>
                <a:sym typeface="Trebuchet MS"/>
              </a:rPr>
              <a:t>Δx</a:t>
            </a:r>
            <a:r>
              <a:rPr b="0" i="0" lang="en-US" sz="2000" u="none" cap="none" strike="noStrike">
                <a:solidFill>
                  <a:srgbClr val="262626"/>
                </a:solidFill>
                <a:latin typeface="Trebuchet MS"/>
                <a:ea typeface="Trebuchet MS"/>
                <a:cs typeface="Trebuchet MS"/>
                <a:sym typeface="Trebuchet MS"/>
              </a:rPr>
              <a:t> -1</a:t>
            </a:r>
            <a:r>
              <a:rPr b="1" i="0" lang="en-US" sz="2000" u="none" cap="none" strike="noStrike">
                <a:solidFill>
                  <a:srgbClr val="262626"/>
                </a:solidFill>
                <a:latin typeface="Trebuchet MS"/>
                <a:ea typeface="Trebuchet MS"/>
                <a:cs typeface="Trebuchet MS"/>
                <a:sym typeface="Trebuchet MS"/>
              </a:rPr>
              <a:t> </a:t>
            </a:r>
            <a:r>
              <a:rPr b="0" i="0" lang="en-US" sz="2000" u="none" cap="none" strike="noStrike">
                <a:solidFill>
                  <a:srgbClr val="262626"/>
                </a:solidFill>
                <a:latin typeface="Trebuchet MS"/>
                <a:ea typeface="Trebuchet MS"/>
                <a:cs typeface="Trebuchet MS"/>
                <a:sym typeface="Trebuchet MS"/>
              </a:rPr>
              <a:t>times.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26"/>
          <p:cNvSpPr txBox="1"/>
          <p:nvPr/>
        </p:nvSpPr>
        <p:spPr>
          <a:xfrm>
            <a:off x="2002665" y="1330707"/>
            <a:ext cx="8229600" cy="777875"/>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2800"/>
              <a:buFont typeface="Trebuchet MS"/>
              <a:buNone/>
            </a:pPr>
            <a:r>
              <a:rPr b="0" i="0" lang="en-US" sz="2800" u="none" cap="none" strike="noStrike">
                <a:solidFill>
                  <a:srgbClr val="262626"/>
                </a:solidFill>
                <a:latin typeface="Trebuchet MS"/>
                <a:ea typeface="Trebuchet MS"/>
                <a:cs typeface="Trebuchet MS"/>
                <a:sym typeface="Trebuchet MS"/>
              </a:rPr>
              <a:t>Trivial Situations: Do not need Bresenham</a:t>
            </a:r>
            <a:endParaRPr b="0" i="0" sz="4400" u="none" cap="none" strike="noStrike">
              <a:solidFill>
                <a:srgbClr val="262626"/>
              </a:solidFill>
              <a:latin typeface="Trebuchet MS"/>
              <a:ea typeface="Trebuchet MS"/>
              <a:cs typeface="Trebuchet MS"/>
              <a:sym typeface="Trebuchet MS"/>
            </a:endParaRPr>
          </a:p>
        </p:txBody>
      </p:sp>
      <p:pic>
        <p:nvPicPr>
          <p:cNvPr id="2325" name="Google Shape;2325;p126"/>
          <p:cNvPicPr preferRelativeResize="0"/>
          <p:nvPr/>
        </p:nvPicPr>
        <p:blipFill rotWithShape="1">
          <a:blip r:embed="rId3">
            <a:alphaModFix/>
          </a:blip>
          <a:srcRect b="0" l="0" r="0" t="0"/>
          <a:stretch/>
        </p:blipFill>
        <p:spPr>
          <a:xfrm>
            <a:off x="2848803" y="3102357"/>
            <a:ext cx="6797473" cy="692150"/>
          </a:xfrm>
          <a:prstGeom prst="rect">
            <a:avLst/>
          </a:prstGeom>
          <a:noFill/>
          <a:ln>
            <a:noFill/>
          </a:ln>
        </p:spPr>
      </p:pic>
      <p:pic>
        <p:nvPicPr>
          <p:cNvPr id="2326" name="Google Shape;2326;p126"/>
          <p:cNvPicPr preferRelativeResize="0"/>
          <p:nvPr/>
        </p:nvPicPr>
        <p:blipFill rotWithShape="1">
          <a:blip r:embed="rId4">
            <a:alphaModFix/>
          </a:blip>
          <a:srcRect b="0" l="0" r="0" t="0"/>
          <a:stretch/>
        </p:blipFill>
        <p:spPr>
          <a:xfrm>
            <a:off x="2812290" y="4104069"/>
            <a:ext cx="5715000" cy="692150"/>
          </a:xfrm>
          <a:prstGeom prst="rect">
            <a:avLst/>
          </a:prstGeom>
          <a:noFill/>
          <a:ln>
            <a:noFill/>
          </a:ln>
        </p:spPr>
      </p:pic>
      <p:pic>
        <p:nvPicPr>
          <p:cNvPr id="2327" name="Google Shape;2327;p126"/>
          <p:cNvPicPr preferRelativeResize="0"/>
          <p:nvPr/>
        </p:nvPicPr>
        <p:blipFill rotWithShape="1">
          <a:blip r:embed="rId5">
            <a:alphaModFix/>
          </a:blip>
          <a:srcRect b="0" l="0" r="0" t="0"/>
          <a:stretch/>
        </p:blipFill>
        <p:spPr>
          <a:xfrm>
            <a:off x="2812290" y="5094669"/>
            <a:ext cx="6833986" cy="6921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Example</a:t>
            </a:r>
            <a:endParaRPr/>
          </a:p>
        </p:txBody>
      </p:sp>
      <p:sp>
        <p:nvSpPr>
          <p:cNvPr id="2333" name="Google Shape;2333;p127"/>
          <p:cNvSpPr txBox="1"/>
          <p:nvPr/>
        </p:nvSpPr>
        <p:spPr>
          <a:xfrm>
            <a:off x="1295402" y="1925235"/>
            <a:ext cx="8229600" cy="2299035"/>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Draw the line with endpoints (20,10) and (30, 18).</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1" i="0" lang="en-US" sz="2000" u="none" cap="none" strike="noStrike">
                <a:solidFill>
                  <a:srgbClr val="262626"/>
                </a:solidFill>
                <a:latin typeface="Trebuchet MS"/>
                <a:ea typeface="Trebuchet MS"/>
                <a:cs typeface="Trebuchet MS"/>
                <a:sym typeface="Trebuchet MS"/>
              </a:rPr>
              <a:t>Δx=30-20=10</a:t>
            </a:r>
            <a:r>
              <a:rPr b="1" i="1" lang="en-US" sz="2000" u="none" cap="none" strike="noStrike">
                <a:solidFill>
                  <a:srgbClr val="262626"/>
                </a:solidFill>
                <a:latin typeface="Trebuchet MS"/>
                <a:ea typeface="Trebuchet MS"/>
                <a:cs typeface="Trebuchet MS"/>
                <a:sym typeface="Trebuchet MS"/>
              </a:rPr>
              <a:t>, </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y=18-10=8, </a:t>
            </a:r>
            <a:endParaRPr b="1" i="1" sz="20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1000"/>
              </a:spcBef>
              <a:spcAft>
                <a:spcPts val="0"/>
              </a:spcAft>
              <a:buClr>
                <a:schemeClr val="accent1"/>
              </a:buClr>
              <a:buSzPts val="2300"/>
              <a:buFont typeface="Arial"/>
              <a:buChar char="•"/>
            </a:pPr>
            <a:r>
              <a:rPr b="1" i="1" lang="en-US" sz="2000" u="none" cap="none" strike="noStrike">
                <a:solidFill>
                  <a:srgbClr val="262626"/>
                </a:solidFill>
                <a:latin typeface="Trebuchet MS"/>
                <a:ea typeface="Trebuchet MS"/>
                <a:cs typeface="Trebuchet MS"/>
                <a:sym typeface="Trebuchet MS"/>
              </a:rPr>
              <a:t>p</a:t>
            </a:r>
            <a:r>
              <a:rPr b="1" baseline="-25000" i="1" lang="en-US" sz="2000" u="none" cap="none" strike="noStrike">
                <a:solidFill>
                  <a:srgbClr val="262626"/>
                </a:solidFill>
                <a:latin typeface="Trebuchet MS"/>
                <a:ea typeface="Trebuchet MS"/>
                <a:cs typeface="Trebuchet MS"/>
                <a:sym typeface="Trebuchet MS"/>
              </a:rPr>
              <a:t>0 </a:t>
            </a:r>
            <a:r>
              <a:rPr b="1" i="1" lang="en-US" sz="2000" u="none" cap="none" strike="noStrike">
                <a:solidFill>
                  <a:srgbClr val="262626"/>
                </a:solidFill>
                <a:latin typeface="Trebuchet MS"/>
                <a:ea typeface="Trebuchet MS"/>
                <a:cs typeface="Trebuchet MS"/>
                <a:sym typeface="Trebuchet MS"/>
              </a:rPr>
              <a:t>= 2</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 </a:t>
            </a:r>
            <a:r>
              <a:rPr b="0" i="0" lang="en-US" sz="2000" u="none" cap="none" strike="noStrike">
                <a:solidFill>
                  <a:srgbClr val="262626"/>
                </a:solidFill>
                <a:latin typeface="Trebuchet MS"/>
                <a:ea typeface="Trebuchet MS"/>
                <a:cs typeface="Trebuchet MS"/>
                <a:sym typeface="Trebuchet MS"/>
              </a:rPr>
              <a:t>–</a:t>
            </a:r>
            <a:r>
              <a:rPr b="1" i="0" lang="en-US" sz="2000" u="none" cap="none" strike="noStrike">
                <a:solidFill>
                  <a:srgbClr val="262626"/>
                </a:solidFill>
                <a:latin typeface="Trebuchet MS"/>
                <a:ea typeface="Trebuchet MS"/>
                <a:cs typeface="Trebuchet MS"/>
                <a:sym typeface="Trebuchet MS"/>
              </a:rPr>
              <a:t> Δx=16-10=6</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1" i="1" lang="en-US" sz="2000" u="none" cap="none" strike="noStrike">
                <a:solidFill>
                  <a:srgbClr val="262626"/>
                </a:solidFill>
                <a:latin typeface="Trebuchet MS"/>
                <a:ea typeface="Trebuchet MS"/>
                <a:cs typeface="Trebuchet MS"/>
                <a:sym typeface="Trebuchet MS"/>
              </a:rPr>
              <a:t>2</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y=16, </a:t>
            </a:r>
            <a:r>
              <a:rPr b="0" i="0" lang="en-US" sz="2000" u="none" cap="none" strike="noStrike">
                <a:solidFill>
                  <a:srgbClr val="262626"/>
                </a:solidFill>
                <a:latin typeface="Trebuchet MS"/>
                <a:ea typeface="Trebuchet MS"/>
                <a:cs typeface="Trebuchet MS"/>
                <a:sym typeface="Trebuchet MS"/>
              </a:rPr>
              <a:t>and </a:t>
            </a:r>
            <a:r>
              <a:rPr b="1" i="1" lang="en-US" sz="2000" u="none" cap="none" strike="noStrike">
                <a:solidFill>
                  <a:srgbClr val="262626"/>
                </a:solidFill>
                <a:latin typeface="Trebuchet MS"/>
                <a:ea typeface="Trebuchet MS"/>
                <a:cs typeface="Trebuchet MS"/>
                <a:sym typeface="Trebuchet MS"/>
              </a:rPr>
              <a:t>2</a:t>
            </a:r>
            <a:r>
              <a:rPr b="1" i="0" lang="en-US" sz="2000" u="none" cap="none" strike="noStrike">
                <a:solidFill>
                  <a:srgbClr val="262626"/>
                </a:solidFill>
                <a:latin typeface="Trebuchet MS"/>
                <a:ea typeface="Trebuchet MS"/>
                <a:cs typeface="Trebuchet MS"/>
                <a:sym typeface="Trebuchet MS"/>
              </a:rPr>
              <a:t>Δ</a:t>
            </a:r>
            <a:r>
              <a:rPr b="1" i="1" lang="en-US" sz="2000" u="none" cap="none" strike="noStrike">
                <a:solidFill>
                  <a:srgbClr val="262626"/>
                </a:solidFill>
                <a:latin typeface="Trebuchet MS"/>
                <a:ea typeface="Trebuchet MS"/>
                <a:cs typeface="Trebuchet MS"/>
                <a:sym typeface="Trebuchet MS"/>
              </a:rPr>
              <a:t>y </a:t>
            </a:r>
            <a:r>
              <a:rPr b="0" i="0" lang="en-US" sz="2000" u="none" cap="none" strike="noStrike">
                <a:solidFill>
                  <a:srgbClr val="262626"/>
                </a:solidFill>
                <a:latin typeface="Trebuchet MS"/>
                <a:ea typeface="Trebuchet MS"/>
                <a:cs typeface="Trebuchet MS"/>
                <a:sym typeface="Trebuchet MS"/>
              </a:rPr>
              <a:t>-</a:t>
            </a:r>
            <a:r>
              <a:rPr b="1" i="0" lang="en-US" sz="2000" u="none" cap="none" strike="noStrike">
                <a:solidFill>
                  <a:srgbClr val="262626"/>
                </a:solidFill>
                <a:latin typeface="Trebuchet MS"/>
                <a:ea typeface="Trebuchet MS"/>
                <a:cs typeface="Trebuchet MS"/>
                <a:sym typeface="Trebuchet MS"/>
              </a:rPr>
              <a:t> 2Δx=-4</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Plot the initial position at (20,10), then</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pic>
        <p:nvPicPr>
          <p:cNvPr id="2334" name="Google Shape;2334;p127"/>
          <p:cNvPicPr preferRelativeResize="0"/>
          <p:nvPr/>
        </p:nvPicPr>
        <p:blipFill rotWithShape="1">
          <a:blip r:embed="rId3">
            <a:alphaModFix/>
          </a:blip>
          <a:srcRect b="0" l="0" r="0" t="0"/>
          <a:stretch/>
        </p:blipFill>
        <p:spPr>
          <a:xfrm>
            <a:off x="2016127" y="3985587"/>
            <a:ext cx="6213473" cy="2370012"/>
          </a:xfrm>
          <a:prstGeom prst="rect">
            <a:avLst/>
          </a:prstGeom>
          <a:noFill/>
          <a:ln>
            <a:noFill/>
          </a:ln>
        </p:spPr>
      </p:pic>
      <p:cxnSp>
        <p:nvCxnSpPr>
          <p:cNvPr id="2335" name="Google Shape;2335;p127"/>
          <p:cNvCxnSpPr/>
          <p:nvPr/>
        </p:nvCxnSpPr>
        <p:spPr>
          <a:xfrm rot="5400000">
            <a:off x="4100946" y="5126182"/>
            <a:ext cx="1884218" cy="1588"/>
          </a:xfrm>
          <a:prstGeom prst="straightConnector1">
            <a:avLst/>
          </a:prstGeom>
          <a:noFill/>
          <a:ln cap="rnd" cmpd="sng" w="12700">
            <a:solidFill>
              <a:schemeClr val="accent1"/>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Example</a:t>
            </a:r>
            <a:endParaRPr/>
          </a:p>
        </p:txBody>
      </p:sp>
      <p:pic>
        <p:nvPicPr>
          <p:cNvPr id="2341" name="Google Shape;2341;p128"/>
          <p:cNvPicPr preferRelativeResize="0"/>
          <p:nvPr/>
        </p:nvPicPr>
        <p:blipFill rotWithShape="1">
          <a:blip r:embed="rId3">
            <a:alphaModFix/>
          </a:blip>
          <a:srcRect b="0" l="0" r="0" t="0"/>
          <a:stretch/>
        </p:blipFill>
        <p:spPr>
          <a:xfrm>
            <a:off x="843075" y="1966198"/>
            <a:ext cx="6788150" cy="2589212"/>
          </a:xfrm>
          <a:prstGeom prst="rect">
            <a:avLst/>
          </a:prstGeom>
          <a:noFill/>
          <a:ln>
            <a:noFill/>
          </a:ln>
        </p:spPr>
      </p:pic>
      <p:pic>
        <p:nvPicPr>
          <p:cNvPr id="2342" name="Google Shape;2342;p128"/>
          <p:cNvPicPr preferRelativeResize="0"/>
          <p:nvPr/>
        </p:nvPicPr>
        <p:blipFill rotWithShape="1">
          <a:blip r:embed="rId4">
            <a:alphaModFix/>
          </a:blip>
          <a:srcRect b="0" l="0" r="0" t="0"/>
          <a:stretch/>
        </p:blipFill>
        <p:spPr>
          <a:xfrm>
            <a:off x="7172594" y="1785895"/>
            <a:ext cx="3952816" cy="3573278"/>
          </a:xfrm>
          <a:prstGeom prst="rect">
            <a:avLst/>
          </a:prstGeom>
          <a:noFill/>
          <a:ln>
            <a:noFill/>
          </a:ln>
        </p:spPr>
      </p:pic>
      <p:cxnSp>
        <p:nvCxnSpPr>
          <p:cNvPr id="2343" name="Google Shape;2343;p128"/>
          <p:cNvCxnSpPr/>
          <p:nvPr/>
        </p:nvCxnSpPr>
        <p:spPr>
          <a:xfrm flipH="1" rot="-5400000">
            <a:off x="3207327" y="3221182"/>
            <a:ext cx="2078182" cy="41564"/>
          </a:xfrm>
          <a:prstGeom prst="straightConnector1">
            <a:avLst/>
          </a:prstGeom>
          <a:noFill/>
          <a:ln cap="rnd" cmpd="sng" w="12700">
            <a:solidFill>
              <a:schemeClr val="accent1"/>
            </a:solidFill>
            <a:prstDash val="solid"/>
            <a:round/>
            <a:headEnd len="sm" w="sm" type="none"/>
            <a:tailEnd len="sm" w="sm"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1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Example</a:t>
            </a:r>
            <a:endParaRPr/>
          </a:p>
        </p:txBody>
      </p:sp>
      <p:sp>
        <p:nvSpPr>
          <p:cNvPr id="2349" name="Google Shape;2349;p129"/>
          <p:cNvSpPr txBox="1"/>
          <p:nvPr/>
        </p:nvSpPr>
        <p:spPr>
          <a:xfrm>
            <a:off x="1511904" y="1894268"/>
            <a:ext cx="8932862" cy="41148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Line end points:</a:t>
            </a:r>
            <a:endParaRPr b="0" i="0" sz="1400" u="none" cap="none" strike="noStrike">
              <a:solidFill>
                <a:srgbClr val="000000"/>
              </a:solidFill>
              <a:latin typeface="Arial"/>
              <a:ea typeface="Arial"/>
              <a:cs typeface="Arial"/>
              <a:sym typeface="Arial"/>
            </a:endParaRPr>
          </a:p>
          <a:p>
            <a:pPr indent="-183515" lvl="0" marL="285750" marR="0" rtl="0" algn="l">
              <a:lnSpc>
                <a:spcPct val="100000"/>
              </a:lnSpc>
              <a:spcBef>
                <a:spcPts val="880"/>
              </a:spcBef>
              <a:spcAft>
                <a:spcPts val="0"/>
              </a:spcAft>
              <a:buClr>
                <a:schemeClr val="accent1"/>
              </a:buClr>
              <a:buSzPts val="1610"/>
              <a:buFont typeface="Arial"/>
              <a:buNone/>
            </a:pPr>
            <a:r>
              <a:t/>
            </a:r>
            <a:endParaRPr b="0" i="0" sz="1400" u="none" cap="none" strike="noStrike">
              <a:solidFill>
                <a:srgbClr val="262626"/>
              </a:solidFill>
              <a:latin typeface="Trebuchet MS"/>
              <a:ea typeface="Trebuchet MS"/>
              <a:cs typeface="Trebuchet MS"/>
              <a:sym typeface="Trebuchet MS"/>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Deltas: </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pic>
        <p:nvPicPr>
          <p:cNvPr id="2350" name="Google Shape;2350;p129"/>
          <p:cNvPicPr preferRelativeResize="0"/>
          <p:nvPr/>
        </p:nvPicPr>
        <p:blipFill rotWithShape="1">
          <a:blip r:embed="rId3">
            <a:alphaModFix/>
          </a:blip>
          <a:srcRect b="0" l="0" r="0" t="0"/>
          <a:stretch/>
        </p:blipFill>
        <p:spPr>
          <a:xfrm>
            <a:off x="4923441" y="1894268"/>
            <a:ext cx="5521325" cy="685800"/>
          </a:xfrm>
          <a:prstGeom prst="rect">
            <a:avLst/>
          </a:prstGeom>
          <a:noFill/>
          <a:ln>
            <a:noFill/>
          </a:ln>
        </p:spPr>
      </p:pic>
      <p:pic>
        <p:nvPicPr>
          <p:cNvPr id="2351" name="Google Shape;2351;p129"/>
          <p:cNvPicPr preferRelativeResize="0"/>
          <p:nvPr/>
        </p:nvPicPr>
        <p:blipFill rotWithShape="1">
          <a:blip r:embed="rId4">
            <a:alphaModFix/>
          </a:blip>
          <a:srcRect b="0" l="0" r="0" t="0"/>
          <a:stretch/>
        </p:blipFill>
        <p:spPr>
          <a:xfrm>
            <a:off x="3410554" y="2884868"/>
            <a:ext cx="3009900" cy="715963"/>
          </a:xfrm>
          <a:prstGeom prst="rect">
            <a:avLst/>
          </a:prstGeom>
          <a:noFill/>
          <a:ln>
            <a:noFill/>
          </a:ln>
        </p:spPr>
      </p:pic>
      <p:pic>
        <p:nvPicPr>
          <p:cNvPr id="2352" name="Google Shape;2352;p129"/>
          <p:cNvPicPr preferRelativeResize="0"/>
          <p:nvPr/>
        </p:nvPicPr>
        <p:blipFill rotWithShape="1">
          <a:blip r:embed="rId5">
            <a:alphaModFix/>
          </a:blip>
          <a:srcRect b="0" l="0" r="0" t="0"/>
          <a:stretch/>
        </p:blipFill>
        <p:spPr>
          <a:xfrm>
            <a:off x="3481991" y="3951668"/>
            <a:ext cx="4330700" cy="2200275"/>
          </a:xfrm>
          <a:prstGeom prst="rect">
            <a:avLst/>
          </a:prstGeom>
          <a:noFill/>
          <a:ln>
            <a:noFill/>
          </a:ln>
        </p:spPr>
      </p:pic>
      <p:sp>
        <p:nvSpPr>
          <p:cNvPr id="2353" name="Google Shape;2353;p129"/>
          <p:cNvSpPr txBox="1"/>
          <p:nvPr/>
        </p:nvSpPr>
        <p:spPr>
          <a:xfrm>
            <a:off x="1511904" y="3951668"/>
            <a:ext cx="1898650" cy="64135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2"/>
              </a:buClr>
              <a:buSzPts val="3600"/>
              <a:buFont typeface="Times New Roman"/>
              <a:buNone/>
            </a:pPr>
            <a:r>
              <a:rPr b="0" i="0" lang="en-US" sz="3600" u="none" cap="none" strike="noStrike">
                <a:solidFill>
                  <a:schemeClr val="dk2"/>
                </a:solidFill>
                <a:latin typeface="Times New Roman"/>
                <a:ea typeface="Times New Roman"/>
                <a:cs typeface="Times New Roman"/>
                <a:sym typeface="Times New Roman"/>
              </a:rPr>
              <a:t>initially</a:t>
            </a:r>
            <a:endParaRPr b="0" i="0" sz="4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130"/>
          <p:cNvSpPr txBox="1"/>
          <p:nvPr/>
        </p:nvSpPr>
        <p:spPr>
          <a:xfrm>
            <a:off x="1084554" y="2409056"/>
            <a:ext cx="7315200" cy="3831818"/>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Bresenham line-drawing procedure for |m| &lt; 1.0.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void lineBres (int x0, int y0, int xEnd, int yEnd)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int dx = fabs (xEnd - x0),  dy = fabs(yEnd - y0);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int x, y, p = 2 * dy - dx;</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int twoDy = 2 * dy,  twoDyMinusDx = 2 * (dy - dx);</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800"/>
              <a:buFont typeface="Arial"/>
              <a:buNone/>
            </a:pPr>
            <a:r>
              <a:t/>
            </a:r>
            <a:endParaRPr b="0" i="0" sz="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 Determine which endpoint to use as start position.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if (x0 &gt; xEnd)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x = xEnd;    y = yEnd;   xEnd = x0;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else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x = x0;    y = y0;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setPixel (x, 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p:txBody>
      </p:sp>
      <p:sp>
        <p:nvSpPr>
          <p:cNvPr id="2359" name="Google Shape;2359;p1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Pseudocode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131"/>
          <p:cNvSpPr/>
          <p:nvPr/>
        </p:nvSpPr>
        <p:spPr>
          <a:xfrm>
            <a:off x="1295402" y="2475328"/>
            <a:ext cx="6096000" cy="283462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while (x &lt; xEnd)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x++;</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if (p &lt; 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p += twoDy;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else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p += twoDyMinusDx;</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setPixel (x, 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rebuchet MS"/>
              <a:ea typeface="Trebuchet MS"/>
              <a:cs typeface="Trebuchet MS"/>
              <a:sym typeface="Trebuchet MS"/>
            </a:endParaRPr>
          </a:p>
        </p:txBody>
      </p:sp>
      <p:sp>
        <p:nvSpPr>
          <p:cNvPr id="2365" name="Google Shape;2365;p1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Pseudocode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32"/>
          <p:cNvSpPr txBox="1"/>
          <p:nvPr>
            <p:ph type="title"/>
          </p:nvPr>
        </p:nvSpPr>
        <p:spPr>
          <a:xfrm>
            <a:off x="-152421" y="678331"/>
            <a:ext cx="11249891" cy="63787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a:t>Scan Converting Circles</a:t>
            </a:r>
            <a:br>
              <a:rPr lang="en-US"/>
            </a:br>
            <a:endParaRPr/>
          </a:p>
        </p:txBody>
      </p:sp>
      <p:pic>
        <p:nvPicPr>
          <p:cNvPr id="2371" name="Google Shape;2371;p132"/>
          <p:cNvPicPr preferRelativeResize="0"/>
          <p:nvPr/>
        </p:nvPicPr>
        <p:blipFill rotWithShape="1">
          <a:blip r:embed="rId4">
            <a:alphaModFix/>
          </a:blip>
          <a:srcRect b="0" l="0" r="0" t="0"/>
          <a:stretch/>
        </p:blipFill>
        <p:spPr>
          <a:xfrm>
            <a:off x="3090863" y="1728788"/>
            <a:ext cx="3586162" cy="1763712"/>
          </a:xfrm>
          <a:prstGeom prst="rect">
            <a:avLst/>
          </a:prstGeom>
          <a:noFill/>
          <a:ln>
            <a:noFill/>
          </a:ln>
        </p:spPr>
      </p:pic>
      <p:sp>
        <p:nvSpPr>
          <p:cNvPr id="2372" name="Google Shape;2372;p132"/>
          <p:cNvSpPr/>
          <p:nvPr/>
        </p:nvSpPr>
        <p:spPr>
          <a:xfrm>
            <a:off x="1373061" y="3451225"/>
            <a:ext cx="4572000" cy="45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Explicit: y = f(x)</a:t>
            </a:r>
            <a:endParaRPr b="0" i="0" sz="1400" u="none" cap="none" strike="noStrike">
              <a:solidFill>
                <a:srgbClr val="000000"/>
              </a:solidFill>
              <a:latin typeface="Arial"/>
              <a:ea typeface="Arial"/>
              <a:cs typeface="Arial"/>
              <a:sym typeface="Arial"/>
            </a:endParaRPr>
          </a:p>
        </p:txBody>
      </p:sp>
      <p:pic>
        <p:nvPicPr>
          <p:cNvPr id="2373" name="Google Shape;2373;p132"/>
          <p:cNvPicPr preferRelativeResize="0"/>
          <p:nvPr/>
        </p:nvPicPr>
        <p:blipFill rotWithShape="1">
          <a:blip r:embed="rId5">
            <a:alphaModFix/>
          </a:blip>
          <a:srcRect b="0" l="0" r="12500" t="0"/>
          <a:stretch/>
        </p:blipFill>
        <p:spPr>
          <a:xfrm>
            <a:off x="6929311" y="3644900"/>
            <a:ext cx="2590800" cy="2324100"/>
          </a:xfrm>
          <a:prstGeom prst="rect">
            <a:avLst/>
          </a:prstGeom>
          <a:noFill/>
          <a:ln>
            <a:noFill/>
          </a:ln>
        </p:spPr>
      </p:pic>
      <p:graphicFrame>
        <p:nvGraphicFramePr>
          <p:cNvPr id="2374" name="Google Shape;2374;p132"/>
          <p:cNvGraphicFramePr/>
          <p:nvPr/>
        </p:nvGraphicFramePr>
        <p:xfrm>
          <a:off x="2501773" y="3879850"/>
          <a:ext cx="1828800" cy="515938"/>
        </p:xfrm>
        <a:graphic>
          <a:graphicData uri="http://schemas.openxmlformats.org/presentationml/2006/ole">
            <mc:AlternateContent>
              <mc:Choice Requires="v">
                <p:oleObj r:id="rId6" imgH="515938" imgW="1828800" progId="" spid="_x0000_s1">
                  <p:embed/>
                </p:oleObj>
              </mc:Choice>
              <mc:Fallback>
                <p:oleObj r:id="rId7" imgH="515938" imgW="1828800" progId="">
                  <p:embed/>
                  <p:pic>
                    <p:nvPicPr>
                      <p:cNvPr id="2374" name="Google Shape;2374;p132"/>
                      <p:cNvPicPr preferRelativeResize="0"/>
                      <p:nvPr/>
                    </p:nvPicPr>
                    <p:blipFill rotWithShape="1">
                      <a:blip r:embed="rId8">
                        <a:alphaModFix/>
                      </a:blip>
                      <a:srcRect b="0" l="0" r="0" t="0"/>
                      <a:stretch/>
                    </p:blipFill>
                    <p:spPr>
                      <a:xfrm>
                        <a:off x="2501773" y="3879850"/>
                        <a:ext cx="1828800" cy="515938"/>
                      </a:xfrm>
                      <a:prstGeom prst="rect">
                        <a:avLst/>
                      </a:prstGeom>
                      <a:noFill/>
                      <a:ln>
                        <a:noFill/>
                      </a:ln>
                    </p:spPr>
                  </p:pic>
                </p:oleObj>
              </mc:Fallback>
            </mc:AlternateContent>
          </a:graphicData>
        </a:graphic>
      </p:graphicFrame>
      <p:sp>
        <p:nvSpPr>
          <p:cNvPr id="2375" name="Google Shape;2375;p132"/>
          <p:cNvSpPr txBox="1"/>
          <p:nvPr/>
        </p:nvSpPr>
        <p:spPr>
          <a:xfrm>
            <a:off x="1601661" y="4365625"/>
            <a:ext cx="5105400"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ahoma"/>
              <a:buNone/>
            </a:pPr>
            <a:r>
              <a:rPr b="0" i="0" lang="en-US" sz="2000" u="none" cap="none" strike="noStrike">
                <a:solidFill>
                  <a:schemeClr val="dk1"/>
                </a:solidFill>
                <a:latin typeface="Tahoma"/>
                <a:ea typeface="Tahoma"/>
                <a:cs typeface="Tahoma"/>
                <a:sym typeface="Tahoma"/>
              </a:rPr>
              <a:t>We could draw a quarter circle by incrementing x from 0 to R in unit steps and solving for +y for each step.</a:t>
            </a:r>
            <a:endParaRPr b="0" i="0" sz="1400" u="none" cap="none" strike="noStrike">
              <a:solidFill>
                <a:srgbClr val="000000"/>
              </a:solidFill>
              <a:latin typeface="Arial"/>
              <a:ea typeface="Arial"/>
              <a:cs typeface="Arial"/>
              <a:sym typeface="Arial"/>
            </a:endParaRPr>
          </a:p>
        </p:txBody>
      </p:sp>
      <p:sp>
        <p:nvSpPr>
          <p:cNvPr id="2376" name="Google Shape;2376;p132"/>
          <p:cNvSpPr txBox="1"/>
          <p:nvPr/>
        </p:nvSpPr>
        <p:spPr>
          <a:xfrm>
            <a:off x="1457198" y="5734050"/>
            <a:ext cx="85693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Method needs lots of computation, and gives non-uniform pixel spacing </a:t>
            </a:r>
            <a:endParaRPr b="0" i="0" sz="1400" u="none" cap="none" strike="noStrike">
              <a:solidFill>
                <a:srgbClr val="000000"/>
              </a:solidFill>
              <a:latin typeface="Arial"/>
              <a:ea typeface="Arial"/>
              <a:cs typeface="Arial"/>
              <a:sym typeface="Arial"/>
            </a:endParaRPr>
          </a:p>
        </p:txBody>
      </p:sp>
      <p:pic>
        <p:nvPicPr>
          <p:cNvPr id="2377" name="Google Shape;2377;p132"/>
          <p:cNvPicPr preferRelativeResize="0"/>
          <p:nvPr/>
        </p:nvPicPr>
        <p:blipFill rotWithShape="1">
          <a:blip r:embed="rId9">
            <a:alphaModFix/>
          </a:blip>
          <a:srcRect b="0" l="0" r="0" t="0"/>
          <a:stretch/>
        </p:blipFill>
        <p:spPr>
          <a:xfrm>
            <a:off x="6713411" y="1052513"/>
            <a:ext cx="2952750" cy="2730500"/>
          </a:xfrm>
          <a:prstGeom prst="rect">
            <a:avLst/>
          </a:prstGeom>
          <a:noFill/>
          <a:ln>
            <a:noFill/>
          </a:ln>
        </p:spPr>
      </p:pic>
      <p:sp>
        <p:nvSpPr>
          <p:cNvPr id="2378" name="Google Shape;2378;p132"/>
          <p:cNvSpPr txBox="1"/>
          <p:nvPr/>
        </p:nvSpPr>
        <p:spPr>
          <a:xfrm>
            <a:off x="969817" y="1136073"/>
            <a:ext cx="47064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3 Methods:  Parametric, Trignometric &amp; mid-point</a:t>
            </a:r>
            <a:endParaRPr b="0" i="0" sz="1800" u="none" cap="none" strike="noStrike">
              <a:solidFill>
                <a:schemeClr val="dk1"/>
              </a:solidFill>
              <a:latin typeface="Trebuchet MS"/>
              <a:ea typeface="Trebuchet MS"/>
              <a:cs typeface="Trebuchet MS"/>
              <a:sym typeface="Trebuchet MS"/>
            </a:endParaRPr>
          </a:p>
        </p:txBody>
      </p:sp>
      <p:sp>
        <p:nvSpPr>
          <p:cNvPr id="2379" name="Google Shape;2379;p132"/>
          <p:cNvSpPr txBox="1"/>
          <p:nvPr/>
        </p:nvSpPr>
        <p:spPr>
          <a:xfrm>
            <a:off x="1052946" y="1510146"/>
            <a:ext cx="22140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dk1"/>
                </a:solidFill>
                <a:latin typeface="Trebuchet MS"/>
                <a:ea typeface="Trebuchet MS"/>
                <a:cs typeface="Trebuchet MS"/>
                <a:sym typeface="Trebuchet MS"/>
              </a:rPr>
              <a:t>1 Parametric method</a:t>
            </a:r>
            <a:endParaRPr b="1" i="1"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1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Scan converting Circles</a:t>
            </a:r>
            <a:endParaRPr/>
          </a:p>
        </p:txBody>
      </p:sp>
      <p:sp>
        <p:nvSpPr>
          <p:cNvPr id="2385" name="Google Shape;2385;p133"/>
          <p:cNvSpPr/>
          <p:nvPr/>
        </p:nvSpPr>
        <p:spPr>
          <a:xfrm>
            <a:off x="1424188" y="2392027"/>
            <a:ext cx="45720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2 Trignometric :</a:t>
            </a:r>
            <a:endParaRPr b="0" i="0" sz="2800" u="none" cap="none" strike="noStrike">
              <a:solidFill>
                <a:schemeClr val="dk1"/>
              </a:solidFill>
              <a:latin typeface="Arial"/>
              <a:ea typeface="Arial"/>
              <a:cs typeface="Arial"/>
              <a:sym typeface="Arial"/>
            </a:endParaRPr>
          </a:p>
        </p:txBody>
      </p:sp>
      <p:graphicFrame>
        <p:nvGraphicFramePr>
          <p:cNvPr id="2386" name="Google Shape;2386;p133"/>
          <p:cNvGraphicFramePr/>
          <p:nvPr/>
        </p:nvGraphicFramePr>
        <p:xfrm>
          <a:off x="2567188" y="2849227"/>
          <a:ext cx="1346200" cy="814388"/>
        </p:xfrm>
        <a:graphic>
          <a:graphicData uri="http://schemas.openxmlformats.org/presentationml/2006/ole">
            <mc:AlternateContent>
              <mc:Choice Requires="v">
                <p:oleObj r:id="rId4" imgH="814388" imgW="1346200" progId="" spid="_x0000_s1">
                  <p:embed/>
                </p:oleObj>
              </mc:Choice>
              <mc:Fallback>
                <p:oleObj r:id="rId5" imgH="814388" imgW="1346200" progId="">
                  <p:embed/>
                  <p:pic>
                    <p:nvPicPr>
                      <p:cNvPr id="2386" name="Google Shape;2386;p133"/>
                      <p:cNvPicPr preferRelativeResize="0"/>
                      <p:nvPr/>
                    </p:nvPicPr>
                    <p:blipFill rotWithShape="1">
                      <a:blip r:embed="rId6">
                        <a:alphaModFix/>
                      </a:blip>
                      <a:srcRect b="0" l="0" r="0" t="0"/>
                      <a:stretch/>
                    </p:blipFill>
                    <p:spPr>
                      <a:xfrm>
                        <a:off x="2567188" y="2849227"/>
                        <a:ext cx="1346200" cy="814388"/>
                      </a:xfrm>
                      <a:prstGeom prst="rect">
                        <a:avLst/>
                      </a:prstGeom>
                      <a:noFill/>
                      <a:ln>
                        <a:noFill/>
                      </a:ln>
                    </p:spPr>
                  </p:pic>
                </p:oleObj>
              </mc:Fallback>
            </mc:AlternateContent>
          </a:graphicData>
        </a:graphic>
      </p:graphicFrame>
      <p:sp>
        <p:nvSpPr>
          <p:cNvPr id="2387" name="Google Shape;2387;p133"/>
          <p:cNvSpPr txBox="1"/>
          <p:nvPr/>
        </p:nvSpPr>
        <p:spPr>
          <a:xfrm>
            <a:off x="1582938" y="3857290"/>
            <a:ext cx="7561263" cy="1311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ahoma"/>
              <a:buNone/>
            </a:pPr>
            <a:r>
              <a:rPr b="0" i="0" lang="en-US" sz="2000" u="none" cap="none" strike="noStrike">
                <a:solidFill>
                  <a:schemeClr val="dk1"/>
                </a:solidFill>
                <a:latin typeface="Tahoma"/>
                <a:ea typeface="Tahoma"/>
                <a:cs typeface="Tahoma"/>
                <a:sym typeface="Tahoma"/>
              </a:rPr>
              <a:t>Draw quarter circle by stepping through the angle from 0 to 90</a:t>
            </a:r>
            <a:endParaRPr b="0" i="0" sz="1400" u="none" cap="none" strike="noStrike">
              <a:solidFill>
                <a:srgbClr val="000000"/>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avoids large gaps but still unsatisfactory</a:t>
            </a:r>
            <a:endParaRPr b="0" i="0" sz="1400" u="none" cap="none" strike="noStrike">
              <a:solidFill>
                <a:srgbClr val="000000"/>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How to set angular increment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Tahoma"/>
              <a:buNone/>
            </a:pPr>
            <a:r>
              <a:rPr b="0" i="0" lang="en-US" sz="2000" u="none" cap="none" strike="noStrike">
                <a:solidFill>
                  <a:schemeClr val="dk1"/>
                </a:solidFill>
                <a:latin typeface="Tahoma"/>
                <a:ea typeface="Tahoma"/>
                <a:cs typeface="Tahoma"/>
                <a:sym typeface="Tahoma"/>
              </a:rPr>
              <a:t>Computationally expensive trigonometric calculations</a:t>
            </a:r>
            <a:endParaRPr b="0" i="0" sz="2000" u="none" cap="none" strike="noStrike">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740771" y="637362"/>
            <a:ext cx="10666743" cy="1303867"/>
          </a:xfrm>
          <a:prstGeom prst="rect">
            <a:avLst/>
          </a:prstGeom>
          <a:noFill/>
          <a:ln>
            <a:noFill/>
          </a:ln>
        </p:spPr>
        <p:txBody>
          <a:bodyPr anchorCtr="0" anchor="t" bIns="45700" lIns="91425" spcFirstLastPara="1" rIns="91425" wrap="square" tIns="45700">
            <a:normAutofit fontScale="90000"/>
          </a:bodyPr>
          <a:lstStyle/>
          <a:p>
            <a:pPr indent="0" lvl="0" marL="0" rtl="0" algn="just">
              <a:lnSpc>
                <a:spcPct val="100000"/>
              </a:lnSpc>
              <a:spcBef>
                <a:spcPts val="0"/>
              </a:spcBef>
              <a:spcAft>
                <a:spcPts val="0"/>
              </a:spcAft>
              <a:buClr>
                <a:schemeClr val="accent1"/>
              </a:buClr>
              <a:buSzPct val="100000"/>
              <a:buFont typeface="Trebuchet MS"/>
              <a:buNone/>
            </a:pPr>
            <a:r>
              <a:rPr lang="en-US" sz="2400"/>
              <a:t>Graphics are used in </a:t>
            </a:r>
            <a:r>
              <a:rPr b="1" i="1" lang="en-US" sz="2400"/>
              <a:t>Fine Art</a:t>
            </a:r>
            <a:r>
              <a:rPr b="1" lang="en-US" sz="2400"/>
              <a:t>, </a:t>
            </a:r>
            <a:r>
              <a:rPr b="1" i="1" lang="en-US" sz="2400"/>
              <a:t>Commercial Art</a:t>
            </a:r>
            <a:r>
              <a:rPr b="1" lang="en-US" sz="2400"/>
              <a:t> </a:t>
            </a:r>
            <a:r>
              <a:rPr lang="en-US" sz="2400"/>
              <a:t>applications and </a:t>
            </a:r>
            <a:r>
              <a:rPr b="1" i="1" lang="en-US" sz="2400"/>
              <a:t>Mathematical Art</a:t>
            </a:r>
            <a:r>
              <a:rPr lang="en-US" sz="2400"/>
              <a:t>. The artist uses a combination of 3D modeling packages, texture mapping, drawing programs and CAD software. Mathematical Art is produced using mathematical functions and fractal procedures. Pen plotters create </a:t>
            </a:r>
            <a:r>
              <a:rPr b="1" i="1" lang="en-US" sz="2400"/>
              <a:t>Automatic Art</a:t>
            </a:r>
            <a:r>
              <a:rPr lang="en-US" sz="2400"/>
              <a:t>. </a:t>
            </a:r>
            <a:endParaRPr sz="2400"/>
          </a:p>
        </p:txBody>
      </p:sp>
      <p:sp>
        <p:nvSpPr>
          <p:cNvPr id="254" name="Google Shape;254;p17"/>
          <p:cNvSpPr txBox="1"/>
          <p:nvPr>
            <p:ph idx="1" type="body"/>
          </p:nvPr>
        </p:nvSpPr>
        <p:spPr>
          <a:xfrm>
            <a:off x="1295401" y="2053654"/>
            <a:ext cx="9601196" cy="439211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Font typeface="Noto Sans Symbols"/>
              <a:buChar char="⮚"/>
            </a:pPr>
            <a:r>
              <a:rPr b="1"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p:txBody>
      </p:sp>
      <p:pic>
        <p:nvPicPr>
          <p:cNvPr descr="043d-the-three-graces-B" id="255" name="Google Shape;255;p17"/>
          <p:cNvPicPr preferRelativeResize="0"/>
          <p:nvPr/>
        </p:nvPicPr>
        <p:blipFill rotWithShape="1">
          <a:blip r:embed="rId3">
            <a:alphaModFix/>
          </a:blip>
          <a:srcRect b="0" l="0" r="0" t="0"/>
          <a:stretch/>
        </p:blipFill>
        <p:spPr>
          <a:xfrm>
            <a:off x="8131128" y="1836577"/>
            <a:ext cx="2586842" cy="1939906"/>
          </a:xfrm>
          <a:prstGeom prst="rect">
            <a:avLst/>
          </a:prstGeom>
          <a:noFill/>
          <a:ln>
            <a:noFill/>
          </a:ln>
        </p:spPr>
      </p:pic>
      <p:pic>
        <p:nvPicPr>
          <p:cNvPr descr="Image result for computer artwork" id="256" name="Google Shape;256;p17"/>
          <p:cNvPicPr preferRelativeResize="0"/>
          <p:nvPr/>
        </p:nvPicPr>
        <p:blipFill rotWithShape="1">
          <a:blip r:embed="rId4">
            <a:alphaModFix/>
          </a:blip>
          <a:srcRect b="0" l="0" r="0" t="0"/>
          <a:stretch/>
        </p:blipFill>
        <p:spPr>
          <a:xfrm>
            <a:off x="8281027" y="4071956"/>
            <a:ext cx="2601832" cy="1948864"/>
          </a:xfrm>
          <a:prstGeom prst="rect">
            <a:avLst/>
          </a:prstGeom>
          <a:noFill/>
          <a:ln>
            <a:noFill/>
          </a:ln>
        </p:spPr>
      </p:pic>
      <p:pic>
        <p:nvPicPr>
          <p:cNvPr descr="C:\Users\admin\Desktop\images.jpg" id="257" name="Google Shape;257;p17"/>
          <p:cNvPicPr preferRelativeResize="0"/>
          <p:nvPr/>
        </p:nvPicPr>
        <p:blipFill rotWithShape="1">
          <a:blip r:embed="rId5">
            <a:alphaModFix/>
          </a:blip>
          <a:srcRect b="0" l="0" r="0" t="0"/>
          <a:stretch/>
        </p:blipFill>
        <p:spPr>
          <a:xfrm>
            <a:off x="5011017" y="4130162"/>
            <a:ext cx="2409825" cy="1895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Circle Generation with mid-point</a:t>
            </a:r>
            <a:endParaRPr/>
          </a:p>
        </p:txBody>
      </p:sp>
      <p:sp>
        <p:nvSpPr>
          <p:cNvPr id="2393" name="Google Shape;2393;p134"/>
          <p:cNvSpPr/>
          <p:nvPr/>
        </p:nvSpPr>
        <p:spPr>
          <a:xfrm>
            <a:off x="2464538" y="2285999"/>
            <a:ext cx="6840537"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Implicit: f(x,y) = x</a:t>
            </a:r>
            <a:r>
              <a:rPr b="0" baseline="30000" i="0" lang="en-US" sz="3200" u="none" cap="none" strike="noStrike">
                <a:solidFill>
                  <a:schemeClr val="dk1"/>
                </a:solidFill>
                <a:latin typeface="Arial"/>
                <a:ea typeface="Arial"/>
                <a:cs typeface="Arial"/>
                <a:sym typeface="Arial"/>
              </a:rPr>
              <a:t>2</a:t>
            </a:r>
            <a:r>
              <a:rPr b="0" i="0" lang="en-US" sz="3200" u="none" cap="none" strike="noStrike">
                <a:solidFill>
                  <a:schemeClr val="dk1"/>
                </a:solidFill>
                <a:latin typeface="Arial"/>
                <a:ea typeface="Arial"/>
                <a:cs typeface="Arial"/>
                <a:sym typeface="Arial"/>
              </a:rPr>
              <a:t>+y</a:t>
            </a:r>
            <a:r>
              <a:rPr b="0" baseline="30000" i="0" lang="en-US" sz="3200" u="none" cap="none" strike="noStrike">
                <a:solidFill>
                  <a:schemeClr val="dk1"/>
                </a:solidFill>
                <a:latin typeface="Arial"/>
                <a:ea typeface="Arial"/>
                <a:cs typeface="Arial"/>
                <a:sym typeface="Arial"/>
              </a:rPr>
              <a:t>2</a:t>
            </a:r>
            <a:r>
              <a:rPr b="0" i="0" lang="en-US" sz="3200" u="none" cap="none" strike="noStrike">
                <a:solidFill>
                  <a:schemeClr val="dk1"/>
                </a:solidFill>
                <a:latin typeface="Arial"/>
                <a:ea typeface="Arial"/>
                <a:cs typeface="Arial"/>
                <a:sym typeface="Arial"/>
              </a:rPr>
              <a:t>-R</a:t>
            </a:r>
            <a:r>
              <a:rPr b="0" baseline="30000" i="0" lang="en-US" sz="3200" u="none" cap="none" strike="noStrike">
                <a:solidFill>
                  <a:schemeClr val="dk1"/>
                </a:solidFill>
                <a:latin typeface="Arial"/>
                <a:ea typeface="Arial"/>
                <a:cs typeface="Arial"/>
                <a:sym typeface="Arial"/>
              </a:rPr>
              <a:t>2</a:t>
            </a:r>
            <a:endParaRPr b="0" i="0" sz="3200" u="none" cap="none" strike="noStrike">
              <a:solidFill>
                <a:schemeClr val="dk1"/>
              </a:solidFill>
              <a:latin typeface="Arial"/>
              <a:ea typeface="Arial"/>
              <a:cs typeface="Arial"/>
              <a:sym typeface="Arial"/>
            </a:endParaRPr>
          </a:p>
        </p:txBody>
      </p:sp>
      <p:sp>
        <p:nvSpPr>
          <p:cNvPr id="2394" name="Google Shape;2394;p134"/>
          <p:cNvSpPr txBox="1"/>
          <p:nvPr/>
        </p:nvSpPr>
        <p:spPr>
          <a:xfrm>
            <a:off x="3267992" y="3153335"/>
            <a:ext cx="5514975"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If f(x,y) = 0 then it is on the circle.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f(x,y) &gt; 0 then it is outside the circle.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f(x,y) &lt; 0 then it is inside the circle.</a:t>
            </a:r>
            <a:endParaRPr b="0" i="0" sz="1400" u="none" cap="none" strike="noStrike">
              <a:solidFill>
                <a:srgbClr val="000000"/>
              </a:solidFill>
              <a:latin typeface="Arial"/>
              <a:ea typeface="Arial"/>
              <a:cs typeface="Arial"/>
              <a:sym typeface="Arial"/>
            </a:endParaRPr>
          </a:p>
        </p:txBody>
      </p:sp>
      <p:sp>
        <p:nvSpPr>
          <p:cNvPr id="2395" name="Google Shape;2395;p134"/>
          <p:cNvSpPr txBox="1"/>
          <p:nvPr/>
        </p:nvSpPr>
        <p:spPr>
          <a:xfrm>
            <a:off x="3052092" y="4459064"/>
            <a:ext cx="69850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Try to adapt the Bresenham midpoint approach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Again, exploit symmetries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descr="AADGGXL0" id="2400" name="Google Shape;2400;p135"/>
          <p:cNvPicPr preferRelativeResize="0"/>
          <p:nvPr/>
        </p:nvPicPr>
        <p:blipFill rotWithShape="1">
          <a:blip r:embed="rId3">
            <a:alphaModFix/>
          </a:blip>
          <a:srcRect b="0" l="0" r="0" t="0"/>
          <a:stretch/>
        </p:blipFill>
        <p:spPr>
          <a:xfrm>
            <a:off x="1538936" y="489396"/>
            <a:ext cx="9129713" cy="5885645"/>
          </a:xfrm>
          <a:prstGeom prst="rect">
            <a:avLst/>
          </a:prstGeom>
          <a:noFill/>
          <a:ln>
            <a:noFill/>
          </a:ln>
        </p:spPr>
      </p:pic>
      <p:sp>
        <p:nvSpPr>
          <p:cNvPr id="2401" name="Google Shape;2401;p135"/>
          <p:cNvSpPr/>
          <p:nvPr/>
        </p:nvSpPr>
        <p:spPr>
          <a:xfrm>
            <a:off x="5241700" y="4262908"/>
            <a:ext cx="1970468" cy="231820"/>
          </a:xfrm>
          <a:prstGeom prst="rect">
            <a:avLst/>
          </a:prstGeom>
          <a:solidFill>
            <a:schemeClr val="accent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rebuchet MS"/>
                <a:ea typeface="Trebuchet MS"/>
                <a:cs typeface="Trebuchet MS"/>
                <a:sym typeface="Trebuchet MS"/>
              </a:rPr>
              <a:t>Circle Symmetry</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Generalising the Bresenham midpoint approach</a:t>
            </a:r>
            <a:endParaRPr/>
          </a:p>
        </p:txBody>
      </p:sp>
      <p:sp>
        <p:nvSpPr>
          <p:cNvPr id="2407" name="Google Shape;2407;p136"/>
          <p:cNvSpPr txBox="1"/>
          <p:nvPr/>
        </p:nvSpPr>
        <p:spPr>
          <a:xfrm>
            <a:off x="817999" y="2124254"/>
            <a:ext cx="10556002" cy="4083363"/>
          </a:xfrm>
          <a:prstGeom prst="rect">
            <a:avLst/>
          </a:prstGeom>
          <a:noFill/>
          <a:ln>
            <a:noFill/>
          </a:ln>
        </p:spPr>
        <p:txBody>
          <a:bodyPr anchorCtr="0" anchor="t" bIns="45700" lIns="91425" spcFirstLastPara="1" rIns="91425" wrap="square" tIns="45700">
            <a:normAutofit fontScale="92500" lnSpcReduction="10000"/>
          </a:bodyPr>
          <a:lstStyle/>
          <a:p>
            <a:pPr indent="-457200" lvl="0" marL="457200" marR="0" rtl="0" algn="l">
              <a:lnSpc>
                <a:spcPct val="100000"/>
              </a:lnSpc>
              <a:spcBef>
                <a:spcPts val="0"/>
              </a:spcBef>
              <a:spcAft>
                <a:spcPts val="0"/>
              </a:spcAft>
              <a:buClr>
                <a:schemeClr val="accent1"/>
              </a:buClr>
              <a:buSzPct val="115000"/>
              <a:buFont typeface="Arial"/>
              <a:buNone/>
            </a:pPr>
            <a:r>
              <a:rPr b="0" i="0" lang="en-US" sz="1400" u="none" cap="none" strike="noStrike">
                <a:solidFill>
                  <a:srgbClr val="262626"/>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Set up decision parameters for finding the closest pixel to the cırcumference at each sampling step</a:t>
            </a:r>
            <a:endParaRPr b="0" i="0" sz="1400" u="none" cap="none" strike="noStrike">
              <a:solidFill>
                <a:srgbClr val="000000"/>
              </a:solidFill>
              <a:latin typeface="Arial"/>
              <a:ea typeface="Arial"/>
              <a:cs typeface="Arial"/>
              <a:sym typeface="Arial"/>
            </a:endParaRPr>
          </a:p>
          <a:p>
            <a:pPr indent="-381000" lvl="1" marL="838200" marR="0" rtl="0" algn="l">
              <a:lnSpc>
                <a:spcPct val="100000"/>
              </a:lnSpc>
              <a:spcBef>
                <a:spcPts val="970"/>
              </a:spcBef>
              <a:spcAft>
                <a:spcPts val="0"/>
              </a:spcAft>
              <a:buClr>
                <a:schemeClr val="accent1"/>
              </a:buClr>
              <a:buSzPct val="115000"/>
              <a:buFont typeface="Arial"/>
              <a:buChar char="•"/>
            </a:pPr>
            <a:r>
              <a:rPr b="0" i="0" lang="en-US" sz="2000" u="none" cap="none" strike="noStrike">
                <a:solidFill>
                  <a:srgbClr val="262626"/>
                </a:solidFill>
                <a:latin typeface="Trebuchet MS"/>
                <a:ea typeface="Trebuchet MS"/>
                <a:cs typeface="Trebuchet MS"/>
                <a:sym typeface="Trebuchet MS"/>
              </a:rPr>
              <a:t>Avoid square root calculations by considering the squares of the pixel separation distances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Use direct comparison without squaring.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1044"/>
              </a:spcBef>
              <a:spcAft>
                <a:spcPts val="0"/>
              </a:spcAft>
              <a:buClr>
                <a:schemeClr val="accent1"/>
              </a:buClr>
              <a:buSzPct val="115000"/>
              <a:buFont typeface="Arial"/>
              <a:buNone/>
            </a:pPr>
            <a:r>
              <a:rPr b="0" i="0" lang="en-US" sz="2400" u="none" cap="none" strike="noStrike">
                <a:solidFill>
                  <a:srgbClr val="262626"/>
                </a:solidFill>
                <a:latin typeface="Trebuchet MS"/>
                <a:ea typeface="Trebuchet MS"/>
                <a:cs typeface="Trebuchet MS"/>
                <a:sym typeface="Trebuchet MS"/>
              </a:rPr>
              <a:t>	Adapt the midpoint test idea: test the halfway position between pixels to determine if this midpoint is inside or outside the curve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1044"/>
              </a:spcBef>
              <a:spcAft>
                <a:spcPts val="0"/>
              </a:spcAft>
              <a:buClr>
                <a:schemeClr val="accent1"/>
              </a:buClr>
              <a:buSzPct val="115000"/>
              <a:buFont typeface="Arial"/>
              <a:buNone/>
            </a:pPr>
            <a:r>
              <a:rPr b="0" i="0" lang="en-US" sz="2400" u="none" cap="none" strike="noStrike">
                <a:solidFill>
                  <a:srgbClr val="262626"/>
                </a:solidFill>
                <a:latin typeface="Trebuchet MS"/>
                <a:ea typeface="Trebuchet MS"/>
                <a:cs typeface="Trebuchet MS"/>
                <a:sym typeface="Trebuchet MS"/>
              </a:rPr>
              <a:t>	This gives the </a:t>
            </a:r>
            <a:r>
              <a:rPr b="1" i="0" lang="en-US" sz="2400" u="none" cap="none" strike="noStrike">
                <a:solidFill>
                  <a:srgbClr val="262626"/>
                </a:solidFill>
                <a:latin typeface="Trebuchet MS"/>
                <a:ea typeface="Trebuchet MS"/>
                <a:cs typeface="Trebuchet MS"/>
                <a:sym typeface="Trebuchet MS"/>
              </a:rPr>
              <a:t>midpoint algorithm for circles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1044"/>
              </a:spcBef>
              <a:spcAft>
                <a:spcPts val="0"/>
              </a:spcAft>
              <a:buClr>
                <a:schemeClr val="accent1"/>
              </a:buClr>
              <a:buSzPct val="115000"/>
              <a:buFont typeface="Arial"/>
              <a:buNone/>
            </a:pPr>
            <a:r>
              <a:rPr b="0" i="0" lang="en-US" sz="2400" u="none" cap="none" strike="noStrike">
                <a:solidFill>
                  <a:srgbClr val="262626"/>
                </a:solidFill>
                <a:latin typeface="Trebuchet MS"/>
                <a:ea typeface="Trebuchet MS"/>
                <a:cs typeface="Trebuchet MS"/>
                <a:sym typeface="Trebuchet MS"/>
              </a:rPr>
              <a:t>	Can be adapted to other curves: conic sections</a:t>
            </a:r>
            <a:endParaRPr b="0" i="0" sz="1400" u="none" cap="none" strike="noStrike">
              <a:solidFill>
                <a:srgbClr val="000000"/>
              </a:solidFill>
              <a:latin typeface="Arial"/>
              <a:ea typeface="Arial"/>
              <a:cs typeface="Arial"/>
              <a:sym typeface="Arial"/>
            </a:endParaRPr>
          </a:p>
          <a:p>
            <a:pPr indent="-381000" lvl="1" marL="838200" marR="0" rtl="0" algn="l">
              <a:lnSpc>
                <a:spcPct val="100000"/>
              </a:lnSpc>
              <a:spcBef>
                <a:spcPts val="970"/>
              </a:spcBef>
              <a:spcAft>
                <a:spcPts val="0"/>
              </a:spcAft>
              <a:buClr>
                <a:schemeClr val="accent1"/>
              </a:buClr>
              <a:buSzPct val="115000"/>
              <a:buFont typeface="Arial"/>
              <a:buNone/>
            </a:pPr>
            <a:r>
              <a:t/>
            </a:r>
            <a:endParaRPr b="0" i="0" sz="20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1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sz="4800"/>
              <a:t>Eight-way Symmetry</a:t>
            </a:r>
            <a:br>
              <a:rPr lang="en-US" sz="4800"/>
            </a:br>
            <a:r>
              <a:rPr lang="en-US"/>
              <a:t>only one octant’s calculation needed</a:t>
            </a:r>
            <a:endParaRPr/>
          </a:p>
        </p:txBody>
      </p:sp>
      <p:pic>
        <p:nvPicPr>
          <p:cNvPr id="2413" name="Google Shape;2413;p137"/>
          <p:cNvPicPr preferRelativeResize="0"/>
          <p:nvPr/>
        </p:nvPicPr>
        <p:blipFill rotWithShape="1">
          <a:blip r:embed="rId3">
            <a:alphaModFix/>
          </a:blip>
          <a:srcRect b="0" l="4688" r="10938" t="0"/>
          <a:stretch/>
        </p:blipFill>
        <p:spPr>
          <a:xfrm>
            <a:off x="6049851" y="2513527"/>
            <a:ext cx="3938775" cy="3475149"/>
          </a:xfrm>
          <a:prstGeom prst="rect">
            <a:avLst/>
          </a:prstGeom>
          <a:noFill/>
          <a:ln>
            <a:noFill/>
          </a:ln>
        </p:spPr>
      </p:pic>
      <p:pic>
        <p:nvPicPr>
          <p:cNvPr id="2414" name="Google Shape;2414;p137"/>
          <p:cNvPicPr preferRelativeResize="0"/>
          <p:nvPr/>
        </p:nvPicPr>
        <p:blipFill rotWithShape="1">
          <a:blip r:embed="rId4">
            <a:alphaModFix/>
          </a:blip>
          <a:srcRect b="0" l="10001" r="12000" t="0"/>
          <a:stretch/>
        </p:blipFill>
        <p:spPr>
          <a:xfrm>
            <a:off x="2631964" y="2537340"/>
            <a:ext cx="2560204" cy="21991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38"/>
          <p:cNvSpPr/>
          <p:nvPr/>
        </p:nvSpPr>
        <p:spPr>
          <a:xfrm>
            <a:off x="1313645" y="1917947"/>
            <a:ext cx="10109916" cy="436694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0000"/>
              </a:lnSpc>
              <a:spcBef>
                <a:spcPts val="0"/>
              </a:spcBef>
              <a:spcAft>
                <a:spcPts val="0"/>
              </a:spcAft>
              <a:buClr>
                <a:schemeClr val="dk1"/>
              </a:buClr>
              <a:buSzPts val="2400"/>
              <a:buFont typeface="Trebuchet MS"/>
              <a:buChar char="•"/>
            </a:pPr>
            <a:r>
              <a:rPr b="0" i="0" lang="en-US" sz="2400" u="none" cap="none" strike="noStrike">
                <a:solidFill>
                  <a:schemeClr val="dk1"/>
                </a:solidFill>
                <a:latin typeface="Trebuchet MS"/>
                <a:ea typeface="Trebuchet MS"/>
                <a:cs typeface="Trebuchet MS"/>
                <a:sym typeface="Trebuchet MS"/>
              </a:rPr>
              <a:t>It is a well-defined function in this domain</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400"/>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single-valued</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560"/>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no vertical tangents:  </a:t>
            </a:r>
            <a:r>
              <a:rPr b="0" i="0" lang="en-US" sz="2800" u="none" cap="none" strike="noStrike">
                <a:solidFill>
                  <a:schemeClr val="dk1"/>
                </a:solidFill>
                <a:latin typeface="Trebuchet MS"/>
                <a:ea typeface="Trebuchet MS"/>
                <a:cs typeface="Trebuchet MS"/>
                <a:sym typeface="Trebuchet MS"/>
              </a:rPr>
              <a:t>|</a:t>
            </a:r>
            <a:r>
              <a:rPr b="0" i="1" lang="en-US" sz="2800" u="none" cap="none" strike="noStrike">
                <a:solidFill>
                  <a:schemeClr val="dk1"/>
                </a:solidFill>
                <a:latin typeface="Trebuchet MS"/>
                <a:ea typeface="Trebuchet MS"/>
                <a:cs typeface="Trebuchet MS"/>
                <a:sym typeface="Trebuchet MS"/>
              </a:rPr>
              <a:t>slope</a:t>
            </a:r>
            <a:r>
              <a:rPr b="0" i="0" lang="en-US" sz="2800" u="none" cap="none" strike="noStrike">
                <a:solidFill>
                  <a:schemeClr val="dk1"/>
                </a:solidFill>
                <a:latin typeface="Trebuchet MS"/>
                <a:ea typeface="Trebuchet MS"/>
                <a:cs typeface="Trebuchet MS"/>
                <a:sym typeface="Trebuchet MS"/>
              </a:rPr>
              <a:t>| </a:t>
            </a:r>
            <a:r>
              <a:rPr b="0" i="0" lang="en-US" sz="2400" u="none" cap="none" strike="noStrike">
                <a:solidFill>
                  <a:schemeClr val="dk1"/>
                </a:solidFill>
                <a:latin typeface="Trebuchet MS"/>
                <a:ea typeface="Trebuchet MS"/>
                <a:cs typeface="Trebuchet MS"/>
                <a:sym typeface="Trebuchet MS"/>
              </a:rPr>
              <a:t></a:t>
            </a:r>
            <a:r>
              <a:rPr b="0" i="0" lang="en-US" sz="2800" u="none" cap="none" strike="noStrike">
                <a:solidFill>
                  <a:schemeClr val="dk1"/>
                </a:solidFill>
                <a:latin typeface="Trebuchet MS"/>
                <a:ea typeface="Trebuchet MS"/>
                <a:cs typeface="Trebuchet MS"/>
                <a:sym typeface="Trebuchet MS"/>
              </a:rPr>
              <a:t> 1</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480"/>
              </a:spcBef>
              <a:spcAft>
                <a:spcPts val="0"/>
              </a:spcAft>
              <a:buClr>
                <a:schemeClr val="dk1"/>
              </a:buClr>
              <a:buSzPts val="2400"/>
              <a:buFont typeface="Trebuchet MS"/>
              <a:buChar char="•"/>
            </a:pPr>
            <a:r>
              <a:rPr b="0" i="0" lang="en-US" sz="2400" u="none" cap="none" strike="noStrike">
                <a:solidFill>
                  <a:schemeClr val="dk1"/>
                </a:solidFill>
                <a:latin typeface="Trebuchet MS"/>
                <a:ea typeface="Trebuchet MS"/>
                <a:cs typeface="Trebuchet MS"/>
                <a:sym typeface="Trebuchet MS"/>
              </a:rPr>
              <a:t>Lends itself to the midpoint approach</a:t>
            </a:r>
            <a:endParaRPr b="0" i="0" sz="2400" u="none" cap="none" strike="noStrike">
              <a:solidFill>
                <a:schemeClr val="dk1"/>
              </a:solidFill>
              <a:latin typeface="Trebuchet MS"/>
              <a:ea typeface="Trebuchet MS"/>
              <a:cs typeface="Trebuchet MS"/>
              <a:sym typeface="Trebuchet MS"/>
            </a:endParaRPr>
          </a:p>
          <a:p>
            <a:pPr indent="-285750" lvl="1" marL="742950" marR="0" rtl="0" algn="l">
              <a:lnSpc>
                <a:spcPct val="110000"/>
              </a:lnSpc>
              <a:spcBef>
                <a:spcPts val="480"/>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only need consider </a:t>
            </a:r>
            <a:r>
              <a:rPr b="0" i="1" lang="en-US" sz="2400" u="none" cap="none" strike="noStrike">
                <a:solidFill>
                  <a:schemeClr val="dk1"/>
                </a:solidFill>
                <a:latin typeface="Trebuchet MS"/>
                <a:ea typeface="Trebuchet MS"/>
                <a:cs typeface="Trebuchet MS"/>
                <a:sym typeface="Trebuchet MS"/>
              </a:rPr>
              <a:t>E</a:t>
            </a:r>
            <a:r>
              <a:rPr b="0" i="0" lang="en-US" sz="2000" u="none" cap="none" strike="noStrike">
                <a:solidFill>
                  <a:schemeClr val="dk1"/>
                </a:solidFill>
                <a:latin typeface="Trebuchet MS"/>
                <a:ea typeface="Trebuchet MS"/>
                <a:cs typeface="Trebuchet MS"/>
                <a:sym typeface="Trebuchet MS"/>
              </a:rPr>
              <a:t> or </a:t>
            </a:r>
            <a:r>
              <a:rPr b="0" i="1" lang="en-US" sz="2400" u="none" cap="none" strike="noStrike">
                <a:solidFill>
                  <a:schemeClr val="dk1"/>
                </a:solidFill>
                <a:latin typeface="Trebuchet MS"/>
                <a:ea typeface="Trebuchet MS"/>
                <a:cs typeface="Trebuchet MS"/>
                <a:sym typeface="Trebuchet MS"/>
              </a:rPr>
              <a:t>SE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Implicit formulation      </a:t>
            </a:r>
            <a:r>
              <a:rPr b="0" i="1" lang="en-US" sz="2800" u="none" cap="none" strike="noStrike">
                <a:solidFill>
                  <a:schemeClr val="dk1"/>
                </a:solidFill>
                <a:latin typeface="Trebuchet MS"/>
                <a:ea typeface="Trebuchet MS"/>
                <a:cs typeface="Trebuchet MS"/>
                <a:sym typeface="Trebuchet MS"/>
              </a:rPr>
              <a:t>F</a:t>
            </a:r>
            <a:r>
              <a:rPr b="0" i="0" lang="en-US" sz="2800" u="none" cap="none" strike="noStrike">
                <a:solidFill>
                  <a:schemeClr val="dk1"/>
                </a:solidFill>
                <a:latin typeface="Trebuchet MS"/>
                <a:ea typeface="Trebuchet MS"/>
                <a:cs typeface="Trebuchet MS"/>
                <a:sym typeface="Trebuchet MS"/>
              </a:rPr>
              <a:t>(</a:t>
            </a:r>
            <a:r>
              <a:rPr b="0" i="1" lang="en-US" sz="2800" u="none" cap="none" strike="noStrike">
                <a:solidFill>
                  <a:schemeClr val="dk1"/>
                </a:solidFill>
                <a:latin typeface="Trebuchet MS"/>
                <a:ea typeface="Trebuchet MS"/>
                <a:cs typeface="Trebuchet MS"/>
                <a:sym typeface="Trebuchet MS"/>
              </a:rPr>
              <a:t>x,y</a:t>
            </a:r>
            <a:r>
              <a:rPr b="0" i="0" lang="en-US" sz="2800" u="none" cap="none" strike="noStrike">
                <a:solidFill>
                  <a:schemeClr val="dk1"/>
                </a:solidFill>
                <a:latin typeface="Trebuchet MS"/>
                <a:ea typeface="Trebuchet MS"/>
                <a:cs typeface="Trebuchet MS"/>
                <a:sym typeface="Trebuchet MS"/>
              </a:rPr>
              <a:t>) </a:t>
            </a:r>
            <a:r>
              <a:rPr b="0" i="1" lang="en-US" sz="2400" u="none" cap="none" strike="noStrike">
                <a:solidFill>
                  <a:schemeClr val="dk1"/>
                </a:solidFill>
                <a:latin typeface="Trebuchet MS"/>
                <a:ea typeface="Trebuchet MS"/>
                <a:cs typeface="Trebuchet MS"/>
                <a:sym typeface="Trebuchet MS"/>
              </a:rPr>
              <a:t>=</a:t>
            </a:r>
            <a:r>
              <a:rPr b="0" i="0" lang="en-US" sz="2800" u="none" cap="none" strike="noStrike">
                <a:solidFill>
                  <a:schemeClr val="dk1"/>
                </a:solidFill>
                <a:latin typeface="Trebuchet MS"/>
                <a:ea typeface="Trebuchet MS"/>
                <a:cs typeface="Trebuchet MS"/>
                <a:sym typeface="Trebuchet MS"/>
              </a:rPr>
              <a:t> </a:t>
            </a:r>
            <a:r>
              <a:rPr b="0" i="1" lang="en-US" sz="3200" u="none" cap="none" strike="noStrike">
                <a:solidFill>
                  <a:schemeClr val="dk1"/>
                </a:solidFill>
                <a:latin typeface="Trebuchet MS"/>
                <a:ea typeface="Trebuchet MS"/>
                <a:cs typeface="Trebuchet MS"/>
                <a:sym typeface="Trebuchet MS"/>
              </a:rPr>
              <a:t>x</a:t>
            </a:r>
            <a:r>
              <a:rPr b="0" i="1" lang="en-US" sz="500" u="none" cap="none" strike="noStrike">
                <a:solidFill>
                  <a:schemeClr val="dk1"/>
                </a:solidFill>
                <a:latin typeface="Trebuchet MS"/>
                <a:ea typeface="Trebuchet MS"/>
                <a:cs typeface="Trebuchet MS"/>
                <a:sym typeface="Trebuchet MS"/>
              </a:rPr>
              <a:t> </a:t>
            </a:r>
            <a:r>
              <a:rPr b="0" baseline="30000" i="0" lang="en-US" sz="2800" u="none" cap="none" strike="noStrike">
                <a:solidFill>
                  <a:schemeClr val="dk1"/>
                </a:solidFill>
                <a:latin typeface="Trebuchet MS"/>
                <a:ea typeface="Trebuchet MS"/>
                <a:cs typeface="Trebuchet MS"/>
                <a:sym typeface="Trebuchet MS"/>
              </a:rPr>
              <a:t>2</a:t>
            </a:r>
            <a:r>
              <a:rPr b="0" i="0" lang="en-US" sz="2800" u="none" cap="none" strike="noStrike">
                <a:solidFill>
                  <a:schemeClr val="dk1"/>
                </a:solidFill>
                <a:latin typeface="Trebuchet MS"/>
                <a:ea typeface="Trebuchet MS"/>
                <a:cs typeface="Trebuchet MS"/>
                <a:sym typeface="Trebuchet MS"/>
              </a:rPr>
              <a:t> + </a:t>
            </a:r>
            <a:r>
              <a:rPr b="0" i="1" lang="en-US" sz="3200" u="none" cap="none" strike="noStrike">
                <a:solidFill>
                  <a:schemeClr val="dk1"/>
                </a:solidFill>
                <a:latin typeface="Trebuchet MS"/>
                <a:ea typeface="Trebuchet MS"/>
                <a:cs typeface="Trebuchet MS"/>
                <a:sym typeface="Trebuchet MS"/>
              </a:rPr>
              <a:t>y</a:t>
            </a:r>
            <a:r>
              <a:rPr b="0" i="1" lang="en-US" sz="500" u="none" cap="none" strike="noStrike">
                <a:solidFill>
                  <a:schemeClr val="dk1"/>
                </a:solidFill>
                <a:latin typeface="Trebuchet MS"/>
                <a:ea typeface="Trebuchet MS"/>
                <a:cs typeface="Trebuchet MS"/>
                <a:sym typeface="Trebuchet MS"/>
              </a:rPr>
              <a:t>  </a:t>
            </a:r>
            <a:r>
              <a:rPr b="0" baseline="30000" i="0" lang="en-US" sz="2800" u="none" cap="none" strike="noStrike">
                <a:solidFill>
                  <a:schemeClr val="dk1"/>
                </a:solidFill>
                <a:latin typeface="Trebuchet MS"/>
                <a:ea typeface="Trebuchet MS"/>
                <a:cs typeface="Trebuchet MS"/>
                <a:sym typeface="Trebuchet MS"/>
              </a:rPr>
              <a:t>2</a:t>
            </a:r>
            <a:r>
              <a:rPr b="0" i="0" lang="en-US" sz="2800" u="none" cap="none" strike="noStrike">
                <a:solidFill>
                  <a:schemeClr val="dk1"/>
                </a:solidFill>
                <a:latin typeface="Trebuchet MS"/>
                <a:ea typeface="Trebuchet MS"/>
                <a:cs typeface="Trebuchet MS"/>
                <a:sym typeface="Trebuchet MS"/>
              </a:rPr>
              <a:t> – </a:t>
            </a:r>
            <a:r>
              <a:rPr b="0" i="1" lang="en-US" sz="3200" u="none" cap="none" strike="noStrike">
                <a:solidFill>
                  <a:schemeClr val="dk1"/>
                </a:solidFill>
                <a:latin typeface="Trebuchet MS"/>
                <a:ea typeface="Trebuchet MS"/>
                <a:cs typeface="Trebuchet MS"/>
                <a:sym typeface="Trebuchet MS"/>
              </a:rPr>
              <a:t>r </a:t>
            </a:r>
            <a:r>
              <a:rPr b="0" i="1" lang="en-US" sz="500" u="none" cap="none" strike="noStrike">
                <a:solidFill>
                  <a:schemeClr val="dk1"/>
                </a:solidFill>
                <a:latin typeface="Trebuchet MS"/>
                <a:ea typeface="Trebuchet MS"/>
                <a:cs typeface="Trebuchet MS"/>
                <a:sym typeface="Trebuchet MS"/>
              </a:rPr>
              <a:t> </a:t>
            </a:r>
            <a:r>
              <a:rPr b="0" baseline="30000" i="0" lang="en-US" sz="2800" u="none" cap="none" strike="noStrike">
                <a:solidFill>
                  <a:schemeClr val="dk1"/>
                </a:solidFill>
                <a:latin typeface="Trebuchet MS"/>
                <a:ea typeface="Trebuchet MS"/>
                <a:cs typeface="Trebuchet MS"/>
                <a:sym typeface="Trebuchet MS"/>
              </a:rPr>
              <a:t>2</a:t>
            </a:r>
            <a:r>
              <a:rPr b="0" i="0" lang="en-US" sz="2800" u="none" cap="none" strike="noStrike">
                <a:solidFill>
                  <a:schemeClr val="dk1"/>
                </a:solidFill>
                <a:latin typeface="Trebuchet MS"/>
                <a:ea typeface="Trebuchet MS"/>
                <a:cs typeface="Trebuchet MS"/>
                <a:sym typeface="Trebuchet MS"/>
              </a:rPr>
              <a:t> </a:t>
            </a:r>
            <a:endParaRPr b="0" i="0" sz="2800" u="none" cap="none" strike="noStrike">
              <a:solidFill>
                <a:schemeClr val="dk1"/>
              </a:solidFill>
              <a:latin typeface="Trebuchet MS"/>
              <a:ea typeface="Trebuchet MS"/>
              <a:cs typeface="Trebuchet MS"/>
              <a:sym typeface="Trebuchet MS"/>
            </a:endParaRPr>
          </a:p>
          <a:p>
            <a:pPr indent="-285750" lvl="1" marL="742950" marR="0" rtl="0" algn="l">
              <a:lnSpc>
                <a:spcPct val="100000"/>
              </a:lnSpc>
              <a:spcBef>
                <a:spcPts val="480"/>
              </a:spcBef>
              <a:spcAft>
                <a:spcPts val="0"/>
              </a:spcAft>
              <a:buClr>
                <a:schemeClr val="dk1"/>
              </a:buClr>
              <a:buSzPts val="1800"/>
              <a:buFont typeface="Trebuchet MS"/>
              <a:buChar char="–"/>
            </a:pPr>
            <a:r>
              <a:rPr b="0" i="0" lang="en-US" sz="1800" u="none" cap="none" strike="noStrike">
                <a:solidFill>
                  <a:schemeClr val="dk1"/>
                </a:solidFill>
                <a:latin typeface="Trebuchet MS"/>
                <a:ea typeface="Trebuchet MS"/>
                <a:cs typeface="Trebuchet MS"/>
                <a:sym typeface="Trebuchet MS"/>
              </a:rPr>
              <a:t>For </a:t>
            </a:r>
            <a:r>
              <a:rPr b="0" i="0" lang="en-US" sz="2400" u="none" cap="none" strike="noStrike">
                <a:solidFill>
                  <a:schemeClr val="dk1"/>
                </a:solidFill>
                <a:latin typeface="Trebuchet MS"/>
                <a:ea typeface="Trebuchet MS"/>
                <a:cs typeface="Trebuchet MS"/>
                <a:sym typeface="Trebuchet MS"/>
              </a:rPr>
              <a:t>(</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a:t>
            </a:r>
            <a:r>
              <a:rPr b="0" i="0" lang="en-US" sz="1800" u="none" cap="none" strike="noStrike">
                <a:solidFill>
                  <a:schemeClr val="dk1"/>
                </a:solidFill>
                <a:latin typeface="Trebuchet MS"/>
                <a:ea typeface="Trebuchet MS"/>
                <a:cs typeface="Trebuchet MS"/>
                <a:sym typeface="Trebuchet MS"/>
              </a:rPr>
              <a:t>on the</a:t>
            </a:r>
            <a:r>
              <a:rPr b="0" i="0" lang="en-US" sz="2400" u="none" cap="none" strike="noStrike">
                <a:solidFill>
                  <a:schemeClr val="dk1"/>
                </a:solidFill>
                <a:latin typeface="Trebuchet MS"/>
                <a:ea typeface="Trebuchet MS"/>
                <a:cs typeface="Trebuchet MS"/>
                <a:sym typeface="Trebuchet MS"/>
              </a:rPr>
              <a:t> </a:t>
            </a:r>
            <a:r>
              <a:rPr b="0" i="0" lang="en-US" sz="1800" u="none" cap="none" strike="noStrike">
                <a:solidFill>
                  <a:schemeClr val="dk1"/>
                </a:solidFill>
                <a:latin typeface="Trebuchet MS"/>
                <a:ea typeface="Trebuchet MS"/>
                <a:cs typeface="Trebuchet MS"/>
                <a:sym typeface="Trebuchet MS"/>
              </a:rPr>
              <a:t>circle,   </a:t>
            </a:r>
            <a:r>
              <a:rPr b="0" i="1" lang="en-US" sz="2400" u="none" cap="none" strike="noStrike">
                <a:solidFill>
                  <a:schemeClr val="dk1"/>
                </a:solidFill>
                <a:latin typeface="Trebuchet MS"/>
                <a:ea typeface="Trebuchet MS"/>
                <a:cs typeface="Trebuchet MS"/>
                <a:sym typeface="Trebuchet MS"/>
              </a:rPr>
              <a:t>F</a:t>
            </a:r>
            <a:r>
              <a:rPr b="0" i="0" lang="en-US" sz="2400" u="none" cap="none" strike="noStrike">
                <a:solidFill>
                  <a:schemeClr val="dk1"/>
                </a:solidFill>
                <a:latin typeface="Trebuchet MS"/>
                <a:ea typeface="Trebuchet MS"/>
                <a:cs typeface="Trebuchet MS"/>
                <a:sym typeface="Trebuchet MS"/>
              </a:rPr>
              <a:t>(</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a:t>
            </a:r>
            <a:r>
              <a:rPr b="0" i="1" lang="en-US" sz="2000" u="none" cap="none" strike="noStrike">
                <a:solidFill>
                  <a:schemeClr val="dk1"/>
                </a:solidFill>
                <a:latin typeface="Trebuchet MS"/>
                <a:ea typeface="Trebuchet MS"/>
                <a:cs typeface="Trebuchet MS"/>
                <a:sym typeface="Trebuchet MS"/>
              </a:rPr>
              <a:t>=</a:t>
            </a:r>
            <a:r>
              <a:rPr b="0" i="0" lang="en-US" sz="2400" u="none" cap="none" strike="noStrike">
                <a:solidFill>
                  <a:schemeClr val="dk1"/>
                </a:solidFill>
                <a:latin typeface="Trebuchet MS"/>
                <a:ea typeface="Trebuchet MS"/>
                <a:cs typeface="Trebuchet MS"/>
                <a:sym typeface="Trebuchet MS"/>
              </a:rPr>
              <a:t> 0</a:t>
            </a:r>
            <a:endParaRPr b="0" i="0" sz="2400" u="none" cap="none" strike="noStrike">
              <a:solidFill>
                <a:schemeClr val="dk1"/>
              </a:solidFill>
              <a:latin typeface="Trebuchet MS"/>
              <a:ea typeface="Trebuchet MS"/>
              <a:cs typeface="Trebuchet MS"/>
              <a:sym typeface="Trebuchet MS"/>
            </a:endParaRPr>
          </a:p>
          <a:p>
            <a:pPr indent="-285750" lvl="1" marL="742950" marR="0" rtl="0" algn="l">
              <a:lnSpc>
                <a:spcPct val="100000"/>
              </a:lnSpc>
              <a:spcBef>
                <a:spcPts val="480"/>
              </a:spcBef>
              <a:spcAft>
                <a:spcPts val="0"/>
              </a:spcAft>
              <a:buClr>
                <a:schemeClr val="dk1"/>
              </a:buClr>
              <a:buSzPts val="2400"/>
              <a:buFont typeface="Trebuchet MS"/>
              <a:buChar char="–"/>
            </a:pPr>
            <a:r>
              <a:rPr b="0" i="1" lang="en-US" sz="2400" u="none" cap="none" strike="noStrike">
                <a:solidFill>
                  <a:schemeClr val="dk1"/>
                </a:solidFill>
                <a:latin typeface="Trebuchet MS"/>
                <a:ea typeface="Trebuchet MS"/>
                <a:cs typeface="Trebuchet MS"/>
                <a:sym typeface="Trebuchet MS"/>
              </a:rPr>
              <a:t>F</a:t>
            </a:r>
            <a:r>
              <a:rPr b="0" i="0" lang="en-US" sz="2400" u="none" cap="none" strike="noStrike">
                <a:solidFill>
                  <a:schemeClr val="dk1"/>
                </a:solidFill>
                <a:latin typeface="Trebuchet MS"/>
                <a:ea typeface="Trebuchet MS"/>
                <a:cs typeface="Trebuchet MS"/>
                <a:sym typeface="Trebuchet MS"/>
              </a:rPr>
              <a:t>(</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&gt;  0   ⇒   (</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a:t>
            </a:r>
            <a:r>
              <a:rPr b="0" i="1" lang="en-US" sz="2000" u="none" cap="none" strike="noStrike">
                <a:solidFill>
                  <a:schemeClr val="dk1"/>
                </a:solidFill>
                <a:latin typeface="Trebuchet MS"/>
                <a:ea typeface="Trebuchet MS"/>
                <a:cs typeface="Trebuchet MS"/>
                <a:sym typeface="Trebuchet MS"/>
              </a:rPr>
              <a:t>Outside</a:t>
            </a:r>
            <a:endParaRPr b="0" i="1" sz="2000" u="none" cap="none" strike="noStrike">
              <a:solidFill>
                <a:schemeClr val="dk1"/>
              </a:solidFill>
              <a:latin typeface="Trebuchet MS"/>
              <a:ea typeface="Trebuchet MS"/>
              <a:cs typeface="Trebuchet MS"/>
              <a:sym typeface="Trebuchet MS"/>
            </a:endParaRPr>
          </a:p>
          <a:p>
            <a:pPr indent="-285750" lvl="1" marL="742950" marR="0" rtl="0" algn="l">
              <a:lnSpc>
                <a:spcPct val="100000"/>
              </a:lnSpc>
              <a:spcBef>
                <a:spcPts val="480"/>
              </a:spcBef>
              <a:spcAft>
                <a:spcPts val="0"/>
              </a:spcAft>
              <a:buClr>
                <a:schemeClr val="dk1"/>
              </a:buClr>
              <a:buSzPts val="2400"/>
              <a:buFont typeface="Trebuchet MS"/>
              <a:buChar char="–"/>
            </a:pPr>
            <a:r>
              <a:rPr b="0" i="1" lang="en-US" sz="2400" u="none" cap="none" strike="noStrike">
                <a:solidFill>
                  <a:schemeClr val="dk1"/>
                </a:solidFill>
                <a:latin typeface="Trebuchet MS"/>
                <a:ea typeface="Trebuchet MS"/>
                <a:cs typeface="Trebuchet MS"/>
                <a:sym typeface="Trebuchet MS"/>
              </a:rPr>
              <a:t>F</a:t>
            </a:r>
            <a:r>
              <a:rPr b="0" i="0" lang="en-US" sz="2400" u="none" cap="none" strike="noStrike">
                <a:solidFill>
                  <a:schemeClr val="dk1"/>
                </a:solidFill>
                <a:latin typeface="Trebuchet MS"/>
                <a:ea typeface="Trebuchet MS"/>
                <a:cs typeface="Trebuchet MS"/>
                <a:sym typeface="Trebuchet MS"/>
              </a:rPr>
              <a:t>(</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&lt;  0   ⇒   (</a:t>
            </a:r>
            <a:r>
              <a:rPr b="0" i="1" lang="en-US" sz="2400" u="none" cap="none" strike="noStrike">
                <a:solidFill>
                  <a:schemeClr val="dk1"/>
                </a:solidFill>
                <a:latin typeface="Trebuchet MS"/>
                <a:ea typeface="Trebuchet MS"/>
                <a:cs typeface="Trebuchet MS"/>
                <a:sym typeface="Trebuchet MS"/>
              </a:rPr>
              <a:t>x,y</a:t>
            </a:r>
            <a:r>
              <a:rPr b="0" i="0" lang="en-US" sz="2400" u="none" cap="none" strike="noStrike">
                <a:solidFill>
                  <a:schemeClr val="dk1"/>
                </a:solidFill>
                <a:latin typeface="Trebuchet MS"/>
                <a:ea typeface="Trebuchet MS"/>
                <a:cs typeface="Trebuchet MS"/>
                <a:sym typeface="Trebuchet MS"/>
              </a:rPr>
              <a:t>)  </a:t>
            </a:r>
            <a:r>
              <a:rPr b="0" i="1" lang="en-US" sz="2000" u="none" cap="none" strike="noStrike">
                <a:solidFill>
                  <a:schemeClr val="dk1"/>
                </a:solidFill>
                <a:latin typeface="Trebuchet MS"/>
                <a:ea typeface="Trebuchet MS"/>
                <a:cs typeface="Trebuchet MS"/>
                <a:sym typeface="Trebuchet MS"/>
              </a:rPr>
              <a:t>Inside</a:t>
            </a:r>
            <a:endParaRPr b="0" i="0" sz="1400" u="none" cap="none" strike="noStrike">
              <a:solidFill>
                <a:srgbClr val="000000"/>
              </a:solidFill>
              <a:latin typeface="Arial"/>
              <a:ea typeface="Arial"/>
              <a:cs typeface="Arial"/>
              <a:sym typeface="Arial"/>
            </a:endParaRPr>
          </a:p>
        </p:txBody>
      </p:sp>
      <p:sp>
        <p:nvSpPr>
          <p:cNvPr id="2420" name="Google Shape;2420;p1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Trebuchet MS"/>
              <a:buNone/>
            </a:pPr>
            <a:r>
              <a:rPr b="1" lang="en-US">
                <a:solidFill>
                  <a:schemeClr val="dk1"/>
                </a:solidFill>
              </a:rPr>
              <a:t>The 2</a:t>
            </a:r>
            <a:r>
              <a:rPr b="1" baseline="30000" lang="en-US">
                <a:solidFill>
                  <a:schemeClr val="dk1"/>
                </a:solidFill>
              </a:rPr>
              <a:t>nd</a:t>
            </a:r>
            <a:r>
              <a:rPr b="1" lang="en-US">
                <a:solidFill>
                  <a:schemeClr val="dk1"/>
                </a:solidFill>
              </a:rPr>
              <a:t> Octant is a good arc to draw</a:t>
            </a:r>
            <a:br>
              <a:rPr b="1" lang="en-US">
                <a:solidFill>
                  <a:schemeClr val="dk1"/>
                </a:solidFill>
              </a:rPr>
            </a:br>
            <a:endParaRPr>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1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Trebuchet MS"/>
              <a:buNone/>
            </a:pPr>
            <a:r>
              <a:rPr b="1" lang="en-US">
                <a:solidFill>
                  <a:schemeClr val="dk1"/>
                </a:solidFill>
              </a:rPr>
              <a:t>The 2</a:t>
            </a:r>
            <a:r>
              <a:rPr b="1" baseline="30000" lang="en-US">
                <a:solidFill>
                  <a:schemeClr val="dk1"/>
                </a:solidFill>
              </a:rPr>
              <a:t>nd</a:t>
            </a:r>
            <a:r>
              <a:rPr b="1" lang="en-US">
                <a:solidFill>
                  <a:schemeClr val="dk1"/>
                </a:solidFill>
              </a:rPr>
              <a:t> Octant is a good arc to draw</a:t>
            </a:r>
            <a:br>
              <a:rPr b="1" lang="en-US">
                <a:solidFill>
                  <a:schemeClr val="dk1"/>
                </a:solidFill>
              </a:rPr>
            </a:br>
            <a:endParaRPr>
              <a:solidFill>
                <a:schemeClr val="dk1"/>
              </a:solidFill>
            </a:endParaRPr>
          </a:p>
        </p:txBody>
      </p:sp>
      <p:sp>
        <p:nvSpPr>
          <p:cNvPr id="2426" name="Google Shape;2426;p13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Decision variable d is  </a:t>
            </a:r>
            <a:r>
              <a:rPr i="1" lang="en-US"/>
              <a:t>x </a:t>
            </a:r>
            <a:r>
              <a:rPr baseline="30000" lang="en-US"/>
              <a:t>2</a:t>
            </a:r>
            <a:r>
              <a:rPr lang="en-US"/>
              <a:t> + </a:t>
            </a:r>
            <a:r>
              <a:rPr i="1" lang="en-US"/>
              <a:t>y </a:t>
            </a:r>
            <a:r>
              <a:rPr baseline="30000" lang="en-US"/>
              <a:t>2</a:t>
            </a:r>
            <a:r>
              <a:rPr lang="en-US"/>
              <a:t> – </a:t>
            </a:r>
            <a:r>
              <a:rPr i="1" lang="en-US"/>
              <a:t>r </a:t>
            </a:r>
            <a:r>
              <a:rPr baseline="30000" lang="en-US"/>
              <a:t>2</a:t>
            </a:r>
            <a:r>
              <a:rPr lang="en-US"/>
              <a:t> </a:t>
            </a:r>
            <a:endParaRPr/>
          </a:p>
          <a:p>
            <a:pPr indent="-342900" lvl="0" marL="342900" rtl="0" algn="l">
              <a:lnSpc>
                <a:spcPct val="100000"/>
              </a:lnSpc>
              <a:spcBef>
                <a:spcPts val="1000"/>
              </a:spcBef>
              <a:spcAft>
                <a:spcPts val="0"/>
              </a:spcAft>
              <a:buSzPts val="1440"/>
              <a:buChar char="►"/>
            </a:pPr>
            <a:r>
              <a:rPr lang="en-US"/>
              <a:t>Then d = </a:t>
            </a:r>
            <a:r>
              <a:rPr i="1" lang="en-US"/>
              <a:t>F(M)</a:t>
            </a:r>
            <a:r>
              <a:rPr lang="en-US"/>
              <a:t>    0   ⇒   SE</a:t>
            </a:r>
            <a:endParaRPr/>
          </a:p>
          <a:p>
            <a:pPr indent="-342900" lvl="0" marL="342900" rtl="0" algn="l">
              <a:lnSpc>
                <a:spcPct val="100000"/>
              </a:lnSpc>
              <a:spcBef>
                <a:spcPts val="1000"/>
              </a:spcBef>
              <a:spcAft>
                <a:spcPts val="0"/>
              </a:spcAft>
              <a:buSzPts val="1440"/>
              <a:buChar char="►"/>
            </a:pPr>
            <a:r>
              <a:rPr lang="en-US"/>
              <a:t>Or  d =  </a:t>
            </a:r>
            <a:r>
              <a:rPr i="1" lang="en-US"/>
              <a:t>F(M)</a:t>
            </a:r>
            <a:r>
              <a:rPr lang="en-US"/>
              <a:t>  &lt;   0   ⇒  </a:t>
            </a:r>
            <a:r>
              <a:rPr i="1" lang="en-US"/>
              <a:t>E</a:t>
            </a:r>
            <a:endParaRPr/>
          </a:p>
          <a:p>
            <a:pPr indent="-342900" lvl="0" marL="342900" rtl="0" algn="l">
              <a:lnSpc>
                <a:spcPct val="160000"/>
              </a:lnSpc>
              <a:spcBef>
                <a:spcPts val="1000"/>
              </a:spcBef>
              <a:spcAft>
                <a:spcPts val="0"/>
              </a:spcAft>
              <a:buSzPts val="1440"/>
              <a:buFont typeface="Trebuchet MS"/>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140"/>
          <p:cNvSpPr/>
          <p:nvPr/>
        </p:nvSpPr>
        <p:spPr>
          <a:xfrm>
            <a:off x="4604264" y="2708501"/>
            <a:ext cx="3355975" cy="3355975"/>
          </a:xfrm>
          <a:prstGeom prst="rect">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32" name="Google Shape;2432;p140"/>
          <p:cNvPicPr preferRelativeResize="0"/>
          <p:nvPr/>
        </p:nvPicPr>
        <p:blipFill rotWithShape="1">
          <a:blip r:embed="rId3">
            <a:alphaModFix/>
          </a:blip>
          <a:srcRect b="0" l="0" r="0" t="0"/>
          <a:stretch/>
        </p:blipFill>
        <p:spPr>
          <a:xfrm>
            <a:off x="8163439" y="2256064"/>
            <a:ext cx="596900" cy="646112"/>
          </a:xfrm>
          <a:prstGeom prst="rect">
            <a:avLst/>
          </a:prstGeom>
          <a:noFill/>
          <a:ln>
            <a:noFill/>
          </a:ln>
        </p:spPr>
      </p:pic>
      <p:pic>
        <p:nvPicPr>
          <p:cNvPr id="2433" name="Google Shape;2433;p140"/>
          <p:cNvPicPr preferRelativeResize="0"/>
          <p:nvPr/>
        </p:nvPicPr>
        <p:blipFill rotWithShape="1">
          <a:blip r:embed="rId4">
            <a:alphaModFix/>
          </a:blip>
          <a:srcRect b="0" l="0" r="0" t="0"/>
          <a:stretch/>
        </p:blipFill>
        <p:spPr>
          <a:xfrm>
            <a:off x="8087239" y="5826351"/>
            <a:ext cx="865187" cy="666750"/>
          </a:xfrm>
          <a:prstGeom prst="rect">
            <a:avLst/>
          </a:prstGeom>
          <a:noFill/>
          <a:ln>
            <a:noFill/>
          </a:ln>
        </p:spPr>
      </p:pic>
      <p:sp>
        <p:nvSpPr>
          <p:cNvPr id="2434" name="Google Shape;2434;p140"/>
          <p:cNvSpPr/>
          <p:nvPr/>
        </p:nvSpPr>
        <p:spPr>
          <a:xfrm>
            <a:off x="4250251" y="3959451"/>
            <a:ext cx="4341813" cy="4221163"/>
          </a:xfrm>
          <a:custGeom>
            <a:rect b="b" l="l" r="r" t="t"/>
            <a:pathLst>
              <a:path extrusionOk="0" fill="none" h="21599" w="14792">
                <a:moveTo>
                  <a:pt x="250" y="0"/>
                </a:moveTo>
                <a:cubicBezTo>
                  <a:pt x="5660" y="63"/>
                  <a:pt x="10849" y="2153"/>
                  <a:pt x="14792" y="5858"/>
                </a:cubicBezTo>
              </a:path>
              <a:path extrusionOk="0" h="21599" w="14792">
                <a:moveTo>
                  <a:pt x="250" y="0"/>
                </a:moveTo>
                <a:cubicBezTo>
                  <a:pt x="5660" y="63"/>
                  <a:pt x="10849" y="2153"/>
                  <a:pt x="14792" y="5858"/>
                </a:cubicBezTo>
                <a:lnTo>
                  <a:pt x="0" y="21599"/>
                </a:lnTo>
                <a:lnTo>
                  <a:pt x="25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435" name="Google Shape;2435;p140"/>
          <p:cNvPicPr preferRelativeResize="0"/>
          <p:nvPr/>
        </p:nvPicPr>
        <p:blipFill rotWithShape="1">
          <a:blip r:embed="rId5">
            <a:alphaModFix/>
          </a:blip>
          <a:srcRect b="0" l="0" r="0" t="0"/>
          <a:stretch/>
        </p:blipFill>
        <p:spPr>
          <a:xfrm>
            <a:off x="8142801" y="3838801"/>
            <a:ext cx="715963" cy="581025"/>
          </a:xfrm>
          <a:prstGeom prst="rect">
            <a:avLst/>
          </a:prstGeom>
          <a:noFill/>
          <a:ln>
            <a:noFill/>
          </a:ln>
        </p:spPr>
      </p:pic>
      <p:pic>
        <p:nvPicPr>
          <p:cNvPr id="2436" name="Google Shape;2436;p140"/>
          <p:cNvPicPr preferRelativeResize="0"/>
          <p:nvPr/>
        </p:nvPicPr>
        <p:blipFill rotWithShape="1">
          <a:blip r:embed="rId6">
            <a:alphaModFix/>
          </a:blip>
          <a:srcRect b="0" l="0" r="0" t="0"/>
          <a:stretch/>
        </p:blipFill>
        <p:spPr>
          <a:xfrm>
            <a:off x="7664964" y="3895951"/>
            <a:ext cx="588962" cy="654050"/>
          </a:xfrm>
          <a:prstGeom prst="rect">
            <a:avLst/>
          </a:prstGeom>
          <a:noFill/>
          <a:ln>
            <a:noFill/>
          </a:ln>
        </p:spPr>
      </p:pic>
      <p:sp>
        <p:nvSpPr>
          <p:cNvPr id="2437" name="Google Shape;2437;p140"/>
          <p:cNvSpPr/>
          <p:nvPr/>
        </p:nvSpPr>
        <p:spPr>
          <a:xfrm>
            <a:off x="7796726" y="4605564"/>
            <a:ext cx="342900" cy="3429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38" name="Google Shape;2438;p140"/>
          <p:cNvSpPr txBox="1"/>
          <p:nvPr/>
        </p:nvSpPr>
        <p:spPr>
          <a:xfrm>
            <a:off x="2938976" y="3383189"/>
            <a:ext cx="1577975" cy="1066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ideal curve</a:t>
            </a:r>
            <a:endParaRPr b="0" i="0" sz="4800" u="none" cap="none" strike="noStrike">
              <a:solidFill>
                <a:schemeClr val="dk1"/>
              </a:solidFill>
              <a:latin typeface="Times New Roman"/>
              <a:ea typeface="Times New Roman"/>
              <a:cs typeface="Times New Roman"/>
              <a:sym typeface="Times New Roman"/>
            </a:endParaRPr>
          </a:p>
        </p:txBody>
      </p:sp>
      <p:sp>
        <p:nvSpPr>
          <p:cNvPr id="2439" name="Google Shape;2439;p140"/>
          <p:cNvSpPr/>
          <p:nvPr/>
        </p:nvSpPr>
        <p:spPr>
          <a:xfrm>
            <a:off x="7796726" y="5826351"/>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0" name="Google Shape;2440;p140"/>
          <p:cNvSpPr/>
          <p:nvPr/>
        </p:nvSpPr>
        <p:spPr>
          <a:xfrm>
            <a:off x="4426464" y="2530701"/>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1" name="Google Shape;2441;p140"/>
          <p:cNvSpPr/>
          <p:nvPr/>
        </p:nvSpPr>
        <p:spPr>
          <a:xfrm>
            <a:off x="4451864" y="5877151"/>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2" name="Google Shape;2442;p140"/>
          <p:cNvSpPr/>
          <p:nvPr/>
        </p:nvSpPr>
        <p:spPr>
          <a:xfrm>
            <a:off x="7796726" y="2559276"/>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3" name="Google Shape;2443;p140"/>
          <p:cNvSpPr txBox="1"/>
          <p:nvPr/>
        </p:nvSpPr>
        <p:spPr>
          <a:xfrm>
            <a:off x="2437326" y="562201"/>
            <a:ext cx="7650163"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4400"/>
              <a:buFont typeface="Trebuchet MS"/>
              <a:buNone/>
            </a:pPr>
            <a:r>
              <a:rPr b="0" i="1" lang="en-US" sz="4400" u="none" cap="none" strike="noStrike">
                <a:solidFill>
                  <a:srgbClr val="262626"/>
                </a:solidFill>
                <a:latin typeface="Trebuchet MS"/>
                <a:ea typeface="Trebuchet MS"/>
                <a:cs typeface="Trebuchet MS"/>
                <a:sym typeface="Trebuchet MS"/>
              </a:rPr>
              <a:t>F </a:t>
            </a:r>
            <a:r>
              <a:rPr b="0" i="0" lang="en-US" sz="4400" u="none" cap="none" strike="noStrike">
                <a:solidFill>
                  <a:srgbClr val="262626"/>
                </a:solidFill>
                <a:latin typeface="Trebuchet MS"/>
                <a:ea typeface="Trebuchet MS"/>
                <a:cs typeface="Trebuchet MS"/>
                <a:sym typeface="Trebuchet MS"/>
              </a:rPr>
              <a:t>(</a:t>
            </a:r>
            <a:r>
              <a:rPr b="0" i="1" lang="en-US" sz="4400" u="none" cap="none" strike="noStrike">
                <a:solidFill>
                  <a:srgbClr val="262626"/>
                </a:solidFill>
                <a:latin typeface="Trebuchet MS"/>
                <a:ea typeface="Trebuchet MS"/>
                <a:cs typeface="Trebuchet MS"/>
                <a:sym typeface="Trebuchet MS"/>
              </a:rPr>
              <a:t>M</a:t>
            </a:r>
            <a:r>
              <a:rPr b="0" i="0" lang="en-US" sz="4400" u="none" cap="none" strike="noStrike">
                <a:solidFill>
                  <a:srgbClr val="262626"/>
                </a:solidFill>
                <a:latin typeface="Trebuchet MS"/>
                <a:ea typeface="Trebuchet MS"/>
                <a:cs typeface="Trebuchet MS"/>
                <a:sym typeface="Trebuchet MS"/>
              </a:rPr>
              <a:t>)    0  </a:t>
            </a:r>
            <a:r>
              <a:rPr b="0" i="0" lang="en-US" sz="4000" u="none" cap="none" strike="noStrike">
                <a:solidFill>
                  <a:srgbClr val="262626"/>
                </a:solidFill>
                <a:latin typeface="Trebuchet MS"/>
                <a:ea typeface="Trebuchet MS"/>
                <a:cs typeface="Trebuchet MS"/>
                <a:sym typeface="Trebuchet MS"/>
              </a:rPr>
              <a:t> ⇒  </a:t>
            </a:r>
            <a:r>
              <a:rPr b="0" i="0" lang="en-US" sz="4400" u="none" cap="none" strike="noStrike">
                <a:solidFill>
                  <a:srgbClr val="262626"/>
                </a:solidFill>
                <a:latin typeface="Trebuchet MS"/>
                <a:ea typeface="Trebuchet MS"/>
                <a:cs typeface="Trebuchet MS"/>
                <a:sym typeface="Trebuchet MS"/>
              </a:rPr>
              <a:t> </a:t>
            </a:r>
            <a:r>
              <a:rPr b="0" i="1" lang="en-US" sz="3600" u="none" cap="none" strike="noStrike">
                <a:solidFill>
                  <a:schemeClr val="dk1"/>
                </a:solidFill>
                <a:latin typeface="Trebuchet MS"/>
                <a:ea typeface="Trebuchet MS"/>
                <a:cs typeface="Trebuchet MS"/>
                <a:sym typeface="Trebuchet MS"/>
              </a:rPr>
              <a:t>SE</a:t>
            </a:r>
            <a:endParaRPr b="0" i="0" sz="3600" u="none" cap="none" strike="noStrike">
              <a:solidFill>
                <a:srgbClr val="262626"/>
              </a:solidFill>
              <a:latin typeface="Trebuchet MS"/>
              <a:ea typeface="Trebuchet MS"/>
              <a:cs typeface="Trebuchet MS"/>
              <a:sym typeface="Trebuchet MS"/>
            </a:endParaRPr>
          </a:p>
        </p:txBody>
      </p:sp>
      <p:sp>
        <p:nvSpPr>
          <p:cNvPr id="2444" name="Google Shape;2444;p140"/>
          <p:cNvSpPr/>
          <p:nvPr/>
        </p:nvSpPr>
        <p:spPr>
          <a:xfrm>
            <a:off x="4235964" y="2305276"/>
            <a:ext cx="719137" cy="792163"/>
          </a:xfrm>
          <a:prstGeom prst="ellipse">
            <a:avLst/>
          </a:prstGeom>
          <a:no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5" name="Google Shape;2445;p140"/>
          <p:cNvSpPr txBox="1"/>
          <p:nvPr/>
        </p:nvSpPr>
        <p:spPr>
          <a:xfrm>
            <a:off x="2938976" y="1944914"/>
            <a:ext cx="1577975" cy="1066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current pixel</a:t>
            </a:r>
            <a:endParaRPr b="0" i="0" sz="4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41"/>
          <p:cNvSpPr/>
          <p:nvPr/>
        </p:nvSpPr>
        <p:spPr>
          <a:xfrm>
            <a:off x="4256534" y="2760017"/>
            <a:ext cx="3355975" cy="3355975"/>
          </a:xfrm>
          <a:prstGeom prst="rect">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51" name="Google Shape;2451;p141"/>
          <p:cNvPicPr preferRelativeResize="0"/>
          <p:nvPr/>
        </p:nvPicPr>
        <p:blipFill rotWithShape="1">
          <a:blip r:embed="rId3">
            <a:alphaModFix/>
          </a:blip>
          <a:srcRect b="0" l="0" r="0" t="0"/>
          <a:stretch/>
        </p:blipFill>
        <p:spPr>
          <a:xfrm>
            <a:off x="7815709" y="2307580"/>
            <a:ext cx="596900" cy="646112"/>
          </a:xfrm>
          <a:prstGeom prst="rect">
            <a:avLst/>
          </a:prstGeom>
          <a:noFill/>
          <a:ln>
            <a:noFill/>
          </a:ln>
        </p:spPr>
      </p:pic>
      <p:pic>
        <p:nvPicPr>
          <p:cNvPr id="2452" name="Google Shape;2452;p141"/>
          <p:cNvPicPr preferRelativeResize="0"/>
          <p:nvPr/>
        </p:nvPicPr>
        <p:blipFill rotWithShape="1">
          <a:blip r:embed="rId4">
            <a:alphaModFix/>
          </a:blip>
          <a:srcRect b="0" l="0" r="0" t="0"/>
          <a:stretch/>
        </p:blipFill>
        <p:spPr>
          <a:xfrm>
            <a:off x="7739509" y="5877867"/>
            <a:ext cx="865187" cy="666750"/>
          </a:xfrm>
          <a:prstGeom prst="rect">
            <a:avLst/>
          </a:prstGeom>
          <a:noFill/>
          <a:ln>
            <a:noFill/>
          </a:ln>
        </p:spPr>
      </p:pic>
      <p:pic>
        <p:nvPicPr>
          <p:cNvPr id="2453" name="Google Shape;2453;p141"/>
          <p:cNvPicPr preferRelativeResize="0"/>
          <p:nvPr/>
        </p:nvPicPr>
        <p:blipFill rotWithShape="1">
          <a:blip r:embed="rId5">
            <a:alphaModFix/>
          </a:blip>
          <a:srcRect b="0" l="0" r="0" t="0"/>
          <a:stretch/>
        </p:blipFill>
        <p:spPr>
          <a:xfrm>
            <a:off x="7795071" y="3890317"/>
            <a:ext cx="715963" cy="581025"/>
          </a:xfrm>
          <a:prstGeom prst="rect">
            <a:avLst/>
          </a:prstGeom>
          <a:noFill/>
          <a:ln>
            <a:noFill/>
          </a:ln>
        </p:spPr>
      </p:pic>
      <p:pic>
        <p:nvPicPr>
          <p:cNvPr id="2454" name="Google Shape;2454;p141"/>
          <p:cNvPicPr preferRelativeResize="0"/>
          <p:nvPr/>
        </p:nvPicPr>
        <p:blipFill rotWithShape="1">
          <a:blip r:embed="rId6">
            <a:alphaModFix/>
          </a:blip>
          <a:srcRect b="0" l="0" r="0" t="0"/>
          <a:stretch/>
        </p:blipFill>
        <p:spPr>
          <a:xfrm>
            <a:off x="7317234" y="3947467"/>
            <a:ext cx="588962" cy="654050"/>
          </a:xfrm>
          <a:prstGeom prst="rect">
            <a:avLst/>
          </a:prstGeom>
          <a:noFill/>
          <a:ln>
            <a:noFill/>
          </a:ln>
        </p:spPr>
      </p:pic>
      <p:sp>
        <p:nvSpPr>
          <p:cNvPr id="2455" name="Google Shape;2455;p141"/>
          <p:cNvSpPr/>
          <p:nvPr/>
        </p:nvSpPr>
        <p:spPr>
          <a:xfrm>
            <a:off x="3902521" y="2934642"/>
            <a:ext cx="4341813" cy="4076700"/>
          </a:xfrm>
          <a:custGeom>
            <a:rect b="b" l="l" r="r" t="t"/>
            <a:pathLst>
              <a:path extrusionOk="0" fill="none" h="21599" w="14792">
                <a:moveTo>
                  <a:pt x="250" y="0"/>
                </a:moveTo>
                <a:cubicBezTo>
                  <a:pt x="5660" y="63"/>
                  <a:pt x="10849" y="2153"/>
                  <a:pt x="14792" y="5858"/>
                </a:cubicBezTo>
              </a:path>
              <a:path extrusionOk="0" h="21599" w="14792">
                <a:moveTo>
                  <a:pt x="250" y="0"/>
                </a:moveTo>
                <a:cubicBezTo>
                  <a:pt x="5660" y="63"/>
                  <a:pt x="10849" y="2153"/>
                  <a:pt x="14792" y="5858"/>
                </a:cubicBezTo>
                <a:lnTo>
                  <a:pt x="0" y="21599"/>
                </a:lnTo>
                <a:lnTo>
                  <a:pt x="25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2456" name="Google Shape;2456;p141"/>
          <p:cNvSpPr/>
          <p:nvPr/>
        </p:nvSpPr>
        <p:spPr>
          <a:xfrm>
            <a:off x="7448996" y="3536305"/>
            <a:ext cx="342900" cy="331787"/>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57" name="Google Shape;2457;p141"/>
          <p:cNvSpPr txBox="1"/>
          <p:nvPr/>
        </p:nvSpPr>
        <p:spPr>
          <a:xfrm>
            <a:off x="2807146" y="3004492"/>
            <a:ext cx="1577975" cy="1066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ideal curve</a:t>
            </a:r>
            <a:endParaRPr b="0" i="0" sz="4800" u="none" cap="none" strike="noStrike">
              <a:solidFill>
                <a:schemeClr val="dk1"/>
              </a:solidFill>
              <a:latin typeface="Times New Roman"/>
              <a:ea typeface="Times New Roman"/>
              <a:cs typeface="Times New Roman"/>
              <a:sym typeface="Times New Roman"/>
            </a:endParaRPr>
          </a:p>
        </p:txBody>
      </p:sp>
      <p:sp>
        <p:nvSpPr>
          <p:cNvPr id="2458" name="Google Shape;2458;p141"/>
          <p:cNvSpPr/>
          <p:nvPr/>
        </p:nvSpPr>
        <p:spPr>
          <a:xfrm>
            <a:off x="7448996" y="5877867"/>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59" name="Google Shape;2459;p141"/>
          <p:cNvSpPr/>
          <p:nvPr/>
        </p:nvSpPr>
        <p:spPr>
          <a:xfrm>
            <a:off x="4078734" y="2582217"/>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0" name="Google Shape;2460;p141"/>
          <p:cNvSpPr/>
          <p:nvPr/>
        </p:nvSpPr>
        <p:spPr>
          <a:xfrm>
            <a:off x="4104134" y="5928667"/>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1" name="Google Shape;2461;p141"/>
          <p:cNvSpPr/>
          <p:nvPr/>
        </p:nvSpPr>
        <p:spPr>
          <a:xfrm>
            <a:off x="7448996" y="2610792"/>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2" name="Google Shape;2462;p141"/>
          <p:cNvSpPr txBox="1"/>
          <p:nvPr>
            <p:ph type="title"/>
          </p:nvPr>
        </p:nvSpPr>
        <p:spPr>
          <a:xfrm>
            <a:off x="2089596" y="575617"/>
            <a:ext cx="7650163"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i="1" lang="en-US"/>
              <a:t>F </a:t>
            </a:r>
            <a:r>
              <a:rPr lang="en-US"/>
              <a:t>(</a:t>
            </a:r>
            <a:r>
              <a:rPr i="1" lang="en-US"/>
              <a:t>M</a:t>
            </a:r>
            <a:r>
              <a:rPr lang="en-US"/>
              <a:t>)  &lt;  0  </a:t>
            </a:r>
            <a:r>
              <a:rPr lang="en-US" sz="4000"/>
              <a:t> ⇒  </a:t>
            </a:r>
            <a:r>
              <a:rPr lang="en-US"/>
              <a:t> </a:t>
            </a:r>
            <a:r>
              <a:rPr i="1" lang="en-US" sz="3600">
                <a:solidFill>
                  <a:schemeClr val="dk1"/>
                </a:solidFill>
              </a:rPr>
              <a:t>E</a:t>
            </a:r>
            <a:endParaRPr/>
          </a:p>
        </p:txBody>
      </p:sp>
      <p:sp>
        <p:nvSpPr>
          <p:cNvPr id="2463" name="Google Shape;2463;p141"/>
          <p:cNvSpPr/>
          <p:nvPr/>
        </p:nvSpPr>
        <p:spPr>
          <a:xfrm>
            <a:off x="4078734" y="2582217"/>
            <a:ext cx="342900" cy="3429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4" name="Google Shape;2464;p141"/>
          <p:cNvSpPr/>
          <p:nvPr/>
        </p:nvSpPr>
        <p:spPr>
          <a:xfrm>
            <a:off x="3888234" y="2356792"/>
            <a:ext cx="719137" cy="792163"/>
          </a:xfrm>
          <a:prstGeom prst="ellipse">
            <a:avLst/>
          </a:prstGeom>
          <a:no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4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560"/>
              <a:buFont typeface="Trebuchet MS"/>
              <a:buNone/>
            </a:pPr>
            <a:r>
              <a:rPr lang="en-US" sz="3200"/>
              <a:t>As in the Bresenham line algorithm we use a decision variable to direct the selection of pixels.</a:t>
            </a:r>
            <a:endParaRPr/>
          </a:p>
          <a:p>
            <a:pPr indent="-342900" lvl="0" marL="342900" rtl="0" algn="l">
              <a:lnSpc>
                <a:spcPct val="100000"/>
              </a:lnSpc>
              <a:spcBef>
                <a:spcPts val="1000"/>
              </a:spcBef>
              <a:spcAft>
                <a:spcPts val="0"/>
              </a:spcAft>
              <a:buSzPts val="2560"/>
              <a:buFont typeface="Trebuchet MS"/>
              <a:buNone/>
            </a:pPr>
            <a:r>
              <a:rPr lang="en-US" sz="3200"/>
              <a:t>Use the implicit form of the circle equation</a:t>
            </a:r>
            <a:endParaRPr/>
          </a:p>
          <a:p>
            <a:pPr indent="-342900" lvl="0" marL="342900" rtl="0" algn="l">
              <a:lnSpc>
                <a:spcPct val="100000"/>
              </a:lnSpc>
              <a:spcBef>
                <a:spcPts val="1000"/>
              </a:spcBef>
              <a:spcAft>
                <a:spcPts val="0"/>
              </a:spcAft>
              <a:buSzPts val="1440"/>
              <a:buFont typeface="Trebuchet MS"/>
              <a:buNone/>
            </a:pPr>
            <a:r>
              <a:rPr lang="en-US"/>
              <a:t>	</a:t>
            </a:r>
            <a:r>
              <a:rPr i="1" lang="en-US" sz="3600"/>
              <a:t>p</a:t>
            </a:r>
            <a:r>
              <a:rPr lang="en-US"/>
              <a:t> </a:t>
            </a:r>
            <a:r>
              <a:rPr i="1" lang="en-US" sz="3200">
                <a:latin typeface="Georgia"/>
                <a:ea typeface="Georgia"/>
                <a:cs typeface="Georgia"/>
                <a:sym typeface="Georgia"/>
              </a:rPr>
              <a:t>=</a:t>
            </a:r>
            <a:r>
              <a:rPr lang="en-US"/>
              <a:t> </a:t>
            </a:r>
            <a:r>
              <a:rPr i="1" lang="en-US" sz="3600"/>
              <a:t>F </a:t>
            </a:r>
            <a:r>
              <a:rPr lang="en-US" sz="3600"/>
              <a:t>(</a:t>
            </a:r>
            <a:r>
              <a:rPr i="1" lang="en-US" sz="3600"/>
              <a:t>M</a:t>
            </a:r>
            <a:r>
              <a:rPr i="1" lang="en-US" sz="900"/>
              <a:t>  </a:t>
            </a:r>
            <a:r>
              <a:rPr lang="en-US" sz="3600"/>
              <a:t>) = </a:t>
            </a:r>
            <a:r>
              <a:rPr i="1" lang="en-US" sz="4000"/>
              <a:t>x</a:t>
            </a:r>
            <a:r>
              <a:rPr i="1" lang="en-US" sz="600"/>
              <a:t> </a:t>
            </a:r>
            <a:r>
              <a:rPr baseline="30000" lang="en-US" sz="3600"/>
              <a:t>2</a:t>
            </a:r>
            <a:r>
              <a:rPr lang="en-US" sz="3600"/>
              <a:t> + </a:t>
            </a:r>
            <a:r>
              <a:rPr i="1" lang="en-US" sz="4000"/>
              <a:t>y</a:t>
            </a:r>
            <a:r>
              <a:rPr i="1" lang="en-US" sz="600"/>
              <a:t>  </a:t>
            </a:r>
            <a:r>
              <a:rPr baseline="30000" lang="en-US" sz="3600"/>
              <a:t>2</a:t>
            </a:r>
            <a:r>
              <a:rPr lang="en-US" sz="3600"/>
              <a:t> – </a:t>
            </a:r>
            <a:r>
              <a:rPr i="1" lang="en-US" sz="4000"/>
              <a:t>r </a:t>
            </a:r>
            <a:r>
              <a:rPr i="1" lang="en-US" sz="600"/>
              <a:t> </a:t>
            </a:r>
            <a:r>
              <a:rPr baseline="30000" lang="en-US" sz="3600"/>
              <a:t>2</a:t>
            </a:r>
            <a:endParaRPr sz="36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pic>
        <p:nvPicPr>
          <p:cNvPr descr="AADGGXM0" id="2474" name="Google Shape;2474;p143"/>
          <p:cNvPicPr preferRelativeResize="0"/>
          <p:nvPr/>
        </p:nvPicPr>
        <p:blipFill rotWithShape="1">
          <a:blip r:embed="rId3">
            <a:alphaModFix/>
          </a:blip>
          <a:srcRect b="19640" l="0" r="0" t="0"/>
          <a:stretch/>
        </p:blipFill>
        <p:spPr>
          <a:xfrm>
            <a:off x="1564090" y="763619"/>
            <a:ext cx="9144000" cy="5524640"/>
          </a:xfrm>
          <a:prstGeom prst="rect">
            <a:avLst/>
          </a:prstGeom>
          <a:noFill/>
          <a:ln>
            <a:noFill/>
          </a:ln>
        </p:spPr>
      </p:pic>
      <p:sp>
        <p:nvSpPr>
          <p:cNvPr id="2475" name="Google Shape;2475;p143"/>
          <p:cNvSpPr txBox="1"/>
          <p:nvPr/>
        </p:nvSpPr>
        <p:spPr>
          <a:xfrm>
            <a:off x="2516054" y="5481348"/>
            <a:ext cx="80645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rebuchet MS"/>
              <a:buNone/>
            </a:pPr>
            <a:r>
              <a:rPr b="0" i="0" lang="en-US" sz="2800" u="none" cap="none" strike="noStrike">
                <a:solidFill>
                  <a:schemeClr val="dk1"/>
                </a:solidFill>
                <a:latin typeface="Trebuchet MS"/>
                <a:ea typeface="Trebuchet MS"/>
                <a:cs typeface="Trebuchet MS"/>
                <a:sym typeface="Trebuchet MS"/>
              </a:rPr>
              <a:t>Midpoint coordinates are</a:t>
            </a:r>
            <a:endParaRPr b="0" i="0" sz="1400" u="none" cap="none" strike="noStrike">
              <a:solidFill>
                <a:srgbClr val="000000"/>
              </a:solidFill>
              <a:latin typeface="Arial"/>
              <a:ea typeface="Arial"/>
              <a:cs typeface="Arial"/>
              <a:sym typeface="Arial"/>
            </a:endParaRPr>
          </a:p>
        </p:txBody>
      </p:sp>
      <p:pic>
        <p:nvPicPr>
          <p:cNvPr id="2476" name="Google Shape;2476;p143"/>
          <p:cNvPicPr preferRelativeResize="0"/>
          <p:nvPr/>
        </p:nvPicPr>
        <p:blipFill rotWithShape="1">
          <a:blip r:embed="rId4">
            <a:alphaModFix/>
          </a:blip>
          <a:srcRect b="0" l="0" r="0" t="0"/>
          <a:stretch/>
        </p:blipFill>
        <p:spPr>
          <a:xfrm>
            <a:off x="4481513" y="3948113"/>
            <a:ext cx="990600" cy="30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8"/>
          <p:cNvPicPr preferRelativeResize="0"/>
          <p:nvPr/>
        </p:nvPicPr>
        <p:blipFill rotWithShape="1">
          <a:blip r:embed="rId3">
            <a:alphaModFix/>
          </a:blip>
          <a:srcRect b="0" l="0" r="0" t="0"/>
          <a:stretch/>
        </p:blipFill>
        <p:spPr>
          <a:xfrm>
            <a:off x="5317970" y="4062334"/>
            <a:ext cx="2760416" cy="2067109"/>
          </a:xfrm>
          <a:prstGeom prst="rect">
            <a:avLst/>
          </a:prstGeom>
          <a:noFill/>
          <a:ln>
            <a:noFill/>
          </a:ln>
        </p:spPr>
      </p:pic>
      <p:sp>
        <p:nvSpPr>
          <p:cNvPr id="263" name="Google Shape;263;p18"/>
          <p:cNvSpPr txBox="1"/>
          <p:nvPr/>
        </p:nvSpPr>
        <p:spPr>
          <a:xfrm>
            <a:off x="4603571" y="4627863"/>
            <a:ext cx="1871663" cy="30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Jurasic Park</a:t>
            </a:r>
            <a:endParaRPr b="1" i="0" sz="1400" u="none" cap="none" strike="noStrike">
              <a:solidFill>
                <a:schemeClr val="dk1"/>
              </a:solidFill>
              <a:latin typeface="Trebuchet MS"/>
              <a:ea typeface="Trebuchet MS"/>
              <a:cs typeface="Trebuchet MS"/>
              <a:sym typeface="Trebuchet MS"/>
            </a:endParaRPr>
          </a:p>
        </p:txBody>
      </p:sp>
      <p:pic>
        <p:nvPicPr>
          <p:cNvPr descr="Image result for animated movies 2015" id="264" name="Google Shape;264;p18"/>
          <p:cNvPicPr preferRelativeResize="0"/>
          <p:nvPr/>
        </p:nvPicPr>
        <p:blipFill rotWithShape="1">
          <a:blip r:embed="rId4">
            <a:alphaModFix/>
          </a:blip>
          <a:srcRect b="0" l="0" r="0" t="0"/>
          <a:stretch/>
        </p:blipFill>
        <p:spPr>
          <a:xfrm>
            <a:off x="8556404" y="2341717"/>
            <a:ext cx="2494025" cy="1870519"/>
          </a:xfrm>
          <a:prstGeom prst="rect">
            <a:avLst/>
          </a:prstGeom>
          <a:noFill/>
          <a:ln>
            <a:noFill/>
          </a:ln>
        </p:spPr>
      </p:pic>
      <p:pic>
        <p:nvPicPr>
          <p:cNvPr descr="Image result for popular animated movies " id="265" name="Google Shape;265;p18"/>
          <p:cNvPicPr preferRelativeResize="0"/>
          <p:nvPr/>
        </p:nvPicPr>
        <p:blipFill rotWithShape="1">
          <a:blip r:embed="rId5">
            <a:alphaModFix/>
          </a:blip>
          <a:srcRect b="0" l="0" r="0" t="0"/>
          <a:stretch/>
        </p:blipFill>
        <p:spPr>
          <a:xfrm>
            <a:off x="8595970" y="4442325"/>
            <a:ext cx="2840880" cy="1704528"/>
          </a:xfrm>
          <a:prstGeom prst="rect">
            <a:avLst/>
          </a:prstGeom>
          <a:noFill/>
          <a:ln>
            <a:noFill/>
          </a:ln>
        </p:spPr>
      </p:pic>
      <p:sp>
        <p:nvSpPr>
          <p:cNvPr id="266" name="Google Shape;266;p18"/>
          <p:cNvSpPr txBox="1"/>
          <p:nvPr>
            <p:ph idx="1" type="body"/>
          </p:nvPr>
        </p:nvSpPr>
        <p:spPr>
          <a:xfrm>
            <a:off x="1295401" y="2038664"/>
            <a:ext cx="9601196" cy="440710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Font typeface="Noto Sans Symbols"/>
              <a:buChar char="⮚"/>
            </a:pPr>
            <a:r>
              <a:rPr b="1"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p:txBody>
      </p:sp>
      <p:sp>
        <p:nvSpPr>
          <p:cNvPr id="267" name="Google Shape;267;p18"/>
          <p:cNvSpPr txBox="1"/>
          <p:nvPr/>
        </p:nvSpPr>
        <p:spPr>
          <a:xfrm>
            <a:off x="719528" y="854437"/>
            <a:ext cx="1074794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rebuchet MS"/>
                <a:ea typeface="Trebuchet MS"/>
                <a:cs typeface="Trebuchet MS"/>
                <a:sym typeface="Trebuchet MS"/>
              </a:rPr>
              <a:t>Graphics are commonly used in making motion pictures, music videos and television shows. Graphics objects can be combined with live actions. Eg. Avtar movie</a:t>
            </a:r>
            <a:endParaRPr b="0" i="0" sz="2400" u="none" cap="none" strike="noStrike">
              <a:solidFill>
                <a:schemeClr val="dk1"/>
              </a:solidFill>
              <a:latin typeface="Trebuchet MS"/>
              <a:ea typeface="Trebuchet MS"/>
              <a:cs typeface="Trebuchet MS"/>
              <a:sym typeface="Trebuchet MS"/>
            </a:endParaRPr>
          </a:p>
        </p:txBody>
      </p:sp>
      <p:pic>
        <p:nvPicPr>
          <p:cNvPr descr="C:\Users\admin\Desktop\download.jpg" id="268" name="Google Shape;268;p18"/>
          <p:cNvPicPr preferRelativeResize="0"/>
          <p:nvPr/>
        </p:nvPicPr>
        <p:blipFill rotWithShape="1">
          <a:blip r:embed="rId6">
            <a:alphaModFix/>
          </a:blip>
          <a:srcRect b="0" l="0" r="0" t="0"/>
          <a:stretch/>
        </p:blipFill>
        <p:spPr>
          <a:xfrm>
            <a:off x="5328060" y="1956458"/>
            <a:ext cx="2705100" cy="16859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144"/>
          <p:cNvSpPr txBox="1"/>
          <p:nvPr>
            <p:ph type="title"/>
          </p:nvPr>
        </p:nvSpPr>
        <p:spPr>
          <a:xfrm>
            <a:off x="717454" y="2524736"/>
            <a:ext cx="10888394" cy="9144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sz="2800"/>
              <a:t>Assuming we have just plotted point at (x</a:t>
            </a:r>
            <a:r>
              <a:rPr lang="en-US" sz="2000"/>
              <a:t>k</a:t>
            </a:r>
            <a:r>
              <a:rPr lang="en-US" sz="2800"/>
              <a:t>,y</a:t>
            </a:r>
            <a:r>
              <a:rPr lang="en-US" sz="2000"/>
              <a:t>k</a:t>
            </a:r>
            <a:r>
              <a:rPr lang="en-US" sz="2800"/>
              <a:t>)  we determine whether move E or SE by evaluating the circle function at the midpoint between the two candidate pixel positions</a:t>
            </a:r>
            <a:endParaRPr/>
          </a:p>
        </p:txBody>
      </p:sp>
      <p:pic>
        <p:nvPicPr>
          <p:cNvPr id="2482" name="Google Shape;2482;p144"/>
          <p:cNvPicPr preferRelativeResize="0"/>
          <p:nvPr/>
        </p:nvPicPr>
        <p:blipFill rotWithShape="1">
          <a:blip r:embed="rId3">
            <a:alphaModFix/>
          </a:blip>
          <a:srcRect b="0" l="0" r="0" t="0"/>
          <a:stretch/>
        </p:blipFill>
        <p:spPr>
          <a:xfrm>
            <a:off x="3868738" y="3151188"/>
            <a:ext cx="3519487" cy="1141412"/>
          </a:xfrm>
          <a:prstGeom prst="rect">
            <a:avLst/>
          </a:prstGeom>
          <a:noFill/>
          <a:ln>
            <a:noFill/>
          </a:ln>
        </p:spPr>
      </p:pic>
      <p:sp>
        <p:nvSpPr>
          <p:cNvPr id="2483" name="Google Shape;2483;p144"/>
          <p:cNvSpPr txBox="1"/>
          <p:nvPr/>
        </p:nvSpPr>
        <p:spPr>
          <a:xfrm>
            <a:off x="829994" y="4292601"/>
            <a:ext cx="11000937"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1" lang="en-US" sz="2400" u="none" cap="none" strike="noStrike">
                <a:solidFill>
                  <a:schemeClr val="dk1"/>
                </a:solidFill>
                <a:latin typeface="Trebuchet MS"/>
                <a:ea typeface="Trebuchet MS"/>
                <a:cs typeface="Trebuchet MS"/>
                <a:sym typeface="Trebuchet MS"/>
              </a:rPr>
              <a:t>pk</a:t>
            </a:r>
            <a:r>
              <a:rPr b="0" i="0" lang="en-US" sz="2400" u="none" cap="none" strike="noStrike">
                <a:solidFill>
                  <a:schemeClr val="dk1"/>
                </a:solidFill>
                <a:latin typeface="Trebuchet MS"/>
                <a:ea typeface="Trebuchet MS"/>
                <a:cs typeface="Trebuchet MS"/>
                <a:sym typeface="Trebuchet MS"/>
              </a:rPr>
              <a:t> is the decision variable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	if </a:t>
            </a:r>
            <a:r>
              <a:rPr b="0" i="1" lang="en-US" sz="2400" u="none" cap="none" strike="noStrike">
                <a:solidFill>
                  <a:schemeClr val="dk1"/>
                </a:solidFill>
                <a:latin typeface="Trebuchet MS"/>
                <a:ea typeface="Trebuchet MS"/>
                <a:cs typeface="Trebuchet MS"/>
                <a:sym typeface="Trebuchet MS"/>
              </a:rPr>
              <a:t>pk</a:t>
            </a:r>
            <a:r>
              <a:rPr b="0" i="0" lang="en-US" sz="2400" u="none" cap="none" strike="noStrike">
                <a:solidFill>
                  <a:schemeClr val="dk1"/>
                </a:solidFill>
                <a:latin typeface="Trebuchet MS"/>
                <a:ea typeface="Trebuchet MS"/>
                <a:cs typeface="Trebuchet MS"/>
                <a:sym typeface="Trebuchet MS"/>
              </a:rPr>
              <a:t> &lt;0 the midpoint is inside the circle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Thus the pixel above the midpoint is closer to the ideal circle, and we select pixel on scan line </a:t>
            </a:r>
            <a:r>
              <a:rPr b="0" i="1" lang="en-US" sz="2400" u="none" cap="none" strike="noStrike">
                <a:solidFill>
                  <a:schemeClr val="dk1"/>
                </a:solidFill>
                <a:latin typeface="Trebuchet MS"/>
                <a:ea typeface="Trebuchet MS"/>
                <a:cs typeface="Trebuchet MS"/>
                <a:sym typeface="Trebuchet MS"/>
              </a:rPr>
              <a:t>yk.   </a:t>
            </a:r>
            <a:r>
              <a:rPr b="0" i="0" lang="en-US" sz="2400" u="none" cap="none" strike="noStrike">
                <a:solidFill>
                  <a:srgbClr val="CC0000"/>
                </a:solidFill>
                <a:latin typeface="Trebuchet MS"/>
                <a:ea typeface="Trebuchet MS"/>
                <a:cs typeface="Trebuchet MS"/>
                <a:sym typeface="Trebuchet MS"/>
              </a:rPr>
              <a:t>i.e. Go 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145"/>
          <p:cNvSpPr/>
          <p:nvPr/>
        </p:nvSpPr>
        <p:spPr>
          <a:xfrm>
            <a:off x="994799" y="2313721"/>
            <a:ext cx="1040003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If </a:t>
            </a:r>
            <a:r>
              <a:rPr b="0" i="1" lang="en-US" sz="2400" u="none" cap="none" strike="noStrike">
                <a:solidFill>
                  <a:schemeClr val="dk1"/>
                </a:solidFill>
                <a:latin typeface="Trebuchet MS"/>
                <a:ea typeface="Trebuchet MS"/>
                <a:cs typeface="Trebuchet MS"/>
                <a:sym typeface="Trebuchet MS"/>
              </a:rPr>
              <a:t>pk</a:t>
            </a:r>
            <a:r>
              <a:rPr b="0" i="0" lang="en-US" sz="2400" u="none" cap="none" strike="noStrike">
                <a:solidFill>
                  <a:schemeClr val="dk1"/>
                </a:solidFill>
                <a:latin typeface="Trebuchet MS"/>
                <a:ea typeface="Trebuchet MS"/>
                <a:cs typeface="Trebuchet MS"/>
                <a:sym typeface="Trebuchet MS"/>
              </a:rPr>
              <a:t> &gt;0 the midpoint is outside the circle.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Thus the pixel below the midpoint is closer to the ideal circle, and we select pixel on scan line </a:t>
            </a:r>
            <a:r>
              <a:rPr b="0" i="1" lang="en-US" sz="2400" u="none" cap="none" strike="noStrike">
                <a:solidFill>
                  <a:schemeClr val="dk1"/>
                </a:solidFill>
                <a:latin typeface="Trebuchet MS"/>
                <a:ea typeface="Trebuchet MS"/>
                <a:cs typeface="Trebuchet MS"/>
                <a:sym typeface="Trebuchet MS"/>
              </a:rPr>
              <a:t>yk</a:t>
            </a:r>
            <a:r>
              <a:rPr b="0" i="0" lang="en-US" sz="2400" u="none" cap="none" strike="noStrike">
                <a:solidFill>
                  <a:schemeClr val="dk1"/>
                </a:solidFill>
                <a:latin typeface="Trebuchet MS"/>
                <a:ea typeface="Trebuchet MS"/>
                <a:cs typeface="Trebuchet MS"/>
                <a:sym typeface="Trebuchet MS"/>
              </a:rPr>
              <a:t>-1</a:t>
            </a:r>
            <a:r>
              <a:rPr b="0" i="1" lang="en-US" sz="2400" u="none" cap="none" strike="noStrike">
                <a:solidFill>
                  <a:schemeClr val="dk1"/>
                </a:solidFill>
                <a:latin typeface="Trebuchet MS"/>
                <a:ea typeface="Trebuchet MS"/>
                <a:cs typeface="Trebuchet MS"/>
                <a:sym typeface="Trebuchet MS"/>
              </a:rPr>
              <a:t>.   </a:t>
            </a:r>
            <a:r>
              <a:rPr b="0" i="0" lang="en-US" sz="2400" u="none" cap="none" strike="noStrike">
                <a:solidFill>
                  <a:srgbClr val="CC0000"/>
                </a:solidFill>
                <a:latin typeface="Trebuchet MS"/>
                <a:ea typeface="Trebuchet MS"/>
                <a:cs typeface="Trebuchet MS"/>
                <a:sym typeface="Trebuchet MS"/>
              </a:rPr>
              <a:t>i.e. Go SE</a:t>
            </a:r>
            <a:endParaRPr b="0" i="0" sz="1400" u="none" cap="none" strike="noStrike">
              <a:solidFill>
                <a:srgbClr val="000000"/>
              </a:solidFill>
              <a:latin typeface="Arial"/>
              <a:ea typeface="Arial"/>
              <a:cs typeface="Arial"/>
              <a:sym typeface="Arial"/>
            </a:endParaRPr>
          </a:p>
        </p:txBody>
      </p:sp>
      <p:sp>
        <p:nvSpPr>
          <p:cNvPr id="2489" name="Google Shape;2489;p145"/>
          <p:cNvSpPr txBox="1"/>
          <p:nvPr/>
        </p:nvSpPr>
        <p:spPr>
          <a:xfrm>
            <a:off x="994799" y="3698716"/>
            <a:ext cx="104000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Calculate successive decision parameter values </a:t>
            </a:r>
            <a:r>
              <a:rPr b="0" i="1" lang="en-US" sz="2400" u="none" cap="none" strike="noStrike">
                <a:solidFill>
                  <a:schemeClr val="dk1"/>
                </a:solidFill>
                <a:latin typeface="Trebuchet MS"/>
                <a:ea typeface="Trebuchet MS"/>
                <a:cs typeface="Trebuchet MS"/>
                <a:sym typeface="Trebuchet MS"/>
              </a:rPr>
              <a:t>p</a:t>
            </a:r>
            <a:r>
              <a:rPr b="0" i="0" lang="en-US" sz="2400" u="none" cap="none" strike="noStrike">
                <a:solidFill>
                  <a:schemeClr val="dk1"/>
                </a:solidFill>
                <a:latin typeface="Trebuchet MS"/>
                <a:ea typeface="Trebuchet MS"/>
                <a:cs typeface="Trebuchet MS"/>
                <a:sym typeface="Trebuchet MS"/>
              </a:rPr>
              <a:t> by incremental calculations.</a:t>
            </a:r>
            <a:endParaRPr b="0" i="0" sz="1400" u="none" cap="none" strike="noStrike">
              <a:solidFill>
                <a:srgbClr val="000000"/>
              </a:solidFill>
              <a:latin typeface="Arial"/>
              <a:ea typeface="Arial"/>
              <a:cs typeface="Arial"/>
              <a:sym typeface="Arial"/>
            </a:endParaRPr>
          </a:p>
        </p:txBody>
      </p:sp>
      <p:pic>
        <p:nvPicPr>
          <p:cNvPr id="2490" name="Google Shape;2490;p145"/>
          <p:cNvPicPr preferRelativeResize="0"/>
          <p:nvPr/>
        </p:nvPicPr>
        <p:blipFill rotWithShape="1">
          <a:blip r:embed="rId3">
            <a:alphaModFix/>
          </a:blip>
          <a:srcRect b="0" l="0" r="0" t="0"/>
          <a:stretch/>
        </p:blipFill>
        <p:spPr>
          <a:xfrm>
            <a:off x="3563938" y="4344988"/>
            <a:ext cx="4603750" cy="125571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146"/>
          <p:cNvSpPr txBox="1"/>
          <p:nvPr/>
        </p:nvSpPr>
        <p:spPr>
          <a:xfrm>
            <a:off x="1140875" y="2349941"/>
            <a:ext cx="96771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recursive definition for successive decision parameter values </a:t>
            </a:r>
            <a:r>
              <a:rPr b="0" i="1" lang="en-US" sz="2400" u="none" cap="none" strike="noStrike">
                <a:solidFill>
                  <a:schemeClr val="dk1"/>
                </a:solidFill>
                <a:latin typeface="Trebuchet MS"/>
                <a:ea typeface="Trebuchet MS"/>
                <a:cs typeface="Trebuchet MS"/>
                <a:sym typeface="Trebuchet MS"/>
              </a:rPr>
              <a:t>p</a:t>
            </a:r>
            <a:endParaRPr b="0" i="0" sz="2400" u="none" cap="none" strike="noStrike">
              <a:solidFill>
                <a:schemeClr val="dk1"/>
              </a:solidFill>
              <a:latin typeface="Trebuchet MS"/>
              <a:ea typeface="Trebuchet MS"/>
              <a:cs typeface="Trebuchet MS"/>
              <a:sym typeface="Trebuchet MS"/>
            </a:endParaRPr>
          </a:p>
        </p:txBody>
      </p:sp>
      <p:pic>
        <p:nvPicPr>
          <p:cNvPr id="2496" name="Google Shape;2496;p146"/>
          <p:cNvPicPr preferRelativeResize="0"/>
          <p:nvPr/>
        </p:nvPicPr>
        <p:blipFill rotWithShape="1">
          <a:blip r:embed="rId3">
            <a:alphaModFix/>
          </a:blip>
          <a:srcRect b="0" l="0" r="0" t="0"/>
          <a:stretch/>
        </p:blipFill>
        <p:spPr>
          <a:xfrm>
            <a:off x="1633831" y="2811607"/>
            <a:ext cx="5667301" cy="2077054"/>
          </a:xfrm>
          <a:prstGeom prst="rect">
            <a:avLst/>
          </a:prstGeom>
          <a:noFill/>
          <a:ln>
            <a:noFill/>
          </a:ln>
        </p:spPr>
      </p:pic>
      <p:sp>
        <p:nvSpPr>
          <p:cNvPr id="2497" name="Google Shape;2497;p146"/>
          <p:cNvSpPr txBox="1"/>
          <p:nvPr/>
        </p:nvSpPr>
        <p:spPr>
          <a:xfrm>
            <a:off x="1633830" y="5008099"/>
            <a:ext cx="971879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Where yk+1 = yk      if p&lt;0 (move 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            yk+1 = yk-1  if p&gt;0 (move SE)     yk+1 and xk+1 can also be defined recursively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147"/>
          <p:cNvSpPr txBox="1"/>
          <p:nvPr/>
        </p:nvSpPr>
        <p:spPr>
          <a:xfrm>
            <a:off x="1266092" y="888000"/>
            <a:ext cx="1012873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Initialisation</a:t>
            </a:r>
            <a:endParaRPr b="0" i="0" sz="1400" u="none" cap="none" strike="noStrike">
              <a:solidFill>
                <a:srgbClr val="000000"/>
              </a:solidFill>
              <a:latin typeface="Arial"/>
              <a:ea typeface="Arial"/>
              <a:cs typeface="Arial"/>
              <a:sym typeface="Arial"/>
            </a:endParaRPr>
          </a:p>
          <a:p>
            <a:pPr indent="0" lvl="0" marL="0" marR="0" rtl="0" algn="l">
              <a:lnSpc>
                <a:spcPct val="125000"/>
              </a:lnSpc>
              <a:spcBef>
                <a:spcPts val="120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x</a:t>
            </a:r>
            <a:r>
              <a:rPr b="0" baseline="-25000" i="0" lang="en-US" sz="2400" u="none" cap="none" strike="noStrike">
                <a:solidFill>
                  <a:schemeClr val="dk1"/>
                </a:solidFill>
                <a:latin typeface="Trebuchet MS"/>
                <a:ea typeface="Trebuchet MS"/>
                <a:cs typeface="Trebuchet MS"/>
                <a:sym typeface="Trebuchet MS"/>
              </a:rPr>
              <a:t>0</a:t>
            </a:r>
            <a:r>
              <a:rPr b="0" i="0" lang="en-US" sz="2400" u="none" cap="none" strike="noStrike">
                <a:solidFill>
                  <a:schemeClr val="dk1"/>
                </a:solidFill>
                <a:latin typeface="Trebuchet MS"/>
                <a:ea typeface="Trebuchet MS"/>
                <a:cs typeface="Trebuchet MS"/>
                <a:sym typeface="Trebuchet MS"/>
              </a:rPr>
              <a:t> = 0,    y</a:t>
            </a:r>
            <a:r>
              <a:rPr b="0" baseline="-25000" i="0" lang="en-US" sz="2400" u="none" cap="none" strike="noStrike">
                <a:solidFill>
                  <a:schemeClr val="dk1"/>
                </a:solidFill>
                <a:latin typeface="Trebuchet MS"/>
                <a:ea typeface="Trebuchet MS"/>
                <a:cs typeface="Trebuchet MS"/>
                <a:sym typeface="Trebuchet MS"/>
              </a:rPr>
              <a:t>0</a:t>
            </a:r>
            <a:r>
              <a:rPr b="0" i="0" lang="en-US" sz="2400" u="none" cap="none" strike="noStrike">
                <a:solidFill>
                  <a:schemeClr val="dk1"/>
                </a:solidFill>
                <a:latin typeface="Trebuchet MS"/>
                <a:ea typeface="Trebuchet MS"/>
                <a:cs typeface="Trebuchet MS"/>
                <a:sym typeface="Trebuchet MS"/>
              </a:rPr>
              <a:t> =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Initial decision variable found by evaluating circle function at first midpoint test position</a:t>
            </a:r>
            <a:endParaRPr b="0" i="0" sz="1400" u="none" cap="none" strike="noStrike">
              <a:solidFill>
                <a:srgbClr val="000000"/>
              </a:solidFill>
              <a:latin typeface="Arial"/>
              <a:ea typeface="Arial"/>
              <a:cs typeface="Arial"/>
              <a:sym typeface="Arial"/>
            </a:endParaRPr>
          </a:p>
        </p:txBody>
      </p:sp>
      <p:pic>
        <p:nvPicPr>
          <p:cNvPr id="2503" name="Google Shape;2503;p147"/>
          <p:cNvPicPr preferRelativeResize="0"/>
          <p:nvPr/>
        </p:nvPicPr>
        <p:blipFill rotWithShape="1">
          <a:blip r:embed="rId3">
            <a:alphaModFix/>
          </a:blip>
          <a:srcRect b="0" l="0" r="0" t="0"/>
          <a:stretch/>
        </p:blipFill>
        <p:spPr>
          <a:xfrm>
            <a:off x="3675063" y="3308350"/>
            <a:ext cx="2570162" cy="1903413"/>
          </a:xfrm>
          <a:prstGeom prst="rect">
            <a:avLst/>
          </a:prstGeom>
          <a:noFill/>
          <a:ln>
            <a:noFill/>
          </a:ln>
        </p:spPr>
      </p:pic>
      <p:sp>
        <p:nvSpPr>
          <p:cNvPr id="2504" name="Google Shape;2504;p147"/>
          <p:cNvSpPr txBox="1"/>
          <p:nvPr/>
        </p:nvSpPr>
        <p:spPr>
          <a:xfrm>
            <a:off x="1231611" y="5323403"/>
            <a:ext cx="1016322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For integer radius r  p</a:t>
            </a:r>
            <a:r>
              <a:rPr b="0" baseline="-25000" i="0" lang="en-US" sz="2400" u="none" cap="none" strike="noStrike">
                <a:solidFill>
                  <a:schemeClr val="dk1"/>
                </a:solidFill>
                <a:latin typeface="Trebuchet MS"/>
                <a:ea typeface="Trebuchet MS"/>
                <a:cs typeface="Trebuchet MS"/>
                <a:sym typeface="Trebuchet MS"/>
              </a:rPr>
              <a:t>0</a:t>
            </a:r>
            <a:r>
              <a:rPr b="0" i="0" lang="en-US" sz="2400" u="none" cap="none" strike="noStrike">
                <a:solidFill>
                  <a:schemeClr val="dk1"/>
                </a:solidFill>
                <a:latin typeface="Trebuchet MS"/>
                <a:ea typeface="Trebuchet MS"/>
                <a:cs typeface="Trebuchet MS"/>
                <a:sym typeface="Trebuchet MS"/>
              </a:rPr>
              <a:t> can be rounded to p</a:t>
            </a:r>
            <a:r>
              <a:rPr b="0" baseline="-25000" i="0" lang="en-US" sz="2400" u="none" cap="none" strike="noStrike">
                <a:solidFill>
                  <a:schemeClr val="dk1"/>
                </a:solidFill>
                <a:latin typeface="Trebuchet MS"/>
                <a:ea typeface="Trebuchet MS"/>
                <a:cs typeface="Trebuchet MS"/>
                <a:sym typeface="Trebuchet MS"/>
              </a:rPr>
              <a:t>0</a:t>
            </a:r>
            <a:r>
              <a:rPr b="0" i="0" lang="en-US" sz="2400" u="none" cap="none" strike="noStrike">
                <a:solidFill>
                  <a:schemeClr val="dk1"/>
                </a:solidFill>
                <a:latin typeface="Trebuchet MS"/>
                <a:ea typeface="Trebuchet MS"/>
                <a:cs typeface="Trebuchet MS"/>
                <a:sym typeface="Trebuchet MS"/>
              </a:rPr>
              <a:t> =1-r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rebuchet MS"/>
              <a:buNone/>
            </a:pPr>
            <a:r>
              <a:rPr b="0" i="0" lang="en-US" sz="2400" u="none" cap="none" strike="noStrike">
                <a:solidFill>
                  <a:schemeClr val="dk1"/>
                </a:solidFill>
                <a:latin typeface="Trebuchet MS"/>
                <a:ea typeface="Trebuchet MS"/>
                <a:cs typeface="Trebuchet MS"/>
                <a:sym typeface="Trebuchet MS"/>
              </a:rPr>
              <a:t>since all increments are integer.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id="2509" name="Google Shape;2509;p148"/>
          <p:cNvPicPr preferRelativeResize="0"/>
          <p:nvPr/>
        </p:nvPicPr>
        <p:blipFill rotWithShape="1">
          <a:blip r:embed="rId3">
            <a:alphaModFix/>
          </a:blip>
          <a:srcRect b="24803" l="0" r="0" t="0"/>
          <a:stretch/>
        </p:blipFill>
        <p:spPr>
          <a:xfrm>
            <a:off x="1448754" y="661178"/>
            <a:ext cx="7202878" cy="568898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pic>
        <p:nvPicPr>
          <p:cNvPr id="2514" name="Google Shape;2514;p149"/>
          <p:cNvPicPr preferRelativeResize="0"/>
          <p:nvPr/>
        </p:nvPicPr>
        <p:blipFill rotWithShape="1">
          <a:blip r:embed="rId3">
            <a:alphaModFix/>
          </a:blip>
          <a:srcRect b="0" l="0" r="0" t="74872"/>
          <a:stretch/>
        </p:blipFill>
        <p:spPr>
          <a:xfrm>
            <a:off x="1490956" y="2616590"/>
            <a:ext cx="7675368" cy="202574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pic>
        <p:nvPicPr>
          <p:cNvPr id="2519" name="Google Shape;2519;p150"/>
          <p:cNvPicPr preferRelativeResize="0"/>
          <p:nvPr/>
        </p:nvPicPr>
        <p:blipFill rotWithShape="1">
          <a:blip r:embed="rId3">
            <a:alphaModFix/>
          </a:blip>
          <a:srcRect b="0" l="3947" r="2632" t="3162"/>
          <a:stretch/>
        </p:blipFill>
        <p:spPr>
          <a:xfrm>
            <a:off x="845234" y="859302"/>
            <a:ext cx="5715000" cy="4932363"/>
          </a:xfrm>
          <a:prstGeom prst="rect">
            <a:avLst/>
          </a:prstGeom>
          <a:noFill/>
          <a:ln>
            <a:noFill/>
          </a:ln>
        </p:spPr>
      </p:pic>
      <p:pic>
        <p:nvPicPr>
          <p:cNvPr id="2520" name="Google Shape;2520;p150"/>
          <p:cNvPicPr preferRelativeResize="0"/>
          <p:nvPr/>
        </p:nvPicPr>
        <p:blipFill rotWithShape="1">
          <a:blip r:embed="rId4">
            <a:alphaModFix/>
          </a:blip>
          <a:srcRect b="0" l="7230" r="10843" t="0"/>
          <a:stretch/>
        </p:blipFill>
        <p:spPr>
          <a:xfrm>
            <a:off x="6560234" y="2630952"/>
            <a:ext cx="3429000" cy="3160713"/>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pic>
        <p:nvPicPr>
          <p:cNvPr id="2525" name="Google Shape;2525;p151"/>
          <p:cNvPicPr preferRelativeResize="0"/>
          <p:nvPr/>
        </p:nvPicPr>
        <p:blipFill rotWithShape="1">
          <a:blip r:embed="rId3">
            <a:alphaModFix/>
          </a:blip>
          <a:srcRect b="0" l="0" r="0" t="0"/>
          <a:stretch/>
        </p:blipFill>
        <p:spPr>
          <a:xfrm>
            <a:off x="2484438" y="1366838"/>
            <a:ext cx="4824412" cy="4765675"/>
          </a:xfrm>
          <a:prstGeom prst="rect">
            <a:avLst/>
          </a:prstGeom>
          <a:noFill/>
          <a:ln>
            <a:noFill/>
          </a:ln>
        </p:spPr>
      </p:pic>
      <p:sp>
        <p:nvSpPr>
          <p:cNvPr id="2526" name="Google Shape;2526;p151"/>
          <p:cNvSpPr txBox="1"/>
          <p:nvPr/>
        </p:nvSpPr>
        <p:spPr>
          <a:xfrm>
            <a:off x="1160584" y="1366838"/>
            <a:ext cx="8229600" cy="485775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r=10</a:t>
            </a:r>
            <a:endParaRPr b="0" i="0" sz="1400" u="none" cap="none" strike="noStrike">
              <a:solidFill>
                <a:srgbClr val="000000"/>
              </a:solidFill>
              <a:latin typeface="Arial"/>
              <a:ea typeface="Arial"/>
              <a:cs typeface="Arial"/>
              <a:sym typeface="Arial"/>
            </a:endParaRPr>
          </a:p>
          <a:p>
            <a:pPr indent="-110490" lvl="0" marL="285750" marR="0" rtl="0" algn="l">
              <a:lnSpc>
                <a:spcPct val="100000"/>
              </a:lnSpc>
              <a:spcBef>
                <a:spcPts val="1080"/>
              </a:spcBef>
              <a:spcAft>
                <a:spcPts val="0"/>
              </a:spcAft>
              <a:buClr>
                <a:schemeClr val="accent1"/>
              </a:buClr>
              <a:buSzPts val="2760"/>
              <a:buFont typeface="Arial"/>
              <a:buNone/>
            </a:pPr>
            <a:r>
              <a:t/>
            </a:r>
            <a:endParaRPr b="0" i="0" sz="24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Example </a:t>
            </a:r>
            <a:endParaRPr/>
          </a:p>
        </p:txBody>
      </p:sp>
      <p:sp>
        <p:nvSpPr>
          <p:cNvPr id="2532" name="Google Shape;2532;p15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15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ctr">
              <a:lnSpc>
                <a:spcPct val="100000"/>
              </a:lnSpc>
              <a:spcBef>
                <a:spcPts val="0"/>
              </a:spcBef>
              <a:spcAft>
                <a:spcPts val="0"/>
              </a:spcAft>
              <a:buSzPts val="1440"/>
              <a:buChar char="►"/>
            </a:pPr>
            <a:r>
              <a:rPr lang="en-US"/>
              <a:t>End of Module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idx="1" type="body"/>
          </p:nvPr>
        </p:nvSpPr>
        <p:spPr>
          <a:xfrm>
            <a:off x="1295401" y="2038664"/>
            <a:ext cx="9601196" cy="428718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0"/>
              </a:spcBef>
              <a:spcAft>
                <a:spcPts val="0"/>
              </a:spcAft>
              <a:buSzPts val="1440"/>
              <a:buChar char="►"/>
            </a:pPr>
            <a:r>
              <a:rPr lang="en-US"/>
              <a:t>Computer-aided design</a:t>
            </a:r>
            <a:endParaRPr/>
          </a:p>
          <a:p>
            <a:pPr indent="-342900" lvl="0" marL="342900" rtl="0" algn="l">
              <a:lnSpc>
                <a:spcPct val="100000"/>
              </a:lnSpc>
              <a:spcBef>
                <a:spcPts val="0"/>
              </a:spcBef>
              <a:spcAft>
                <a:spcPts val="0"/>
              </a:spcAft>
              <a:buSzPts val="1440"/>
              <a:buChar char="►"/>
            </a:pPr>
            <a:r>
              <a:rPr lang="en-US"/>
              <a:t>Virtual-Reality Environments</a:t>
            </a:r>
            <a:endParaRPr/>
          </a:p>
          <a:p>
            <a:pPr indent="-342900" lvl="0" marL="342900" rtl="0" algn="l">
              <a:lnSpc>
                <a:spcPct val="100000"/>
              </a:lnSpc>
              <a:spcBef>
                <a:spcPts val="0"/>
              </a:spcBef>
              <a:spcAft>
                <a:spcPts val="0"/>
              </a:spcAft>
              <a:buSzPts val="1440"/>
              <a:buChar char="►"/>
            </a:pPr>
            <a:r>
              <a:rPr lang="en-US"/>
              <a:t>Scientific visualization</a:t>
            </a:r>
            <a:endParaRPr/>
          </a:p>
          <a:p>
            <a:pPr indent="-342900" lvl="0" marL="342900" rtl="0" algn="l">
              <a:lnSpc>
                <a:spcPct val="100000"/>
              </a:lnSpc>
              <a:spcBef>
                <a:spcPts val="0"/>
              </a:spcBef>
              <a:spcAft>
                <a:spcPts val="0"/>
              </a:spcAft>
              <a:buSzPts val="1440"/>
              <a:buChar char="►"/>
            </a:pPr>
            <a:r>
              <a:rPr lang="en-US"/>
              <a:t>Education and Training</a:t>
            </a:r>
            <a:endParaRPr/>
          </a:p>
          <a:p>
            <a:pPr indent="-342900" lvl="0" marL="342900" rtl="0" algn="l">
              <a:lnSpc>
                <a:spcPct val="100000"/>
              </a:lnSpc>
              <a:spcBef>
                <a:spcPts val="0"/>
              </a:spcBef>
              <a:spcAft>
                <a:spcPts val="0"/>
              </a:spcAft>
              <a:buSzPts val="1440"/>
              <a:buChar char="►"/>
            </a:pPr>
            <a:r>
              <a:rPr lang="en-US"/>
              <a:t>Computer art</a:t>
            </a:r>
            <a:endParaRPr/>
          </a:p>
          <a:p>
            <a:pPr indent="-342900" lvl="0" marL="342900" rtl="0" algn="l">
              <a:lnSpc>
                <a:spcPct val="100000"/>
              </a:lnSpc>
              <a:spcBef>
                <a:spcPts val="0"/>
              </a:spcBef>
              <a:spcAft>
                <a:spcPts val="0"/>
              </a:spcAft>
              <a:buSzPts val="1440"/>
              <a:buChar char="►"/>
            </a:pPr>
            <a:r>
              <a:rPr lang="en-US"/>
              <a:t>Entertainment</a:t>
            </a:r>
            <a:endParaRPr/>
          </a:p>
          <a:p>
            <a:pPr indent="-342900" lvl="0" marL="342900" rtl="0" algn="l">
              <a:lnSpc>
                <a:spcPct val="100000"/>
              </a:lnSpc>
              <a:spcBef>
                <a:spcPts val="0"/>
              </a:spcBef>
              <a:spcAft>
                <a:spcPts val="0"/>
              </a:spcAft>
              <a:buSzPts val="1440"/>
              <a:buFont typeface="Noto Sans Symbols"/>
              <a:buChar char="⮚"/>
            </a:pPr>
            <a:r>
              <a:rPr b="1" lang="en-US"/>
              <a:t>Image Processing</a:t>
            </a:r>
            <a:endParaRPr/>
          </a:p>
          <a:p>
            <a:pPr indent="-342900" lvl="0" marL="342900" rtl="0" algn="l">
              <a:lnSpc>
                <a:spcPct val="100000"/>
              </a:lnSpc>
              <a:spcBef>
                <a:spcPts val="0"/>
              </a:spcBef>
              <a:spcAft>
                <a:spcPts val="0"/>
              </a:spcAft>
              <a:buSzPts val="1440"/>
              <a:buChar char="►"/>
            </a:pPr>
            <a:r>
              <a:rPr lang="en-US"/>
              <a:t>Graphical User Interfaces</a:t>
            </a:r>
            <a:endParaRPr/>
          </a:p>
          <a:p>
            <a:pPr indent="-251459" lvl="0" marL="342900" rtl="0" algn="l">
              <a:lnSpc>
                <a:spcPct val="100000"/>
              </a:lnSpc>
              <a:spcBef>
                <a:spcPts val="0"/>
              </a:spcBef>
              <a:spcAft>
                <a:spcPts val="0"/>
              </a:spcAft>
              <a:buSzPts val="1440"/>
              <a:buNone/>
            </a:pPr>
            <a:r>
              <a:t/>
            </a:r>
            <a:endParaRPr/>
          </a:p>
        </p:txBody>
      </p:sp>
      <p:pic>
        <p:nvPicPr>
          <p:cNvPr descr="C:\Users\admin\Desktop\images (1).jpg" id="274" name="Google Shape;274;p19"/>
          <p:cNvPicPr preferRelativeResize="0"/>
          <p:nvPr/>
        </p:nvPicPr>
        <p:blipFill rotWithShape="1">
          <a:blip r:embed="rId3">
            <a:alphaModFix/>
          </a:blip>
          <a:srcRect b="0" l="0" r="0" t="0"/>
          <a:stretch/>
        </p:blipFill>
        <p:spPr>
          <a:xfrm>
            <a:off x="5348054" y="3130992"/>
            <a:ext cx="2095500" cy="1495425"/>
          </a:xfrm>
          <a:prstGeom prst="rect">
            <a:avLst/>
          </a:prstGeom>
          <a:noFill/>
          <a:ln>
            <a:noFill/>
          </a:ln>
        </p:spPr>
      </p:pic>
      <p:pic>
        <p:nvPicPr>
          <p:cNvPr descr="C:\Users\admin\Desktop\Untitled.png" id="275" name="Google Shape;275;p19"/>
          <p:cNvPicPr preferRelativeResize="0"/>
          <p:nvPr/>
        </p:nvPicPr>
        <p:blipFill rotWithShape="1">
          <a:blip r:embed="rId4">
            <a:alphaModFix/>
          </a:blip>
          <a:srcRect b="0" l="0" r="0" t="0"/>
          <a:stretch/>
        </p:blipFill>
        <p:spPr>
          <a:xfrm>
            <a:off x="7922847" y="3134038"/>
            <a:ext cx="2925919" cy="1512914"/>
          </a:xfrm>
          <a:prstGeom prst="rect">
            <a:avLst/>
          </a:prstGeom>
          <a:noFill/>
          <a:ln>
            <a:noFill/>
          </a:ln>
        </p:spPr>
      </p:pic>
      <p:sp>
        <p:nvSpPr>
          <p:cNvPr id="276" name="Google Shape;276;p19"/>
          <p:cNvSpPr txBox="1"/>
          <p:nvPr/>
        </p:nvSpPr>
        <p:spPr>
          <a:xfrm>
            <a:off x="719528" y="614598"/>
            <a:ext cx="10747947" cy="14465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rebuchet MS"/>
                <a:ea typeface="Trebuchet MS"/>
                <a:cs typeface="Trebuchet MS"/>
                <a:sym typeface="Trebuchet MS"/>
              </a:rPr>
              <a:t>Image processing applies techniques to modify or interpret existing pictures (photographs, TV scans).to apply image processing methods, the image must be digitized first. Medical applications also make extensive use of image processing techniques for picture enhancement, simulations of surgical operations. It used to improve picture quality, analyze or recognize visual patterns.</a:t>
            </a:r>
            <a:endParaRPr b="0" i="0" sz="22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type="title"/>
          </p:nvPr>
        </p:nvSpPr>
        <p:spPr>
          <a:xfrm>
            <a:off x="710792" y="637362"/>
            <a:ext cx="10801654" cy="1303867"/>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accent1"/>
              </a:buClr>
              <a:buSzPts val="2200"/>
              <a:buFont typeface="Trebuchet MS"/>
              <a:buNone/>
            </a:pPr>
            <a:r>
              <a:rPr lang="en-US" sz="2200"/>
              <a:t>User is provided with point and click facility to select menu items, icons and objects on the screen. User can manage multiple windows simultaneously. Word-processing spreadsheets and desktop-publishing programs are typical applications that take advantage of such user interface techniques.</a:t>
            </a:r>
            <a:endParaRPr sz="2200"/>
          </a:p>
        </p:txBody>
      </p:sp>
      <p:sp>
        <p:nvSpPr>
          <p:cNvPr id="282" name="Google Shape;282;p20"/>
          <p:cNvSpPr txBox="1"/>
          <p:nvPr>
            <p:ph idx="1" type="body"/>
          </p:nvPr>
        </p:nvSpPr>
        <p:spPr>
          <a:xfrm>
            <a:off x="1295401" y="2062262"/>
            <a:ext cx="9601196" cy="430106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Font typeface="Noto Sans Symbols"/>
              <a:buChar char="⮚"/>
            </a:pPr>
            <a:r>
              <a:rPr b="1" lang="en-US"/>
              <a:t>Graphical User Interfaces</a:t>
            </a:r>
            <a:endParaRPr/>
          </a:p>
        </p:txBody>
      </p:sp>
      <p:pic>
        <p:nvPicPr>
          <p:cNvPr descr="C:\Users\admin\Desktop\Untitled.png" id="283" name="Google Shape;283;p20"/>
          <p:cNvPicPr preferRelativeResize="0"/>
          <p:nvPr/>
        </p:nvPicPr>
        <p:blipFill rotWithShape="1">
          <a:blip r:embed="rId3">
            <a:alphaModFix/>
          </a:blip>
          <a:srcRect b="0" l="0" r="0" t="0"/>
          <a:stretch/>
        </p:blipFill>
        <p:spPr>
          <a:xfrm>
            <a:off x="6076481" y="2787856"/>
            <a:ext cx="3215796" cy="24736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Basic Graphics System</a:t>
            </a:r>
            <a:endParaRPr/>
          </a:p>
        </p:txBody>
      </p:sp>
      <p:sp>
        <p:nvSpPr>
          <p:cNvPr id="289" name="Google Shape;289;p2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Font typeface="Trebuchet MS"/>
              <a:buNone/>
            </a:pPr>
            <a:r>
              <a:rPr lang="en-US"/>
              <a:t> </a:t>
            </a:r>
            <a:endParaRPr/>
          </a:p>
        </p:txBody>
      </p:sp>
      <p:sp>
        <p:nvSpPr>
          <p:cNvPr id="290" name="Google Shape;290;p21"/>
          <p:cNvSpPr txBox="1"/>
          <p:nvPr/>
        </p:nvSpPr>
        <p:spPr>
          <a:xfrm>
            <a:off x="8229600" y="3962400"/>
            <a:ext cx="1468672" cy="369332"/>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Output device</a:t>
            </a:r>
            <a:endParaRPr b="0" i="0" sz="1400" u="none" cap="none" strike="noStrike">
              <a:solidFill>
                <a:srgbClr val="000000"/>
              </a:solidFill>
              <a:latin typeface="Arial"/>
              <a:ea typeface="Arial"/>
              <a:cs typeface="Arial"/>
              <a:sym typeface="Arial"/>
            </a:endParaRPr>
          </a:p>
        </p:txBody>
      </p:sp>
      <p:grpSp>
        <p:nvGrpSpPr>
          <p:cNvPr id="291" name="Google Shape;291;p21"/>
          <p:cNvGrpSpPr/>
          <p:nvPr/>
        </p:nvGrpSpPr>
        <p:grpSpPr>
          <a:xfrm>
            <a:off x="1500680" y="2170210"/>
            <a:ext cx="8798984" cy="3799581"/>
            <a:chOff x="1320800" y="1827551"/>
            <a:chExt cx="8798984" cy="3799581"/>
          </a:xfrm>
        </p:grpSpPr>
        <p:pic>
          <p:nvPicPr>
            <p:cNvPr descr="ftp://ftp.cs.unm.edu/pub/angel/BOOK/SECOND_EDITION/FIGURES/JPEG/an01f01.jpg" id="292" name="Google Shape;292;p21"/>
            <p:cNvPicPr preferRelativeResize="0"/>
            <p:nvPr/>
          </p:nvPicPr>
          <p:blipFill rotWithShape="1">
            <a:blip r:embed="rId3">
              <a:alphaModFix/>
            </a:blip>
            <a:srcRect b="0" l="0" r="0" t="0"/>
            <a:stretch/>
          </p:blipFill>
          <p:spPr>
            <a:xfrm>
              <a:off x="1625600" y="1827551"/>
              <a:ext cx="8494184" cy="2771775"/>
            </a:xfrm>
            <a:prstGeom prst="rect">
              <a:avLst/>
            </a:prstGeom>
            <a:noFill/>
            <a:ln>
              <a:noFill/>
            </a:ln>
          </p:spPr>
        </p:pic>
        <p:sp>
          <p:nvSpPr>
            <p:cNvPr id="293" name="Google Shape;293;p21"/>
            <p:cNvSpPr txBox="1"/>
            <p:nvPr/>
          </p:nvSpPr>
          <p:spPr>
            <a:xfrm>
              <a:off x="1320800" y="4724400"/>
              <a:ext cx="1390124" cy="369332"/>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Input devices</a:t>
              </a:r>
              <a:endParaRPr b="0" i="0" sz="1400" u="none" cap="none" strike="noStrike">
                <a:solidFill>
                  <a:srgbClr val="000000"/>
                </a:solidFill>
                <a:latin typeface="Arial"/>
                <a:ea typeface="Arial"/>
                <a:cs typeface="Arial"/>
                <a:sym typeface="Arial"/>
              </a:endParaRPr>
            </a:p>
          </p:txBody>
        </p:sp>
        <p:cxnSp>
          <p:nvCxnSpPr>
            <p:cNvPr id="294" name="Google Shape;294;p21"/>
            <p:cNvCxnSpPr/>
            <p:nvPr/>
          </p:nvCxnSpPr>
          <p:spPr>
            <a:xfrm flipH="1" rot="10800000">
              <a:off x="6807200" y="3581400"/>
              <a:ext cx="609600" cy="1600200"/>
            </a:xfrm>
            <a:prstGeom prst="straightConnector1">
              <a:avLst/>
            </a:prstGeom>
            <a:noFill/>
            <a:ln cap="flat" cmpd="sng" w="12700">
              <a:solidFill>
                <a:schemeClr val="dk1"/>
              </a:solidFill>
              <a:prstDash val="solid"/>
              <a:round/>
              <a:headEnd len="sm" w="sm" type="none"/>
              <a:tailEnd len="med" w="med" type="triangle"/>
            </a:ln>
          </p:spPr>
        </p:cxnSp>
        <p:sp>
          <p:nvSpPr>
            <p:cNvPr id="295" name="Google Shape;295;p21"/>
            <p:cNvSpPr txBox="1"/>
            <p:nvPr/>
          </p:nvSpPr>
          <p:spPr>
            <a:xfrm>
              <a:off x="4978400" y="5257800"/>
              <a:ext cx="2022541" cy="369332"/>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Image formed in FB</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2"/>
          <p:cNvSpPr/>
          <p:nvPr/>
        </p:nvSpPr>
        <p:spPr>
          <a:xfrm>
            <a:off x="1219200" y="3200400"/>
            <a:ext cx="2336800" cy="1066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301" name="Google Shape;301;p22"/>
          <p:cNvSpPr/>
          <p:nvPr/>
        </p:nvSpPr>
        <p:spPr>
          <a:xfrm>
            <a:off x="4876800" y="2057400"/>
            <a:ext cx="2133600" cy="1524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Computer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Graphics</a:t>
            </a:r>
            <a:endParaRPr b="0" i="0" sz="1800" u="none" cap="none" strike="noStrike">
              <a:solidFill>
                <a:schemeClr val="dk1"/>
              </a:solidFill>
              <a:latin typeface="Trebuchet MS"/>
              <a:ea typeface="Trebuchet MS"/>
              <a:cs typeface="Trebuchet MS"/>
              <a:sym typeface="Trebuchet MS"/>
            </a:endParaRPr>
          </a:p>
        </p:txBody>
      </p:sp>
      <p:sp>
        <p:nvSpPr>
          <p:cNvPr id="302" name="Google Shape;302;p22"/>
          <p:cNvSpPr/>
          <p:nvPr/>
        </p:nvSpPr>
        <p:spPr>
          <a:xfrm>
            <a:off x="8229600" y="3200400"/>
            <a:ext cx="2336800" cy="10668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Image</a:t>
            </a:r>
            <a:endParaRPr b="0" i="0" sz="1800" u="none" cap="none" strike="noStrike">
              <a:solidFill>
                <a:schemeClr val="dk1"/>
              </a:solidFill>
              <a:latin typeface="Trebuchet MS"/>
              <a:ea typeface="Trebuchet MS"/>
              <a:cs typeface="Trebuchet MS"/>
              <a:sym typeface="Trebuchet MS"/>
            </a:endParaRPr>
          </a:p>
        </p:txBody>
      </p:sp>
      <p:cxnSp>
        <p:nvCxnSpPr>
          <p:cNvPr id="303" name="Google Shape;303;p22"/>
          <p:cNvCxnSpPr/>
          <p:nvPr/>
        </p:nvCxnSpPr>
        <p:spPr>
          <a:xfrm flipH="1" rot="10800000">
            <a:off x="3556000" y="2895600"/>
            <a:ext cx="1320800" cy="304800"/>
          </a:xfrm>
          <a:prstGeom prst="straightConnector1">
            <a:avLst/>
          </a:prstGeom>
          <a:noFill/>
          <a:ln cap="flat" cmpd="sng" w="28575">
            <a:solidFill>
              <a:schemeClr val="dk1"/>
            </a:solidFill>
            <a:prstDash val="solid"/>
            <a:round/>
            <a:headEnd len="sm" w="sm" type="none"/>
            <a:tailEnd len="lg" w="lg" type="triangle"/>
          </a:ln>
        </p:spPr>
      </p:cxnSp>
      <p:cxnSp>
        <p:nvCxnSpPr>
          <p:cNvPr id="304" name="Google Shape;304;p22"/>
          <p:cNvCxnSpPr/>
          <p:nvPr/>
        </p:nvCxnSpPr>
        <p:spPr>
          <a:xfrm>
            <a:off x="7010400" y="2895600"/>
            <a:ext cx="1219200" cy="304800"/>
          </a:xfrm>
          <a:prstGeom prst="straightConnector1">
            <a:avLst/>
          </a:prstGeom>
          <a:noFill/>
          <a:ln cap="flat" cmpd="sng" w="28575">
            <a:solidFill>
              <a:schemeClr val="dk1"/>
            </a:solidFill>
            <a:prstDash val="solid"/>
            <a:round/>
            <a:headEnd len="sm" w="sm" type="none"/>
            <a:tailEnd len="lg" w="lg" type="triangle"/>
          </a:ln>
        </p:spPr>
      </p:cxnSp>
      <p:sp>
        <p:nvSpPr>
          <p:cNvPr id="305" name="Google Shape;305;p22"/>
          <p:cNvSpPr/>
          <p:nvPr/>
        </p:nvSpPr>
        <p:spPr>
          <a:xfrm>
            <a:off x="4876800" y="4038600"/>
            <a:ext cx="2133600" cy="1524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Pattern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Recognition</a:t>
            </a:r>
            <a:endParaRPr b="0" i="0" sz="1800" u="none" cap="none" strike="noStrike">
              <a:solidFill>
                <a:schemeClr val="dk1"/>
              </a:solidFill>
              <a:latin typeface="Trebuchet MS"/>
              <a:ea typeface="Trebuchet MS"/>
              <a:cs typeface="Trebuchet MS"/>
              <a:sym typeface="Trebuchet MS"/>
            </a:endParaRPr>
          </a:p>
        </p:txBody>
      </p:sp>
      <p:cxnSp>
        <p:nvCxnSpPr>
          <p:cNvPr id="306" name="Google Shape;306;p22"/>
          <p:cNvCxnSpPr/>
          <p:nvPr/>
        </p:nvCxnSpPr>
        <p:spPr>
          <a:xfrm flipH="1" rot="10800000">
            <a:off x="7010400" y="3962400"/>
            <a:ext cx="1219200" cy="685800"/>
          </a:xfrm>
          <a:prstGeom prst="straightConnector1">
            <a:avLst/>
          </a:prstGeom>
          <a:noFill/>
          <a:ln cap="flat" cmpd="sng" w="28575">
            <a:solidFill>
              <a:schemeClr val="dk1"/>
            </a:solidFill>
            <a:prstDash val="solid"/>
            <a:round/>
            <a:headEnd len="lg" w="lg" type="triangle"/>
            <a:tailEnd len="sm" w="sm" type="none"/>
          </a:ln>
        </p:spPr>
      </p:cxnSp>
      <p:cxnSp>
        <p:nvCxnSpPr>
          <p:cNvPr id="307" name="Google Shape;307;p22"/>
          <p:cNvCxnSpPr/>
          <p:nvPr/>
        </p:nvCxnSpPr>
        <p:spPr>
          <a:xfrm>
            <a:off x="3556000" y="4267200"/>
            <a:ext cx="1320800" cy="457200"/>
          </a:xfrm>
          <a:prstGeom prst="straightConnector1">
            <a:avLst/>
          </a:prstGeom>
          <a:noFill/>
          <a:ln cap="flat" cmpd="sng" w="28575">
            <a:solidFill>
              <a:schemeClr val="dk1"/>
            </a:solidFill>
            <a:prstDash val="solid"/>
            <a:round/>
            <a:headEnd len="lg" w="lg" type="triangle"/>
            <a:tailEnd len="sm" w="sm" type="none"/>
          </a:ln>
        </p:spPr>
      </p:cxnSp>
      <p:sp>
        <p:nvSpPr>
          <p:cNvPr id="308" name="Google Shape;308;p22"/>
          <p:cNvSpPr/>
          <p:nvPr/>
        </p:nvSpPr>
        <p:spPr>
          <a:xfrm>
            <a:off x="8331200" y="5029200"/>
            <a:ext cx="2133600" cy="1524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Image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Processing</a:t>
            </a:r>
            <a:endParaRPr b="0" i="0" sz="1800" u="none" cap="none" strike="noStrike">
              <a:solidFill>
                <a:schemeClr val="dk1"/>
              </a:solidFill>
              <a:latin typeface="Trebuchet MS"/>
              <a:ea typeface="Trebuchet MS"/>
              <a:cs typeface="Trebuchet MS"/>
              <a:sym typeface="Trebuchet MS"/>
            </a:endParaRPr>
          </a:p>
        </p:txBody>
      </p:sp>
      <p:cxnSp>
        <p:nvCxnSpPr>
          <p:cNvPr id="309" name="Google Shape;309;p22"/>
          <p:cNvCxnSpPr/>
          <p:nvPr/>
        </p:nvCxnSpPr>
        <p:spPr>
          <a:xfrm rot="10800000">
            <a:off x="8839200" y="4267200"/>
            <a:ext cx="0" cy="838200"/>
          </a:xfrm>
          <a:prstGeom prst="straightConnector1">
            <a:avLst/>
          </a:prstGeom>
          <a:noFill/>
          <a:ln cap="flat" cmpd="sng" w="28575">
            <a:solidFill>
              <a:schemeClr val="dk1"/>
            </a:solidFill>
            <a:prstDash val="solid"/>
            <a:round/>
            <a:headEnd len="lg" w="lg" type="triangle"/>
            <a:tailEnd len="sm" w="sm" type="none"/>
          </a:ln>
        </p:spPr>
      </p:cxnSp>
      <p:cxnSp>
        <p:nvCxnSpPr>
          <p:cNvPr id="310" name="Google Shape;310;p22"/>
          <p:cNvCxnSpPr/>
          <p:nvPr/>
        </p:nvCxnSpPr>
        <p:spPr>
          <a:xfrm>
            <a:off x="9855200" y="4267200"/>
            <a:ext cx="0" cy="838200"/>
          </a:xfrm>
          <a:prstGeom prst="straightConnector1">
            <a:avLst/>
          </a:prstGeom>
          <a:noFill/>
          <a:ln cap="flat" cmpd="sng" w="28575">
            <a:solidFill>
              <a:schemeClr val="dk1"/>
            </a:solidFill>
            <a:prstDash val="solid"/>
            <a:round/>
            <a:headEnd len="lg" w="lg" type="triangle"/>
            <a:tailEnd len="sm" w="sm" type="none"/>
          </a:ln>
        </p:spPr>
      </p:cxnSp>
      <p:sp>
        <p:nvSpPr>
          <p:cNvPr id="311" name="Google Shape;311;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Also…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317" name="Google Shape;317;p23"/>
          <p:cNvGrpSpPr/>
          <p:nvPr/>
        </p:nvGrpSpPr>
        <p:grpSpPr>
          <a:xfrm>
            <a:off x="1157570" y="2609530"/>
            <a:ext cx="9956800" cy="1066800"/>
            <a:chOff x="812800" y="1905000"/>
            <a:chExt cx="9956800" cy="1066800"/>
          </a:xfrm>
        </p:grpSpPr>
        <p:sp>
          <p:nvSpPr>
            <p:cNvPr id="318" name="Google Shape;318;p23"/>
            <p:cNvSpPr/>
            <p:nvPr/>
          </p:nvSpPr>
          <p:spPr>
            <a:xfrm>
              <a:off x="8128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319" name="Google Shape;319;p23"/>
            <p:cNvSpPr/>
            <p:nvPr/>
          </p:nvSpPr>
          <p:spPr>
            <a:xfrm>
              <a:off x="29464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320" name="Google Shape;320;p23"/>
            <p:cNvSpPr/>
            <p:nvPr/>
          </p:nvSpPr>
          <p:spPr>
            <a:xfrm>
              <a:off x="50800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321" name="Google Shape;321;p23"/>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322" name="Google Shape;322;p23"/>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23" name="Google Shape;323;p23"/>
            <p:cNvSpPr/>
            <p:nvPr/>
          </p:nvSpPr>
          <p:spPr>
            <a:xfrm>
              <a:off x="72136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324" name="Google Shape;324;p23"/>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25" name="Google Shape;325;p23"/>
            <p:cNvSpPr/>
            <p:nvPr/>
          </p:nvSpPr>
          <p:spPr>
            <a:xfrm>
              <a:off x="93472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326" name="Google Shape;326;p23"/>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sp>
        <p:nvSpPr>
          <p:cNvPr id="327" name="Google Shape;327;p23"/>
          <p:cNvSpPr txBox="1"/>
          <p:nvPr/>
        </p:nvSpPr>
        <p:spPr>
          <a:xfrm>
            <a:off x="1307471" y="4074821"/>
            <a:ext cx="544976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Trebuchet MS"/>
                <a:ea typeface="Trebuchet MS"/>
                <a:cs typeface="Trebuchet MS"/>
                <a:sym typeface="Trebuchet MS"/>
              </a:rPr>
              <a:t>Graphics pipeline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Trebuchet MS"/>
                <a:ea typeface="Trebuchet MS"/>
                <a:cs typeface="Trebuchet MS"/>
                <a:sym typeface="Trebuchet MS"/>
              </a:rPr>
              <a:t>Coordinates and transformations</a:t>
            </a:r>
            <a:endParaRPr b="0" i="0" sz="32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0000"/>
              </a:buClr>
              <a:buSzPts val="3600"/>
              <a:buFont typeface="Trebuchet MS"/>
              <a:buNone/>
            </a:pPr>
            <a:r>
              <a:rPr lang="en-US">
                <a:solidFill>
                  <a:srgbClr val="FF0000"/>
                </a:solidFill>
              </a:rPr>
              <a:t>What is Computer Graphics?</a:t>
            </a:r>
            <a:endParaRPr>
              <a:solidFill>
                <a:srgbClr val="FF0000"/>
              </a:solidFill>
            </a:endParaRPr>
          </a:p>
        </p:txBody>
      </p:sp>
      <p:sp>
        <p:nvSpPr>
          <p:cNvPr id="150" name="Google Shape;150;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a:t>
            </a:r>
            <a:r>
              <a:rPr b="1" lang="en-US"/>
              <a:t>Computer graphics</a:t>
            </a:r>
            <a:r>
              <a:rPr lang="en-US"/>
              <a:t> is a sub-field of computer science and is concerned with digitally synthesizing and manipulating visual content.”</a:t>
            </a:r>
            <a:endParaRPr/>
          </a:p>
          <a:p>
            <a:pPr indent="-342900" lvl="0" marL="342900" rtl="0" algn="l">
              <a:lnSpc>
                <a:spcPct val="100000"/>
              </a:lnSpc>
              <a:spcBef>
                <a:spcPts val="1000"/>
              </a:spcBef>
              <a:spcAft>
                <a:spcPts val="0"/>
              </a:spcAft>
              <a:buSzPts val="1440"/>
              <a:buChar char="►"/>
            </a:pPr>
            <a:r>
              <a:rPr b="1" lang="en-US"/>
              <a:t>Computer graphics</a:t>
            </a:r>
            <a:r>
              <a:rPr lang="en-US"/>
              <a:t> deals with all aspects of creating images with a computer- Imaging, Rendering, Modeling, Animation.</a:t>
            </a:r>
            <a:endParaRPr/>
          </a:p>
          <a:p>
            <a:pPr indent="-285750" lvl="1" marL="742950" rtl="0" algn="l">
              <a:lnSpc>
                <a:spcPct val="100000"/>
              </a:lnSpc>
              <a:spcBef>
                <a:spcPts val="1000"/>
              </a:spcBef>
              <a:spcAft>
                <a:spcPts val="0"/>
              </a:spcAft>
              <a:buSzPts val="1280"/>
              <a:buChar char="►"/>
            </a:pPr>
            <a:r>
              <a:rPr lang="en-US"/>
              <a:t>Hardware: PC with graphics card for modeling and rendering.</a:t>
            </a:r>
            <a:endParaRPr/>
          </a:p>
          <a:p>
            <a:pPr indent="-285750" lvl="1" marL="742950" rtl="0" algn="l">
              <a:lnSpc>
                <a:spcPct val="100000"/>
              </a:lnSpc>
              <a:spcBef>
                <a:spcPts val="1000"/>
              </a:spcBef>
              <a:spcAft>
                <a:spcPts val="0"/>
              </a:spcAft>
              <a:buSzPts val="1280"/>
              <a:buChar char="►"/>
            </a:pPr>
            <a:r>
              <a:rPr lang="en-US"/>
              <a:t>Software: OpenGL</a:t>
            </a:r>
            <a:endParaRPr/>
          </a:p>
          <a:p>
            <a:pPr indent="-285750" lvl="1" marL="742950" rtl="0" algn="l">
              <a:lnSpc>
                <a:spcPct val="100000"/>
              </a:lnSpc>
              <a:spcBef>
                <a:spcPts val="1000"/>
              </a:spcBef>
              <a:spcAft>
                <a:spcPts val="0"/>
              </a:spcAft>
              <a:buSzPts val="1280"/>
              <a:buChar char="►"/>
            </a:pPr>
            <a:r>
              <a:rPr lang="en-US"/>
              <a:t>Applications: Any</a:t>
            </a:r>
            <a:endParaRPr/>
          </a:p>
          <a:p>
            <a:pPr indent="-251459" lvl="0" marL="342900" rtl="0" algn="l">
              <a:lnSpc>
                <a:spcPct val="100000"/>
              </a:lnSpc>
              <a:spcBef>
                <a:spcPts val="1000"/>
              </a:spcBef>
              <a:spcAft>
                <a:spcPts val="0"/>
              </a:spcAft>
              <a:buSzPts val="1440"/>
              <a:buNone/>
            </a:pPr>
            <a:r>
              <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333" name="Google Shape;333;p24"/>
          <p:cNvGrpSpPr/>
          <p:nvPr/>
        </p:nvGrpSpPr>
        <p:grpSpPr>
          <a:xfrm>
            <a:off x="1097610" y="2549570"/>
            <a:ext cx="9956800" cy="1066800"/>
            <a:chOff x="812800" y="1905000"/>
            <a:chExt cx="9956800" cy="1066800"/>
          </a:xfrm>
        </p:grpSpPr>
        <p:sp>
          <p:nvSpPr>
            <p:cNvPr id="334" name="Google Shape;334;p24"/>
            <p:cNvSpPr/>
            <p:nvPr/>
          </p:nvSpPr>
          <p:spPr>
            <a:xfrm>
              <a:off x="812800" y="1905000"/>
              <a:ext cx="1422400" cy="1066800"/>
            </a:xfrm>
            <a:prstGeom prst="rect">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335" name="Google Shape;335;p24"/>
            <p:cNvSpPr/>
            <p:nvPr/>
          </p:nvSpPr>
          <p:spPr>
            <a:xfrm>
              <a:off x="29464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336" name="Google Shape;336;p24"/>
            <p:cNvSpPr/>
            <p:nvPr/>
          </p:nvSpPr>
          <p:spPr>
            <a:xfrm>
              <a:off x="50800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337" name="Google Shape;337;p24"/>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338" name="Google Shape;338;p24"/>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39" name="Google Shape;339;p24"/>
            <p:cNvSpPr/>
            <p:nvPr/>
          </p:nvSpPr>
          <p:spPr>
            <a:xfrm>
              <a:off x="72136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340" name="Google Shape;340;p24"/>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41" name="Google Shape;341;p24"/>
            <p:cNvSpPr/>
            <p:nvPr/>
          </p:nvSpPr>
          <p:spPr>
            <a:xfrm>
              <a:off x="93472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342" name="Google Shape;342;p24"/>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grpSp>
        <p:nvGrpSpPr>
          <p:cNvPr id="343" name="Google Shape;343;p24"/>
          <p:cNvGrpSpPr/>
          <p:nvPr/>
        </p:nvGrpSpPr>
        <p:grpSpPr>
          <a:xfrm>
            <a:off x="5676271" y="3983631"/>
            <a:ext cx="4548978" cy="2158345"/>
            <a:chOff x="5181601" y="3429001"/>
            <a:chExt cx="4548978" cy="2158345"/>
          </a:xfrm>
        </p:grpSpPr>
        <p:sp>
          <p:nvSpPr>
            <p:cNvPr id="344" name="Google Shape;344;p24"/>
            <p:cNvSpPr txBox="1"/>
            <p:nvPr/>
          </p:nvSpPr>
          <p:spPr>
            <a:xfrm>
              <a:off x="5181601" y="3429001"/>
              <a:ext cx="14439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Cylinder:</a:t>
              </a:r>
              <a:endParaRPr b="0" i="0" sz="2800" u="none" cap="none" strike="noStrike">
                <a:solidFill>
                  <a:schemeClr val="dk1"/>
                </a:solidFill>
                <a:latin typeface="Trebuchet MS"/>
                <a:ea typeface="Trebuchet MS"/>
                <a:cs typeface="Trebuchet MS"/>
                <a:sym typeface="Trebuchet MS"/>
              </a:endParaRPr>
            </a:p>
          </p:txBody>
        </p:sp>
        <p:pic>
          <p:nvPicPr>
            <p:cNvPr id="345" name="Google Shape;345;p24"/>
            <p:cNvPicPr preferRelativeResize="0"/>
            <p:nvPr/>
          </p:nvPicPr>
          <p:blipFill rotWithShape="1">
            <a:blip r:embed="rId3">
              <a:alphaModFix/>
            </a:blip>
            <a:srcRect b="0" l="0" r="0" t="0"/>
            <a:stretch/>
          </p:blipFill>
          <p:spPr>
            <a:xfrm>
              <a:off x="5304367" y="3971925"/>
              <a:ext cx="2336800" cy="992188"/>
            </a:xfrm>
            <a:prstGeom prst="rect">
              <a:avLst/>
            </a:prstGeom>
            <a:noFill/>
            <a:ln>
              <a:noFill/>
            </a:ln>
          </p:spPr>
        </p:pic>
        <p:sp>
          <p:nvSpPr>
            <p:cNvPr id="346" name="Google Shape;346;p24"/>
            <p:cNvSpPr txBox="1"/>
            <p:nvPr/>
          </p:nvSpPr>
          <p:spPr>
            <a:xfrm>
              <a:off x="5304367" y="5064126"/>
              <a:ext cx="44262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Local or modeling coordinates</a:t>
              </a:r>
              <a:endParaRPr b="0" i="0" sz="2800" u="none" cap="none" strike="noStrike">
                <a:solidFill>
                  <a:schemeClr val="dk1"/>
                </a:solidFill>
                <a:latin typeface="Trebuchet MS"/>
                <a:ea typeface="Trebuchet MS"/>
                <a:cs typeface="Trebuchet MS"/>
                <a:sym typeface="Trebuchet MS"/>
              </a:endParaRPr>
            </a:p>
          </p:txBody>
        </p:sp>
      </p:grpSp>
      <p:grpSp>
        <p:nvGrpSpPr>
          <p:cNvPr id="347" name="Google Shape;347;p24"/>
          <p:cNvGrpSpPr/>
          <p:nvPr/>
        </p:nvGrpSpPr>
        <p:grpSpPr>
          <a:xfrm>
            <a:off x="1570631" y="4036097"/>
            <a:ext cx="3456065" cy="1993506"/>
            <a:chOff x="1120931" y="3631367"/>
            <a:chExt cx="3456065" cy="1993506"/>
          </a:xfrm>
        </p:grpSpPr>
        <p:grpSp>
          <p:nvGrpSpPr>
            <p:cNvPr id="348" name="Google Shape;348;p24"/>
            <p:cNvGrpSpPr/>
            <p:nvPr/>
          </p:nvGrpSpPr>
          <p:grpSpPr>
            <a:xfrm>
              <a:off x="1120931" y="3631367"/>
              <a:ext cx="3456065" cy="1325380"/>
              <a:chOff x="1120931" y="3631367"/>
              <a:chExt cx="3456065" cy="1325380"/>
            </a:xfrm>
          </p:grpSpPr>
          <p:grpSp>
            <p:nvGrpSpPr>
              <p:cNvPr id="349" name="Google Shape;349;p24"/>
              <p:cNvGrpSpPr/>
              <p:nvPr/>
            </p:nvGrpSpPr>
            <p:grpSpPr>
              <a:xfrm>
                <a:off x="1120931" y="3733800"/>
                <a:ext cx="1532328" cy="1222947"/>
                <a:chOff x="1120931" y="3733800"/>
                <a:chExt cx="1532328" cy="1222947"/>
              </a:xfrm>
            </p:grpSpPr>
            <p:cxnSp>
              <p:nvCxnSpPr>
                <p:cNvPr id="350" name="Google Shape;350;p24"/>
                <p:cNvCxnSpPr/>
                <p:nvPr/>
              </p:nvCxnSpPr>
              <p:spPr>
                <a:xfrm flipH="1">
                  <a:off x="1120931" y="4636958"/>
                  <a:ext cx="812800" cy="304800"/>
                </a:xfrm>
                <a:prstGeom prst="straightConnector1">
                  <a:avLst/>
                </a:prstGeom>
                <a:noFill/>
                <a:ln cap="flat" cmpd="sng" w="9525">
                  <a:solidFill>
                    <a:schemeClr val="dk1"/>
                  </a:solidFill>
                  <a:prstDash val="solid"/>
                  <a:round/>
                  <a:headEnd len="sm" w="sm" type="none"/>
                  <a:tailEnd len="sm" w="sm" type="none"/>
                </a:ln>
              </p:spPr>
            </p:cxnSp>
            <p:cxnSp>
              <p:nvCxnSpPr>
                <p:cNvPr id="351" name="Google Shape;351;p24"/>
                <p:cNvCxnSpPr/>
                <p:nvPr/>
              </p:nvCxnSpPr>
              <p:spPr>
                <a:xfrm>
                  <a:off x="1942059" y="4651947"/>
                  <a:ext cx="711200" cy="304800"/>
                </a:xfrm>
                <a:prstGeom prst="straightConnector1">
                  <a:avLst/>
                </a:prstGeom>
                <a:noFill/>
                <a:ln cap="flat" cmpd="sng" w="9525">
                  <a:solidFill>
                    <a:schemeClr val="dk1"/>
                  </a:solidFill>
                  <a:prstDash val="solid"/>
                  <a:round/>
                  <a:headEnd len="sm" w="sm" type="none"/>
                  <a:tailEnd len="sm" w="sm" type="none"/>
                </a:ln>
              </p:spPr>
            </p:cxnSp>
            <p:sp>
              <p:nvSpPr>
                <p:cNvPr id="352" name="Google Shape;352;p24"/>
                <p:cNvSpPr/>
                <p:nvPr/>
              </p:nvSpPr>
              <p:spPr>
                <a:xfrm>
                  <a:off x="1838793" y="4159771"/>
                  <a:ext cx="184731" cy="483632"/>
                </a:xfrm>
                <a:prstGeom prst="can">
                  <a:avLst>
                    <a:gd fmla="val 37500" name="adj"/>
                  </a:avLst>
                </a:prstGeom>
                <a:solidFill>
                  <a:schemeClr val="accen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353" name="Google Shape;353;p24"/>
                <p:cNvCxnSpPr/>
                <p:nvPr/>
              </p:nvCxnSpPr>
              <p:spPr>
                <a:xfrm rot="10800000">
                  <a:off x="1930400" y="3733800"/>
                  <a:ext cx="0" cy="457200"/>
                </a:xfrm>
                <a:prstGeom prst="straightConnector1">
                  <a:avLst/>
                </a:prstGeom>
                <a:noFill/>
                <a:ln cap="flat" cmpd="sng" w="9525">
                  <a:solidFill>
                    <a:schemeClr val="dk1"/>
                  </a:solidFill>
                  <a:prstDash val="solid"/>
                  <a:round/>
                  <a:headEnd len="sm" w="sm" type="none"/>
                  <a:tailEnd len="sm" w="sm" type="none"/>
                </a:ln>
              </p:spPr>
            </p:cxnSp>
          </p:grpSp>
          <p:grpSp>
            <p:nvGrpSpPr>
              <p:cNvPr id="354" name="Google Shape;354;p24"/>
              <p:cNvGrpSpPr/>
              <p:nvPr/>
            </p:nvGrpSpPr>
            <p:grpSpPr>
              <a:xfrm>
                <a:off x="3059659" y="3631367"/>
                <a:ext cx="1517337" cy="1310390"/>
                <a:chOff x="3269521" y="3886200"/>
                <a:chExt cx="1517337" cy="1310390"/>
              </a:xfrm>
            </p:grpSpPr>
            <p:cxnSp>
              <p:nvCxnSpPr>
                <p:cNvPr id="355" name="Google Shape;355;p24"/>
                <p:cNvCxnSpPr/>
                <p:nvPr/>
              </p:nvCxnSpPr>
              <p:spPr>
                <a:xfrm flipH="1">
                  <a:off x="3269521" y="4891790"/>
                  <a:ext cx="812800" cy="304800"/>
                </a:xfrm>
                <a:prstGeom prst="straightConnector1">
                  <a:avLst/>
                </a:prstGeom>
                <a:noFill/>
                <a:ln cap="flat" cmpd="sng" w="9525">
                  <a:solidFill>
                    <a:schemeClr val="dk1"/>
                  </a:solidFill>
                  <a:prstDash val="solid"/>
                  <a:round/>
                  <a:headEnd len="sm" w="sm" type="none"/>
                  <a:tailEnd len="sm" w="sm" type="none"/>
                </a:ln>
              </p:spPr>
            </p:cxnSp>
            <p:cxnSp>
              <p:nvCxnSpPr>
                <p:cNvPr id="356" name="Google Shape;356;p24"/>
                <p:cNvCxnSpPr/>
                <p:nvPr/>
              </p:nvCxnSpPr>
              <p:spPr>
                <a:xfrm>
                  <a:off x="4075658" y="4891790"/>
                  <a:ext cx="711200" cy="304800"/>
                </a:xfrm>
                <a:prstGeom prst="straightConnector1">
                  <a:avLst/>
                </a:prstGeom>
                <a:noFill/>
                <a:ln cap="flat" cmpd="sng" w="9525">
                  <a:solidFill>
                    <a:schemeClr val="dk1"/>
                  </a:solidFill>
                  <a:prstDash val="solid"/>
                  <a:round/>
                  <a:headEnd len="sm" w="sm" type="none"/>
                  <a:tailEnd len="sm" w="sm" type="none"/>
                </a:ln>
              </p:spPr>
            </p:cxnSp>
            <p:sp>
              <p:nvSpPr>
                <p:cNvPr id="357" name="Google Shape;357;p24"/>
                <p:cNvSpPr/>
                <p:nvPr/>
              </p:nvSpPr>
              <p:spPr>
                <a:xfrm>
                  <a:off x="3657600" y="4267200"/>
                  <a:ext cx="812800" cy="633651"/>
                </a:xfrm>
                <a:prstGeom prst="can">
                  <a:avLst>
                    <a:gd fmla="val 28125" name="adj"/>
                  </a:avLst>
                </a:prstGeom>
                <a:solidFill>
                  <a:schemeClr val="accent2"/>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358" name="Google Shape;358;p24"/>
                <p:cNvCxnSpPr/>
                <p:nvPr/>
              </p:nvCxnSpPr>
              <p:spPr>
                <a:xfrm rot="10800000">
                  <a:off x="4064000" y="3886200"/>
                  <a:ext cx="0" cy="457200"/>
                </a:xfrm>
                <a:prstGeom prst="straightConnector1">
                  <a:avLst/>
                </a:prstGeom>
                <a:noFill/>
                <a:ln cap="flat" cmpd="sng" w="9525">
                  <a:solidFill>
                    <a:schemeClr val="dk1"/>
                  </a:solidFill>
                  <a:prstDash val="solid"/>
                  <a:round/>
                  <a:headEnd len="sm" w="sm" type="none"/>
                  <a:tailEnd len="sm" w="sm" type="none"/>
                </a:ln>
              </p:spPr>
            </p:cxnSp>
          </p:grpSp>
        </p:grpSp>
        <p:sp>
          <p:nvSpPr>
            <p:cNvPr id="359" name="Google Shape;359;p24"/>
            <p:cNvSpPr txBox="1"/>
            <p:nvPr/>
          </p:nvSpPr>
          <p:spPr>
            <a:xfrm>
              <a:off x="1630597" y="5101653"/>
              <a:ext cx="2497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Trebuchet MS"/>
                  <a:ea typeface="Trebuchet MS"/>
                  <a:cs typeface="Trebuchet MS"/>
                  <a:sym typeface="Trebuchet MS"/>
                </a:rPr>
                <a:t>Geometric modeling</a:t>
              </a:r>
              <a:endParaRPr b="0" i="1" sz="2800" u="none" cap="none" strike="noStrike">
                <a:solidFill>
                  <a:schemeClr val="dk1"/>
                </a:solidFill>
                <a:latin typeface="Trebuchet MS"/>
                <a:ea typeface="Trebuchet MS"/>
                <a:cs typeface="Trebuchet MS"/>
                <a:sym typeface="Trebuchet M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365" name="Google Shape;365;p25"/>
          <p:cNvGrpSpPr/>
          <p:nvPr/>
        </p:nvGrpSpPr>
        <p:grpSpPr>
          <a:xfrm>
            <a:off x="1157570" y="2624520"/>
            <a:ext cx="9956800" cy="1066800"/>
            <a:chOff x="812800" y="1905000"/>
            <a:chExt cx="9956800" cy="1066800"/>
          </a:xfrm>
        </p:grpSpPr>
        <p:sp>
          <p:nvSpPr>
            <p:cNvPr id="366" name="Google Shape;366;p25"/>
            <p:cNvSpPr/>
            <p:nvPr/>
          </p:nvSpPr>
          <p:spPr>
            <a:xfrm>
              <a:off x="8128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367" name="Google Shape;367;p25"/>
            <p:cNvSpPr/>
            <p:nvPr/>
          </p:nvSpPr>
          <p:spPr>
            <a:xfrm>
              <a:off x="2946400" y="1905000"/>
              <a:ext cx="1422400" cy="1066800"/>
            </a:xfrm>
            <a:prstGeom prst="rect">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368" name="Google Shape;368;p25"/>
            <p:cNvSpPr/>
            <p:nvPr/>
          </p:nvSpPr>
          <p:spPr>
            <a:xfrm>
              <a:off x="50800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369" name="Google Shape;369;p25"/>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370" name="Google Shape;370;p25"/>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71" name="Google Shape;371;p25"/>
            <p:cNvSpPr/>
            <p:nvPr/>
          </p:nvSpPr>
          <p:spPr>
            <a:xfrm>
              <a:off x="72136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372" name="Google Shape;372;p25"/>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73" name="Google Shape;373;p25"/>
            <p:cNvSpPr/>
            <p:nvPr/>
          </p:nvSpPr>
          <p:spPr>
            <a:xfrm>
              <a:off x="93472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374" name="Google Shape;374;p25"/>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sp>
        <p:nvSpPr>
          <p:cNvPr id="375" name="Google Shape;375;p25"/>
          <p:cNvSpPr txBox="1"/>
          <p:nvPr/>
        </p:nvSpPr>
        <p:spPr>
          <a:xfrm>
            <a:off x="5942761" y="4322570"/>
            <a:ext cx="391883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Position cylinders in scene: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World coordinates</a:t>
            </a:r>
            <a:endParaRPr b="0" i="0" sz="2800" u="none" cap="none" strike="noStrike">
              <a:solidFill>
                <a:schemeClr val="dk1"/>
              </a:solidFill>
              <a:latin typeface="Trebuchet MS"/>
              <a:ea typeface="Trebuchet MS"/>
              <a:cs typeface="Trebuchet MS"/>
              <a:sym typeface="Trebuchet MS"/>
            </a:endParaRPr>
          </a:p>
        </p:txBody>
      </p:sp>
      <p:grpSp>
        <p:nvGrpSpPr>
          <p:cNvPr id="376" name="Google Shape;376;p25"/>
          <p:cNvGrpSpPr/>
          <p:nvPr/>
        </p:nvGrpSpPr>
        <p:grpSpPr>
          <a:xfrm>
            <a:off x="2534990" y="4545760"/>
            <a:ext cx="2235200" cy="1319451"/>
            <a:chOff x="1320800" y="3886200"/>
            <a:chExt cx="2235200" cy="1319451"/>
          </a:xfrm>
        </p:grpSpPr>
        <p:cxnSp>
          <p:nvCxnSpPr>
            <p:cNvPr id="377" name="Google Shape;377;p25"/>
            <p:cNvCxnSpPr/>
            <p:nvPr/>
          </p:nvCxnSpPr>
          <p:spPr>
            <a:xfrm flipH="1">
              <a:off x="1320800" y="4724400"/>
              <a:ext cx="812800" cy="304800"/>
            </a:xfrm>
            <a:prstGeom prst="straightConnector1">
              <a:avLst/>
            </a:prstGeom>
            <a:noFill/>
            <a:ln cap="flat" cmpd="sng" w="9525">
              <a:solidFill>
                <a:schemeClr val="dk1"/>
              </a:solidFill>
              <a:prstDash val="solid"/>
              <a:round/>
              <a:headEnd len="sm" w="sm" type="none"/>
              <a:tailEnd len="sm" w="sm" type="none"/>
            </a:ln>
          </p:spPr>
        </p:cxnSp>
        <p:cxnSp>
          <p:nvCxnSpPr>
            <p:cNvPr id="378" name="Google Shape;378;p25"/>
            <p:cNvCxnSpPr/>
            <p:nvPr/>
          </p:nvCxnSpPr>
          <p:spPr>
            <a:xfrm rot="10800000">
              <a:off x="2133600" y="3886200"/>
              <a:ext cx="0" cy="838200"/>
            </a:xfrm>
            <a:prstGeom prst="straightConnector1">
              <a:avLst/>
            </a:prstGeom>
            <a:noFill/>
            <a:ln cap="flat" cmpd="sng" w="9525">
              <a:solidFill>
                <a:schemeClr val="dk1"/>
              </a:solidFill>
              <a:prstDash val="solid"/>
              <a:round/>
              <a:headEnd len="sm" w="sm" type="none"/>
              <a:tailEnd len="sm" w="sm" type="none"/>
            </a:ln>
          </p:spPr>
        </p:cxnSp>
        <p:cxnSp>
          <p:nvCxnSpPr>
            <p:cNvPr id="379" name="Google Shape;379;p25"/>
            <p:cNvCxnSpPr/>
            <p:nvPr/>
          </p:nvCxnSpPr>
          <p:spPr>
            <a:xfrm rot="10800000">
              <a:off x="2133600" y="4724400"/>
              <a:ext cx="1422400" cy="381000"/>
            </a:xfrm>
            <a:prstGeom prst="straightConnector1">
              <a:avLst/>
            </a:prstGeom>
            <a:noFill/>
            <a:ln cap="flat" cmpd="sng" w="9525">
              <a:solidFill>
                <a:schemeClr val="dk1"/>
              </a:solidFill>
              <a:prstDash val="solid"/>
              <a:round/>
              <a:headEnd len="sm" w="sm" type="none"/>
              <a:tailEnd len="sm" w="sm" type="none"/>
            </a:ln>
          </p:spPr>
        </p:cxnSp>
        <p:sp>
          <p:nvSpPr>
            <p:cNvPr id="380" name="Google Shape;380;p25"/>
            <p:cNvSpPr/>
            <p:nvPr/>
          </p:nvSpPr>
          <p:spPr>
            <a:xfrm>
              <a:off x="2235200" y="4572000"/>
              <a:ext cx="812800" cy="633651"/>
            </a:xfrm>
            <a:prstGeom prst="can">
              <a:avLst>
                <a:gd fmla="val 28125" name="adj"/>
              </a:avLst>
            </a:prstGeom>
            <a:solidFill>
              <a:schemeClr val="accent2"/>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381" name="Google Shape;381;p25"/>
            <p:cNvSpPr/>
            <p:nvPr/>
          </p:nvSpPr>
          <p:spPr>
            <a:xfrm>
              <a:off x="1625600" y="4495800"/>
              <a:ext cx="184731" cy="483632"/>
            </a:xfrm>
            <a:prstGeom prst="can">
              <a:avLst>
                <a:gd fmla="val 37500" name="adj"/>
              </a:avLst>
            </a:prstGeom>
            <a:solidFill>
              <a:schemeClr val="accen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387" name="Google Shape;387;p26"/>
          <p:cNvGrpSpPr/>
          <p:nvPr/>
        </p:nvGrpSpPr>
        <p:grpSpPr>
          <a:xfrm>
            <a:off x="1172560" y="2579550"/>
            <a:ext cx="9956800" cy="1066800"/>
            <a:chOff x="812800" y="1905000"/>
            <a:chExt cx="9956800" cy="1066800"/>
          </a:xfrm>
        </p:grpSpPr>
        <p:sp>
          <p:nvSpPr>
            <p:cNvPr id="388" name="Google Shape;388;p26"/>
            <p:cNvSpPr/>
            <p:nvPr/>
          </p:nvSpPr>
          <p:spPr>
            <a:xfrm>
              <a:off x="8128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389" name="Google Shape;389;p26"/>
            <p:cNvSpPr/>
            <p:nvPr/>
          </p:nvSpPr>
          <p:spPr>
            <a:xfrm>
              <a:off x="29464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390" name="Google Shape;390;p26"/>
            <p:cNvSpPr/>
            <p:nvPr/>
          </p:nvSpPr>
          <p:spPr>
            <a:xfrm>
              <a:off x="5080000" y="1905000"/>
              <a:ext cx="1422400" cy="1066800"/>
            </a:xfrm>
            <a:prstGeom prst="rect">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391" name="Google Shape;391;p26"/>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392" name="Google Shape;392;p26"/>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93" name="Google Shape;393;p26"/>
            <p:cNvSpPr/>
            <p:nvPr/>
          </p:nvSpPr>
          <p:spPr>
            <a:xfrm>
              <a:off x="72136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394" name="Google Shape;394;p26"/>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395" name="Google Shape;395;p26"/>
            <p:cNvSpPr/>
            <p:nvPr/>
          </p:nvSpPr>
          <p:spPr>
            <a:xfrm>
              <a:off x="93472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396" name="Google Shape;396;p26"/>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sp>
        <p:nvSpPr>
          <p:cNvPr id="397" name="Google Shape;397;p26"/>
          <p:cNvSpPr txBox="1"/>
          <p:nvPr/>
        </p:nvSpPr>
        <p:spPr>
          <a:xfrm>
            <a:off x="6557350" y="4202650"/>
            <a:ext cx="3556551"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Look at cylinders,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project on virtual screen</a:t>
            </a:r>
            <a:endParaRPr b="0" i="0" sz="2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Viewing coordinates</a:t>
            </a:r>
            <a:endParaRPr b="0" i="0" sz="2800" u="none" cap="none" strike="noStrike">
              <a:solidFill>
                <a:schemeClr val="dk1"/>
              </a:solidFill>
              <a:latin typeface="Trebuchet MS"/>
              <a:ea typeface="Trebuchet MS"/>
              <a:cs typeface="Trebuchet MS"/>
              <a:sym typeface="Trebuchet MS"/>
            </a:endParaRPr>
          </a:p>
        </p:txBody>
      </p:sp>
      <p:grpSp>
        <p:nvGrpSpPr>
          <p:cNvPr id="398" name="Google Shape;398;p26"/>
          <p:cNvGrpSpPr/>
          <p:nvPr/>
        </p:nvGrpSpPr>
        <p:grpSpPr>
          <a:xfrm>
            <a:off x="2338454" y="3984880"/>
            <a:ext cx="3107710" cy="2328286"/>
            <a:chOff x="1139254" y="3505200"/>
            <a:chExt cx="3107710" cy="2328286"/>
          </a:xfrm>
        </p:grpSpPr>
        <p:grpSp>
          <p:nvGrpSpPr>
            <p:cNvPr id="399" name="Google Shape;399;p26"/>
            <p:cNvGrpSpPr/>
            <p:nvPr/>
          </p:nvGrpSpPr>
          <p:grpSpPr>
            <a:xfrm>
              <a:off x="1625600" y="3505200"/>
              <a:ext cx="2235200" cy="1700451"/>
              <a:chOff x="1625600" y="3505200"/>
              <a:chExt cx="2235200" cy="1700451"/>
            </a:xfrm>
          </p:grpSpPr>
          <p:cxnSp>
            <p:nvCxnSpPr>
              <p:cNvPr id="400" name="Google Shape;400;p26"/>
              <p:cNvCxnSpPr/>
              <p:nvPr/>
            </p:nvCxnSpPr>
            <p:spPr>
              <a:xfrm flipH="1">
                <a:off x="2946400" y="4038600"/>
                <a:ext cx="609600" cy="457200"/>
              </a:xfrm>
              <a:prstGeom prst="straightConnector1">
                <a:avLst/>
              </a:prstGeom>
              <a:noFill/>
              <a:ln cap="flat" cmpd="sng" w="9525">
                <a:solidFill>
                  <a:schemeClr val="dk1"/>
                </a:solidFill>
                <a:prstDash val="solid"/>
                <a:round/>
                <a:headEnd len="sm" w="sm" type="none"/>
                <a:tailEnd len="sm" w="sm" type="none"/>
              </a:ln>
            </p:spPr>
          </p:cxnSp>
          <p:cxnSp>
            <p:nvCxnSpPr>
              <p:cNvPr id="401" name="Google Shape;401;p26"/>
              <p:cNvCxnSpPr/>
              <p:nvPr/>
            </p:nvCxnSpPr>
            <p:spPr>
              <a:xfrm rot="10800000">
                <a:off x="3251200" y="3505200"/>
                <a:ext cx="304800" cy="533400"/>
              </a:xfrm>
              <a:prstGeom prst="straightConnector1">
                <a:avLst/>
              </a:prstGeom>
              <a:noFill/>
              <a:ln cap="flat" cmpd="sng" w="9525">
                <a:solidFill>
                  <a:schemeClr val="dk1"/>
                </a:solidFill>
                <a:prstDash val="solid"/>
                <a:round/>
                <a:headEnd len="sm" w="sm" type="none"/>
                <a:tailEnd len="sm" w="sm" type="none"/>
              </a:ln>
            </p:spPr>
          </p:cxnSp>
          <p:cxnSp>
            <p:nvCxnSpPr>
              <p:cNvPr id="402" name="Google Shape;402;p26"/>
              <p:cNvCxnSpPr/>
              <p:nvPr/>
            </p:nvCxnSpPr>
            <p:spPr>
              <a:xfrm rot="10800000">
                <a:off x="2946400" y="3886200"/>
                <a:ext cx="609600" cy="152400"/>
              </a:xfrm>
              <a:prstGeom prst="straightConnector1">
                <a:avLst/>
              </a:prstGeom>
              <a:noFill/>
              <a:ln cap="flat" cmpd="sng" w="9525">
                <a:solidFill>
                  <a:schemeClr val="dk1"/>
                </a:solidFill>
                <a:prstDash val="solid"/>
                <a:round/>
                <a:headEnd len="sm" w="sm" type="none"/>
                <a:tailEnd len="sm" w="sm" type="none"/>
              </a:ln>
            </p:spPr>
          </p:cxnSp>
          <p:sp>
            <p:nvSpPr>
              <p:cNvPr id="403" name="Google Shape;403;p26"/>
              <p:cNvSpPr/>
              <p:nvPr/>
            </p:nvSpPr>
            <p:spPr>
              <a:xfrm>
                <a:off x="2235200" y="4572000"/>
                <a:ext cx="812800" cy="633651"/>
              </a:xfrm>
              <a:prstGeom prst="can">
                <a:avLst>
                  <a:gd fmla="val 28125" name="adj"/>
                </a:avLst>
              </a:prstGeom>
              <a:solidFill>
                <a:schemeClr val="accent2"/>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404" name="Google Shape;404;p26"/>
              <p:cNvSpPr/>
              <p:nvPr/>
            </p:nvSpPr>
            <p:spPr>
              <a:xfrm>
                <a:off x="1625600" y="4495800"/>
                <a:ext cx="184731" cy="483632"/>
              </a:xfrm>
              <a:prstGeom prst="can">
                <a:avLst>
                  <a:gd fmla="val 37500" name="adj"/>
                </a:avLst>
              </a:prstGeom>
              <a:solidFill>
                <a:schemeClr val="accen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nvGrpSpPr>
              <p:cNvPr id="405" name="Google Shape;405;p26"/>
              <p:cNvGrpSpPr/>
              <p:nvPr/>
            </p:nvGrpSpPr>
            <p:grpSpPr>
              <a:xfrm>
                <a:off x="3454400" y="3732213"/>
                <a:ext cx="406400" cy="447120"/>
                <a:chOff x="3454400" y="3732213"/>
                <a:chExt cx="406400" cy="447120"/>
              </a:xfrm>
            </p:grpSpPr>
            <p:sp>
              <p:nvSpPr>
                <p:cNvPr id="406" name="Google Shape;406;p26"/>
                <p:cNvSpPr/>
                <p:nvPr/>
              </p:nvSpPr>
              <p:spPr>
                <a:xfrm>
                  <a:off x="3476050" y="3732213"/>
                  <a:ext cx="184731" cy="369332"/>
                </a:xfrm>
                <a:custGeom>
                  <a:rect b="b" l="l" r="r" t="t"/>
                  <a:pathLst>
                    <a:path extrusionOk="0" h="311" w="317">
                      <a:moveTo>
                        <a:pt x="0" y="97"/>
                      </a:moveTo>
                      <a:lnTo>
                        <a:pt x="317" y="0"/>
                      </a:lnTo>
                      <a:lnTo>
                        <a:pt x="215" y="311"/>
                      </a:lnTo>
                    </a:path>
                  </a:pathLst>
                </a:cu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407" name="Google Shape;407;p26"/>
                <p:cNvSpPr/>
                <p:nvPr/>
              </p:nvSpPr>
              <p:spPr>
                <a:xfrm flipH="1">
                  <a:off x="3454400" y="3810001"/>
                  <a:ext cx="406400" cy="369332"/>
                </a:xfrm>
                <a:custGeom>
                  <a:rect b="b" l="l" r="r" t="t"/>
                  <a:pathLst>
                    <a:path extrusionOk="0" fill="none" h="23707" w="21600">
                      <a:moveTo>
                        <a:pt x="21487" y="-1"/>
                      </a:moveTo>
                      <a:cubicBezTo>
                        <a:pt x="21562" y="732"/>
                        <a:pt x="21600" y="1468"/>
                        <a:pt x="21600" y="2205"/>
                      </a:cubicBezTo>
                      <a:cubicBezTo>
                        <a:pt x="21600" y="13339"/>
                        <a:pt x="13136" y="22648"/>
                        <a:pt x="2053" y="23707"/>
                      </a:cubicBezTo>
                    </a:path>
                    <a:path extrusionOk="0" h="23707" w="21600">
                      <a:moveTo>
                        <a:pt x="21487" y="-1"/>
                      </a:moveTo>
                      <a:cubicBezTo>
                        <a:pt x="21562" y="732"/>
                        <a:pt x="21600" y="1468"/>
                        <a:pt x="21600" y="2205"/>
                      </a:cubicBezTo>
                      <a:cubicBezTo>
                        <a:pt x="21600" y="13339"/>
                        <a:pt x="13136" y="22648"/>
                        <a:pt x="2053" y="23707"/>
                      </a:cubicBezTo>
                      <a:lnTo>
                        <a:pt x="0" y="2205"/>
                      </a:lnTo>
                      <a:lnTo>
                        <a:pt x="21487" y="-1"/>
                      </a:lnTo>
                      <a:close/>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sp>
          <p:nvSpPr>
            <p:cNvPr id="408" name="Google Shape;408;p26"/>
            <p:cNvSpPr/>
            <p:nvPr/>
          </p:nvSpPr>
          <p:spPr>
            <a:xfrm>
              <a:off x="1139254" y="5310266"/>
              <a:ext cx="31077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Trebuchet MS"/>
                  <a:ea typeface="Trebuchet MS"/>
                  <a:cs typeface="Trebuchet MS"/>
                  <a:sym typeface="Trebuchet MS"/>
                </a:rPr>
                <a:t>Visible surfaces, shading</a:t>
              </a:r>
              <a:endParaRPr b="0" i="1" sz="2800" u="none" cap="none" strike="noStrike">
                <a:solidFill>
                  <a:schemeClr val="dk1"/>
                </a:solidFill>
                <a:latin typeface="Trebuchet MS"/>
                <a:ea typeface="Trebuchet MS"/>
                <a:cs typeface="Trebuchet MS"/>
                <a:sym typeface="Trebuchet M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414" name="Google Shape;414;p27"/>
          <p:cNvGrpSpPr/>
          <p:nvPr/>
        </p:nvGrpSpPr>
        <p:grpSpPr>
          <a:xfrm>
            <a:off x="1082620" y="2594540"/>
            <a:ext cx="9956800" cy="1066800"/>
            <a:chOff x="812800" y="1905000"/>
            <a:chExt cx="9956800" cy="1066800"/>
          </a:xfrm>
        </p:grpSpPr>
        <p:sp>
          <p:nvSpPr>
            <p:cNvPr id="415" name="Google Shape;415;p27"/>
            <p:cNvSpPr/>
            <p:nvPr/>
          </p:nvSpPr>
          <p:spPr>
            <a:xfrm>
              <a:off x="8128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416" name="Google Shape;416;p27"/>
            <p:cNvSpPr/>
            <p:nvPr/>
          </p:nvSpPr>
          <p:spPr>
            <a:xfrm>
              <a:off x="29464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417" name="Google Shape;417;p27"/>
            <p:cNvSpPr/>
            <p:nvPr/>
          </p:nvSpPr>
          <p:spPr>
            <a:xfrm>
              <a:off x="50800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418" name="Google Shape;418;p27"/>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419" name="Google Shape;419;p27"/>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420" name="Google Shape;420;p27"/>
            <p:cNvSpPr/>
            <p:nvPr/>
          </p:nvSpPr>
          <p:spPr>
            <a:xfrm>
              <a:off x="7213600" y="1905000"/>
              <a:ext cx="1422400" cy="1066800"/>
            </a:xfrm>
            <a:prstGeom prst="rect">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421" name="Google Shape;421;p27"/>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422" name="Google Shape;422;p27"/>
            <p:cNvSpPr/>
            <p:nvPr/>
          </p:nvSpPr>
          <p:spPr>
            <a:xfrm>
              <a:off x="93472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423" name="Google Shape;423;p27"/>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sp>
        <p:nvSpPr>
          <p:cNvPr id="424" name="Google Shape;424;p27"/>
          <p:cNvSpPr txBox="1"/>
          <p:nvPr/>
        </p:nvSpPr>
        <p:spPr>
          <a:xfrm>
            <a:off x="6227571" y="4382530"/>
            <a:ext cx="468961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Display: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Normalized Device Coordinates</a:t>
            </a:r>
            <a:endParaRPr b="0" i="0" sz="2800" u="none" cap="none" strike="noStrike">
              <a:solidFill>
                <a:schemeClr val="dk1"/>
              </a:solidFill>
              <a:latin typeface="Trebuchet MS"/>
              <a:ea typeface="Trebuchet MS"/>
              <a:cs typeface="Trebuchet MS"/>
              <a:sym typeface="Trebuchet MS"/>
            </a:endParaRPr>
          </a:p>
        </p:txBody>
      </p:sp>
      <p:grpSp>
        <p:nvGrpSpPr>
          <p:cNvPr id="425" name="Google Shape;425;p27"/>
          <p:cNvGrpSpPr/>
          <p:nvPr/>
        </p:nvGrpSpPr>
        <p:grpSpPr>
          <a:xfrm>
            <a:off x="2285150" y="4279690"/>
            <a:ext cx="2844800" cy="2045732"/>
            <a:chOff x="711200" y="4114800"/>
            <a:chExt cx="2844800" cy="2045732"/>
          </a:xfrm>
        </p:grpSpPr>
        <p:cxnSp>
          <p:nvCxnSpPr>
            <p:cNvPr id="426" name="Google Shape;426;p27"/>
            <p:cNvCxnSpPr/>
            <p:nvPr/>
          </p:nvCxnSpPr>
          <p:spPr>
            <a:xfrm>
              <a:off x="1219200" y="4191000"/>
              <a:ext cx="0" cy="1600200"/>
            </a:xfrm>
            <a:prstGeom prst="straightConnector1">
              <a:avLst/>
            </a:prstGeom>
            <a:noFill/>
            <a:ln cap="flat" cmpd="sng" w="9525">
              <a:solidFill>
                <a:schemeClr val="dk1"/>
              </a:solidFill>
              <a:prstDash val="solid"/>
              <a:round/>
              <a:headEnd len="sm" w="sm" type="none"/>
              <a:tailEnd len="sm" w="sm" type="none"/>
            </a:ln>
          </p:spPr>
        </p:cxnSp>
        <p:sp>
          <p:nvSpPr>
            <p:cNvPr id="427" name="Google Shape;427;p27"/>
            <p:cNvSpPr/>
            <p:nvPr/>
          </p:nvSpPr>
          <p:spPr>
            <a:xfrm>
              <a:off x="1625600" y="4495800"/>
              <a:ext cx="184731" cy="483632"/>
            </a:xfrm>
            <a:prstGeom prst="can">
              <a:avLst>
                <a:gd fmla="val 37500" name="adj"/>
              </a:avLst>
            </a:prstGeom>
            <a:solidFill>
              <a:schemeClr val="accen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428" name="Google Shape;428;p27"/>
            <p:cNvSpPr/>
            <p:nvPr/>
          </p:nvSpPr>
          <p:spPr>
            <a:xfrm>
              <a:off x="1727200" y="4800600"/>
              <a:ext cx="812800" cy="633651"/>
            </a:xfrm>
            <a:prstGeom prst="can">
              <a:avLst>
                <a:gd fmla="val 28125" name="adj"/>
              </a:avLst>
            </a:prstGeom>
            <a:solidFill>
              <a:schemeClr val="accent2"/>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429" name="Google Shape;429;p27"/>
            <p:cNvCxnSpPr/>
            <p:nvPr/>
          </p:nvCxnSpPr>
          <p:spPr>
            <a:xfrm>
              <a:off x="1219200" y="5791200"/>
              <a:ext cx="2336800" cy="0"/>
            </a:xfrm>
            <a:prstGeom prst="straightConnector1">
              <a:avLst/>
            </a:prstGeom>
            <a:noFill/>
            <a:ln cap="flat" cmpd="sng" w="9525">
              <a:solidFill>
                <a:schemeClr val="dk1"/>
              </a:solidFill>
              <a:prstDash val="solid"/>
              <a:round/>
              <a:headEnd len="sm" w="sm" type="none"/>
              <a:tailEnd len="sm" w="sm" type="none"/>
            </a:ln>
          </p:spPr>
        </p:cxnSp>
        <p:sp>
          <p:nvSpPr>
            <p:cNvPr id="430" name="Google Shape;430;p27"/>
            <p:cNvSpPr txBox="1"/>
            <p:nvPr/>
          </p:nvSpPr>
          <p:spPr>
            <a:xfrm>
              <a:off x="812800" y="5791200"/>
              <a:ext cx="2936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0</a:t>
              </a:r>
              <a:endParaRPr b="0" i="0" sz="1800" u="none" cap="none" strike="noStrike">
                <a:solidFill>
                  <a:schemeClr val="dk1"/>
                </a:solidFill>
                <a:latin typeface="Trebuchet MS"/>
                <a:ea typeface="Trebuchet MS"/>
                <a:cs typeface="Trebuchet MS"/>
                <a:sym typeface="Trebuchet MS"/>
              </a:endParaRPr>
            </a:p>
          </p:txBody>
        </p:sp>
        <p:sp>
          <p:nvSpPr>
            <p:cNvPr id="431" name="Google Shape;431;p27"/>
            <p:cNvSpPr txBox="1"/>
            <p:nvPr/>
          </p:nvSpPr>
          <p:spPr>
            <a:xfrm>
              <a:off x="3048000" y="5791200"/>
              <a:ext cx="2936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1</a:t>
              </a:r>
              <a:endParaRPr b="0" i="0" sz="1800" u="none" cap="none" strike="noStrike">
                <a:solidFill>
                  <a:schemeClr val="dk1"/>
                </a:solidFill>
                <a:latin typeface="Trebuchet MS"/>
                <a:ea typeface="Trebuchet MS"/>
                <a:cs typeface="Trebuchet MS"/>
                <a:sym typeface="Trebuchet MS"/>
              </a:endParaRPr>
            </a:p>
          </p:txBody>
        </p:sp>
        <p:sp>
          <p:nvSpPr>
            <p:cNvPr id="432" name="Google Shape;432;p27"/>
            <p:cNvSpPr txBox="1"/>
            <p:nvPr/>
          </p:nvSpPr>
          <p:spPr>
            <a:xfrm>
              <a:off x="711200" y="4114800"/>
              <a:ext cx="2936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1</a:t>
              </a:r>
              <a:endParaRPr b="0" i="0" sz="1800" u="none" cap="none" strike="noStrike">
                <a:solidFill>
                  <a:schemeClr val="dk1"/>
                </a:solidFill>
                <a:latin typeface="Trebuchet MS"/>
                <a:ea typeface="Trebuchet MS"/>
                <a:cs typeface="Trebuchet MS"/>
                <a:sym typeface="Trebuchet MS"/>
              </a:endParaRPr>
            </a:p>
          </p:txBody>
        </p:sp>
        <p:cxnSp>
          <p:nvCxnSpPr>
            <p:cNvPr id="433" name="Google Shape;433;p27"/>
            <p:cNvCxnSpPr/>
            <p:nvPr/>
          </p:nvCxnSpPr>
          <p:spPr>
            <a:xfrm>
              <a:off x="3251200" y="5715000"/>
              <a:ext cx="0" cy="152400"/>
            </a:xfrm>
            <a:prstGeom prst="straightConnector1">
              <a:avLst/>
            </a:prstGeom>
            <a:noFill/>
            <a:ln cap="flat" cmpd="sng" w="9525">
              <a:solidFill>
                <a:schemeClr val="dk1"/>
              </a:solidFill>
              <a:prstDash val="solid"/>
              <a:round/>
              <a:headEnd len="sm" w="sm" type="none"/>
              <a:tailEnd len="sm" w="sm" type="none"/>
            </a:ln>
          </p:spPr>
        </p:cxnSp>
        <p:cxnSp>
          <p:nvCxnSpPr>
            <p:cNvPr id="434" name="Google Shape;434;p27"/>
            <p:cNvCxnSpPr/>
            <p:nvPr/>
          </p:nvCxnSpPr>
          <p:spPr>
            <a:xfrm rot="10800000">
              <a:off x="1117600" y="4343400"/>
              <a:ext cx="2032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From model to image</a:t>
            </a:r>
            <a:endParaRPr/>
          </a:p>
        </p:txBody>
      </p:sp>
      <p:grpSp>
        <p:nvGrpSpPr>
          <p:cNvPr id="440" name="Google Shape;440;p28"/>
          <p:cNvGrpSpPr/>
          <p:nvPr/>
        </p:nvGrpSpPr>
        <p:grpSpPr>
          <a:xfrm>
            <a:off x="1127590" y="2624520"/>
            <a:ext cx="9956800" cy="1066800"/>
            <a:chOff x="812800" y="1905000"/>
            <a:chExt cx="9956800" cy="1066800"/>
          </a:xfrm>
        </p:grpSpPr>
        <p:sp>
          <p:nvSpPr>
            <p:cNvPr id="441" name="Google Shape;441;p28"/>
            <p:cNvSpPr/>
            <p:nvPr/>
          </p:nvSpPr>
          <p:spPr>
            <a:xfrm>
              <a:off x="8128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Model</a:t>
              </a:r>
              <a:endParaRPr b="0" i="0" sz="1800" u="none" cap="none" strike="noStrike">
                <a:solidFill>
                  <a:schemeClr val="dk1"/>
                </a:solidFill>
                <a:latin typeface="Trebuchet MS"/>
                <a:ea typeface="Trebuchet MS"/>
                <a:cs typeface="Trebuchet MS"/>
                <a:sym typeface="Trebuchet MS"/>
              </a:endParaRPr>
            </a:p>
          </p:txBody>
        </p:sp>
        <p:sp>
          <p:nvSpPr>
            <p:cNvPr id="442" name="Google Shape;442;p28"/>
            <p:cNvSpPr/>
            <p:nvPr/>
          </p:nvSpPr>
          <p:spPr>
            <a:xfrm>
              <a:off x="29464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World</a:t>
              </a:r>
              <a:endParaRPr b="0" i="0" sz="1800" u="none" cap="none" strike="noStrike">
                <a:solidFill>
                  <a:schemeClr val="dk1"/>
                </a:solidFill>
                <a:latin typeface="Trebuchet MS"/>
                <a:ea typeface="Trebuchet MS"/>
                <a:cs typeface="Trebuchet MS"/>
                <a:sym typeface="Trebuchet MS"/>
              </a:endParaRPr>
            </a:p>
          </p:txBody>
        </p:sp>
        <p:sp>
          <p:nvSpPr>
            <p:cNvPr id="443" name="Google Shape;443;p28"/>
            <p:cNvSpPr/>
            <p:nvPr/>
          </p:nvSpPr>
          <p:spPr>
            <a:xfrm>
              <a:off x="50800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View</a:t>
              </a:r>
              <a:endParaRPr b="0" i="0" sz="1800" u="none" cap="none" strike="noStrike">
                <a:solidFill>
                  <a:schemeClr val="dk1"/>
                </a:solidFill>
                <a:latin typeface="Trebuchet MS"/>
                <a:ea typeface="Trebuchet MS"/>
                <a:cs typeface="Trebuchet MS"/>
                <a:sym typeface="Trebuchet MS"/>
              </a:endParaRPr>
            </a:p>
          </p:txBody>
        </p:sp>
        <p:cxnSp>
          <p:nvCxnSpPr>
            <p:cNvPr id="444" name="Google Shape;444;p28"/>
            <p:cNvCxnSpPr/>
            <p:nvPr/>
          </p:nvCxnSpPr>
          <p:spPr>
            <a:xfrm>
              <a:off x="2235200" y="2438400"/>
              <a:ext cx="711200" cy="0"/>
            </a:xfrm>
            <a:prstGeom prst="straightConnector1">
              <a:avLst/>
            </a:prstGeom>
            <a:noFill/>
            <a:ln cap="flat" cmpd="sng" w="9525">
              <a:solidFill>
                <a:schemeClr val="dk1"/>
              </a:solidFill>
              <a:prstDash val="solid"/>
              <a:round/>
              <a:headEnd len="sm" w="sm" type="none"/>
              <a:tailEnd len="med" w="med" type="triangle"/>
            </a:ln>
          </p:spPr>
        </p:cxnSp>
        <p:cxnSp>
          <p:nvCxnSpPr>
            <p:cNvPr id="445" name="Google Shape;445;p28"/>
            <p:cNvCxnSpPr/>
            <p:nvPr/>
          </p:nvCxnSpPr>
          <p:spPr>
            <a:xfrm>
              <a:off x="43688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446" name="Google Shape;446;p28"/>
            <p:cNvSpPr/>
            <p:nvPr/>
          </p:nvSpPr>
          <p:spPr>
            <a:xfrm>
              <a:off x="7213600" y="1905000"/>
              <a:ext cx="1422400" cy="1066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NDC</a:t>
              </a:r>
              <a:endParaRPr b="0" i="0" sz="1800" u="none" cap="none" strike="noStrike">
                <a:solidFill>
                  <a:schemeClr val="dk1"/>
                </a:solidFill>
                <a:latin typeface="Trebuchet MS"/>
                <a:ea typeface="Trebuchet MS"/>
                <a:cs typeface="Trebuchet MS"/>
                <a:sym typeface="Trebuchet MS"/>
              </a:endParaRPr>
            </a:p>
          </p:txBody>
        </p:sp>
        <p:cxnSp>
          <p:nvCxnSpPr>
            <p:cNvPr id="447" name="Google Shape;447;p28"/>
            <p:cNvCxnSpPr/>
            <p:nvPr/>
          </p:nvCxnSpPr>
          <p:spPr>
            <a:xfrm>
              <a:off x="6502400" y="2438400"/>
              <a:ext cx="711200" cy="0"/>
            </a:xfrm>
            <a:prstGeom prst="straightConnector1">
              <a:avLst/>
            </a:prstGeom>
            <a:noFill/>
            <a:ln cap="flat" cmpd="sng" w="9525">
              <a:solidFill>
                <a:schemeClr val="dk1"/>
              </a:solidFill>
              <a:prstDash val="solid"/>
              <a:round/>
              <a:headEnd len="sm" w="sm" type="none"/>
              <a:tailEnd len="med" w="med" type="triangle"/>
            </a:ln>
          </p:spPr>
        </p:cxnSp>
        <p:sp>
          <p:nvSpPr>
            <p:cNvPr id="448" name="Google Shape;448;p28"/>
            <p:cNvSpPr/>
            <p:nvPr/>
          </p:nvSpPr>
          <p:spPr>
            <a:xfrm>
              <a:off x="9347200" y="1905000"/>
              <a:ext cx="1422400" cy="1066800"/>
            </a:xfrm>
            <a:prstGeom prst="rect">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a:t>
              </a:r>
              <a:endParaRPr b="0" i="0" sz="1800" u="none" cap="none" strike="noStrike">
                <a:solidFill>
                  <a:schemeClr val="dk1"/>
                </a:solidFill>
                <a:latin typeface="Trebuchet MS"/>
                <a:ea typeface="Trebuchet MS"/>
                <a:cs typeface="Trebuchet MS"/>
                <a:sym typeface="Trebuchet MS"/>
              </a:endParaRPr>
            </a:p>
          </p:txBody>
        </p:sp>
        <p:cxnSp>
          <p:nvCxnSpPr>
            <p:cNvPr id="449" name="Google Shape;449;p28"/>
            <p:cNvCxnSpPr/>
            <p:nvPr/>
          </p:nvCxnSpPr>
          <p:spPr>
            <a:xfrm>
              <a:off x="8636000" y="2438400"/>
              <a:ext cx="711200" cy="0"/>
            </a:xfrm>
            <a:prstGeom prst="straightConnector1">
              <a:avLst/>
            </a:prstGeom>
            <a:noFill/>
            <a:ln cap="flat" cmpd="sng" w="9525">
              <a:solidFill>
                <a:schemeClr val="dk1"/>
              </a:solidFill>
              <a:prstDash val="solid"/>
              <a:round/>
              <a:headEnd len="sm" w="sm" type="none"/>
              <a:tailEnd len="med" w="med" type="triangle"/>
            </a:ln>
          </p:spPr>
        </p:cxnSp>
      </p:grpSp>
      <p:sp>
        <p:nvSpPr>
          <p:cNvPr id="450" name="Google Shape;450;p28"/>
          <p:cNvSpPr txBox="1"/>
          <p:nvPr/>
        </p:nvSpPr>
        <p:spPr>
          <a:xfrm>
            <a:off x="7007051" y="4517440"/>
            <a:ext cx="2937022"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Display on 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rebuchet MS"/>
                <a:ea typeface="Trebuchet MS"/>
                <a:cs typeface="Trebuchet MS"/>
                <a:sym typeface="Trebuchet MS"/>
              </a:rPr>
              <a:t>Device Coordinates</a:t>
            </a:r>
            <a:endParaRPr b="0" i="0" sz="2800" u="none" cap="none" strike="noStrike">
              <a:solidFill>
                <a:schemeClr val="dk1"/>
              </a:solidFill>
              <a:latin typeface="Trebuchet MS"/>
              <a:ea typeface="Trebuchet MS"/>
              <a:cs typeface="Trebuchet MS"/>
              <a:sym typeface="Trebuchet MS"/>
            </a:endParaRPr>
          </a:p>
        </p:txBody>
      </p:sp>
      <p:grpSp>
        <p:nvGrpSpPr>
          <p:cNvPr id="451" name="Google Shape;451;p28"/>
          <p:cNvGrpSpPr/>
          <p:nvPr/>
        </p:nvGrpSpPr>
        <p:grpSpPr>
          <a:xfrm>
            <a:off x="1878750" y="3974890"/>
            <a:ext cx="4064000" cy="2382001"/>
            <a:chOff x="304800" y="3810000"/>
            <a:chExt cx="4064000" cy="2382001"/>
          </a:xfrm>
        </p:grpSpPr>
        <p:grpSp>
          <p:nvGrpSpPr>
            <p:cNvPr id="452" name="Google Shape;452;p28"/>
            <p:cNvGrpSpPr/>
            <p:nvPr/>
          </p:nvGrpSpPr>
          <p:grpSpPr>
            <a:xfrm>
              <a:off x="304800" y="3810000"/>
              <a:ext cx="4064000" cy="1981200"/>
              <a:chOff x="304800" y="3810000"/>
              <a:chExt cx="4064000" cy="1981200"/>
            </a:xfrm>
          </p:grpSpPr>
          <p:cxnSp>
            <p:nvCxnSpPr>
              <p:cNvPr id="453" name="Google Shape;453;p28"/>
              <p:cNvCxnSpPr/>
              <p:nvPr/>
            </p:nvCxnSpPr>
            <p:spPr>
              <a:xfrm>
                <a:off x="1219200" y="4191000"/>
                <a:ext cx="0" cy="1600200"/>
              </a:xfrm>
              <a:prstGeom prst="straightConnector1">
                <a:avLst/>
              </a:prstGeom>
              <a:noFill/>
              <a:ln cap="flat" cmpd="sng" w="9525">
                <a:solidFill>
                  <a:schemeClr val="dk1"/>
                </a:solidFill>
                <a:prstDash val="solid"/>
                <a:round/>
                <a:headEnd len="sm" w="sm" type="none"/>
                <a:tailEnd len="sm" w="sm" type="none"/>
              </a:ln>
            </p:spPr>
          </p:cxnSp>
          <p:sp>
            <p:nvSpPr>
              <p:cNvPr id="454" name="Google Shape;454;p28"/>
              <p:cNvSpPr/>
              <p:nvPr/>
            </p:nvSpPr>
            <p:spPr>
              <a:xfrm>
                <a:off x="1625600" y="4495800"/>
                <a:ext cx="184731" cy="483632"/>
              </a:xfrm>
              <a:prstGeom prst="can">
                <a:avLst>
                  <a:gd fmla="val 37500" name="adj"/>
                </a:avLst>
              </a:prstGeom>
              <a:solidFill>
                <a:schemeClr val="accen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455" name="Google Shape;455;p28"/>
              <p:cNvSpPr/>
              <p:nvPr/>
            </p:nvSpPr>
            <p:spPr>
              <a:xfrm>
                <a:off x="1727200" y="4800600"/>
                <a:ext cx="812800" cy="633651"/>
              </a:xfrm>
              <a:prstGeom prst="can">
                <a:avLst>
                  <a:gd fmla="val 28125" name="adj"/>
                </a:avLst>
              </a:prstGeom>
              <a:solidFill>
                <a:schemeClr val="accent2"/>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456" name="Google Shape;456;p28"/>
              <p:cNvCxnSpPr/>
              <p:nvPr/>
            </p:nvCxnSpPr>
            <p:spPr>
              <a:xfrm>
                <a:off x="1219200" y="4191000"/>
                <a:ext cx="3149600" cy="0"/>
              </a:xfrm>
              <a:prstGeom prst="straightConnector1">
                <a:avLst/>
              </a:prstGeom>
              <a:noFill/>
              <a:ln cap="flat" cmpd="sng" w="9525">
                <a:solidFill>
                  <a:schemeClr val="dk1"/>
                </a:solidFill>
                <a:prstDash val="solid"/>
                <a:round/>
                <a:headEnd len="sm" w="sm" type="none"/>
                <a:tailEnd len="sm" w="sm" type="none"/>
              </a:ln>
            </p:spPr>
          </p:cxnSp>
          <p:sp>
            <p:nvSpPr>
              <p:cNvPr id="457" name="Google Shape;457;p28"/>
              <p:cNvSpPr txBox="1"/>
              <p:nvPr/>
            </p:nvSpPr>
            <p:spPr>
              <a:xfrm>
                <a:off x="304800" y="5410200"/>
                <a:ext cx="5116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768</a:t>
                </a:r>
                <a:endParaRPr b="0" i="0" sz="1800" u="none" cap="none" strike="noStrike">
                  <a:solidFill>
                    <a:schemeClr val="dk1"/>
                  </a:solidFill>
                  <a:latin typeface="Trebuchet MS"/>
                  <a:ea typeface="Trebuchet MS"/>
                  <a:cs typeface="Trebuchet MS"/>
                  <a:sym typeface="Trebuchet MS"/>
                </a:endParaRPr>
              </a:p>
            </p:txBody>
          </p:sp>
          <p:sp>
            <p:nvSpPr>
              <p:cNvPr id="458" name="Google Shape;458;p28"/>
              <p:cNvSpPr txBox="1"/>
              <p:nvPr/>
            </p:nvSpPr>
            <p:spPr>
              <a:xfrm>
                <a:off x="3657600" y="4191000"/>
                <a:ext cx="6206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1024</a:t>
                </a:r>
                <a:endParaRPr b="0" i="0" sz="1800" u="none" cap="none" strike="noStrike">
                  <a:solidFill>
                    <a:schemeClr val="dk1"/>
                  </a:solidFill>
                  <a:latin typeface="Trebuchet MS"/>
                  <a:ea typeface="Trebuchet MS"/>
                  <a:cs typeface="Trebuchet MS"/>
                  <a:sym typeface="Trebuchet MS"/>
                </a:endParaRPr>
              </a:p>
            </p:txBody>
          </p:sp>
          <p:sp>
            <p:nvSpPr>
              <p:cNvPr id="459" name="Google Shape;459;p28"/>
              <p:cNvSpPr txBox="1"/>
              <p:nvPr/>
            </p:nvSpPr>
            <p:spPr>
              <a:xfrm>
                <a:off x="812800" y="3810000"/>
                <a:ext cx="2936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0</a:t>
                </a:r>
                <a:endParaRPr b="0" i="0" sz="1800" u="none" cap="none" strike="noStrike">
                  <a:solidFill>
                    <a:schemeClr val="dk1"/>
                  </a:solidFill>
                  <a:latin typeface="Trebuchet MS"/>
                  <a:ea typeface="Trebuchet MS"/>
                  <a:cs typeface="Trebuchet MS"/>
                  <a:sym typeface="Trebuchet MS"/>
                </a:endParaRPr>
              </a:p>
            </p:txBody>
          </p:sp>
          <p:cxnSp>
            <p:nvCxnSpPr>
              <p:cNvPr id="460" name="Google Shape;460;p28"/>
              <p:cNvCxnSpPr/>
              <p:nvPr/>
            </p:nvCxnSpPr>
            <p:spPr>
              <a:xfrm>
                <a:off x="4165600" y="4114800"/>
                <a:ext cx="0" cy="152400"/>
              </a:xfrm>
              <a:prstGeom prst="straightConnector1">
                <a:avLst/>
              </a:prstGeom>
              <a:noFill/>
              <a:ln cap="flat" cmpd="sng" w="9525">
                <a:solidFill>
                  <a:schemeClr val="dk1"/>
                </a:solidFill>
                <a:prstDash val="solid"/>
                <a:round/>
                <a:headEnd len="sm" w="sm" type="none"/>
                <a:tailEnd len="sm" w="sm" type="none"/>
              </a:ln>
            </p:spPr>
          </p:cxnSp>
          <p:cxnSp>
            <p:nvCxnSpPr>
              <p:cNvPr id="461" name="Google Shape;461;p28"/>
              <p:cNvCxnSpPr/>
              <p:nvPr/>
            </p:nvCxnSpPr>
            <p:spPr>
              <a:xfrm rot="10800000">
                <a:off x="1117600" y="5638800"/>
                <a:ext cx="203200" cy="0"/>
              </a:xfrm>
              <a:prstGeom prst="straightConnector1">
                <a:avLst/>
              </a:prstGeom>
              <a:noFill/>
              <a:ln cap="flat" cmpd="sng" w="9525">
                <a:solidFill>
                  <a:schemeClr val="dk1"/>
                </a:solidFill>
                <a:prstDash val="solid"/>
                <a:round/>
                <a:headEnd len="sm" w="sm" type="none"/>
                <a:tailEnd len="sm" w="sm" type="none"/>
              </a:ln>
            </p:spPr>
          </p:cxnSp>
        </p:grpSp>
        <p:sp>
          <p:nvSpPr>
            <p:cNvPr id="462" name="Google Shape;462;p28"/>
            <p:cNvSpPr/>
            <p:nvPr/>
          </p:nvSpPr>
          <p:spPr>
            <a:xfrm>
              <a:off x="1862113" y="5668781"/>
              <a:ext cx="145264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Trebuchet MS"/>
                  <a:ea typeface="Trebuchet MS"/>
                  <a:cs typeface="Trebuchet MS"/>
                  <a:sym typeface="Trebuchet MS"/>
                </a:rPr>
                <a:t>Interaction</a:t>
              </a:r>
              <a:endParaRPr b="0" i="1" sz="2800" u="none" cap="none" strike="noStrike">
                <a:solidFill>
                  <a:schemeClr val="dk1"/>
                </a:solidFill>
                <a:latin typeface="Trebuchet MS"/>
                <a:ea typeface="Trebuchet MS"/>
                <a:cs typeface="Trebuchet MS"/>
                <a:sym typeface="Trebuchet M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Video Display Devices</a:t>
            </a:r>
            <a:endParaRPr/>
          </a:p>
        </p:txBody>
      </p:sp>
      <p:sp>
        <p:nvSpPr>
          <p:cNvPr id="468" name="Google Shape;468;p29"/>
          <p:cNvSpPr txBox="1"/>
          <p:nvPr>
            <p:ph idx="1" type="body"/>
          </p:nvPr>
        </p:nvSpPr>
        <p:spPr>
          <a:xfrm>
            <a:off x="1295402" y="1976716"/>
            <a:ext cx="9601196" cy="4316508"/>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fontScale="25000" lnSpcReduction="20000"/>
          </a:bodyPr>
          <a:lstStyle/>
          <a:p>
            <a:pPr indent="-504825" lvl="0" marL="533400" rtl="0" algn="l">
              <a:lnSpc>
                <a:spcPct val="90000"/>
              </a:lnSpc>
              <a:spcBef>
                <a:spcPts val="0"/>
              </a:spcBef>
              <a:spcAft>
                <a:spcPts val="0"/>
              </a:spcAft>
              <a:buClr>
                <a:srgbClr val="3F3F3F"/>
              </a:buClr>
              <a:buSzPct val="100000"/>
              <a:buNone/>
            </a:pPr>
            <a:r>
              <a:t/>
            </a:r>
            <a:endParaRPr sz="1800"/>
          </a:p>
          <a:p>
            <a:pPr indent="-381000" lvl="0" marL="533400" rtl="0" algn="just">
              <a:lnSpc>
                <a:spcPct val="90000"/>
              </a:lnSpc>
              <a:spcBef>
                <a:spcPts val="0"/>
              </a:spcBef>
              <a:spcAft>
                <a:spcPts val="0"/>
              </a:spcAft>
              <a:buClr>
                <a:srgbClr val="3F3F3F"/>
              </a:buClr>
              <a:buSzPct val="100000"/>
              <a:buNone/>
            </a:pPr>
            <a:r>
              <a:t/>
            </a:r>
            <a:endParaRPr sz="9600"/>
          </a:p>
          <a:p>
            <a:pPr indent="-533400" lvl="0" marL="533400" rtl="0" algn="just">
              <a:lnSpc>
                <a:spcPct val="90000"/>
              </a:lnSpc>
              <a:spcBef>
                <a:spcPts val="0"/>
              </a:spcBef>
              <a:spcAft>
                <a:spcPts val="0"/>
              </a:spcAft>
              <a:buClr>
                <a:srgbClr val="3F3F3F"/>
              </a:buClr>
              <a:buSzPct val="100000"/>
              <a:buChar char="►"/>
            </a:pPr>
            <a:r>
              <a:rPr lang="en-US" sz="9600"/>
              <a:t>Emissive display  - Convert electrical energy into light</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Cathode ray tube (CRT)</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Flat panel CRT</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Plasma panels (gas-discharge display)</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Thin-film electroluminescent (EL) display</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Light-emitting diodes</a:t>
            </a:r>
            <a:endParaRPr/>
          </a:p>
          <a:p>
            <a:pPr indent="-533400" lvl="0" marL="533400" rtl="0" algn="just">
              <a:lnSpc>
                <a:spcPct val="90000"/>
              </a:lnSpc>
              <a:spcBef>
                <a:spcPts val="0"/>
              </a:spcBef>
              <a:spcAft>
                <a:spcPts val="0"/>
              </a:spcAft>
              <a:buClr>
                <a:srgbClr val="3F3F3F"/>
              </a:buClr>
              <a:buSzPct val="100000"/>
              <a:buFont typeface="Noto Sans Symbols"/>
              <a:buNone/>
            </a:pPr>
            <a:r>
              <a:t/>
            </a:r>
            <a:endParaRPr sz="4000"/>
          </a:p>
          <a:p>
            <a:pPr indent="-533400" lvl="0" marL="533400" rtl="0" algn="just">
              <a:lnSpc>
                <a:spcPct val="90000"/>
              </a:lnSpc>
              <a:spcBef>
                <a:spcPts val="0"/>
              </a:spcBef>
              <a:spcAft>
                <a:spcPts val="0"/>
              </a:spcAft>
              <a:buClr>
                <a:srgbClr val="3F3F3F"/>
              </a:buClr>
              <a:buSzPct val="100000"/>
              <a:buChar char="►"/>
            </a:pPr>
            <a:r>
              <a:rPr lang="en-US" sz="9600"/>
              <a:t>Non-Emissive display  - Optical effect: convert sunlight or light from other source into graphic patterns.</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Liquid-crystal device (LCD) – flat panel</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Passive-matrix LCD</a:t>
            </a:r>
            <a:endParaRPr/>
          </a:p>
          <a:p>
            <a:pPr indent="-533400" lvl="0" marL="533400" rtl="0" algn="just">
              <a:lnSpc>
                <a:spcPct val="90000"/>
              </a:lnSpc>
              <a:spcBef>
                <a:spcPts val="0"/>
              </a:spcBef>
              <a:spcAft>
                <a:spcPts val="0"/>
              </a:spcAft>
              <a:buClr>
                <a:srgbClr val="3F3F3F"/>
              </a:buClr>
              <a:buSzPct val="100000"/>
              <a:buFont typeface="Noto Sans Symbols"/>
              <a:buNone/>
            </a:pPr>
            <a:r>
              <a:rPr lang="en-US" sz="9600"/>
              <a:t>        	- Active-matrix LCD</a:t>
            </a:r>
            <a:endParaRPr/>
          </a:p>
          <a:p>
            <a:pPr indent="-533400" lvl="0" marL="533400" rtl="0" algn="l">
              <a:lnSpc>
                <a:spcPct val="90000"/>
              </a:lnSpc>
              <a:spcBef>
                <a:spcPts val="0"/>
              </a:spcBef>
              <a:spcAft>
                <a:spcPts val="0"/>
              </a:spcAft>
              <a:buClr>
                <a:srgbClr val="3F3F3F"/>
              </a:buClr>
              <a:buSzPct val="100000"/>
              <a:buFont typeface="Noto Sans Symbols"/>
              <a:buNone/>
            </a:pPr>
            <a:r>
              <a:rPr lang="en-US" sz="2000"/>
              <a:t>        </a:t>
            </a:r>
            <a:endParaRPr/>
          </a:p>
          <a:p>
            <a:pPr indent="-533400" lvl="0" marL="533400" rtl="0" algn="l">
              <a:lnSpc>
                <a:spcPct val="90000"/>
              </a:lnSpc>
              <a:spcBef>
                <a:spcPts val="0"/>
              </a:spcBef>
              <a:spcAft>
                <a:spcPts val="0"/>
              </a:spcAft>
              <a:buClr>
                <a:srgbClr val="3F3F3F"/>
              </a:buClr>
              <a:buSzPct val="100000"/>
              <a:buFont typeface="Noto Sans Symbols"/>
              <a:buNone/>
            </a:pPr>
            <a:r>
              <a:rPr lang="en-US" sz="2000"/>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0"/>
          <p:cNvSpPr txBox="1"/>
          <p:nvPr>
            <p:ph type="title"/>
          </p:nvPr>
        </p:nvSpPr>
        <p:spPr>
          <a:xfrm>
            <a:off x="665822" y="487462"/>
            <a:ext cx="6349577"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Cathode Ray Tube (CRT)</a:t>
            </a:r>
            <a:endParaRPr/>
          </a:p>
        </p:txBody>
      </p:sp>
      <p:sp>
        <p:nvSpPr>
          <p:cNvPr id="474" name="Google Shape;474;p30"/>
          <p:cNvSpPr txBox="1"/>
          <p:nvPr>
            <p:ph idx="1" type="body"/>
          </p:nvPr>
        </p:nvSpPr>
        <p:spPr>
          <a:xfrm>
            <a:off x="899414" y="1903748"/>
            <a:ext cx="10103366" cy="4542022"/>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a:bodyPr>
          <a:lstStyle/>
          <a:p>
            <a:pPr indent="-533400" lvl="0" marL="533400" rtl="0" algn="l">
              <a:lnSpc>
                <a:spcPct val="100000"/>
              </a:lnSpc>
              <a:spcBef>
                <a:spcPts val="0"/>
              </a:spcBef>
              <a:spcAft>
                <a:spcPts val="0"/>
              </a:spcAft>
              <a:buClr>
                <a:srgbClr val="3F3F3F"/>
              </a:buClr>
              <a:buSzPts val="2800"/>
              <a:buNone/>
            </a:pPr>
            <a:r>
              <a:rPr lang="en-US" sz="2800"/>
              <a:t>Cathode Ray – beam of electrons</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emitted by an electron gun</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accelerated by a high positive voltage near the face of the tube</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forced into a narrow stream by a focusing system</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directed toward a point on the screen by the magnetic field generated	by the deflection coils</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hit onto the phosphor-coated screen</a:t>
            </a:r>
            <a:endParaRPr/>
          </a:p>
          <a:p>
            <a:pPr indent="-533400" lvl="0" marL="533400" rtl="0" algn="l">
              <a:lnSpc>
                <a:spcPct val="100000"/>
              </a:lnSpc>
              <a:spcBef>
                <a:spcPts val="0"/>
              </a:spcBef>
              <a:spcAft>
                <a:spcPts val="0"/>
              </a:spcAft>
              <a:buClr>
                <a:srgbClr val="3F3F3F"/>
              </a:buClr>
              <a:buSzPts val="2800"/>
              <a:buFont typeface="Courier New"/>
              <a:buChar char="o"/>
            </a:pPr>
            <a:r>
              <a:rPr lang="en-US" sz="2800"/>
              <a:t>phosphor emits visible light, whose intensity depends on the number of electrons striking on the screen</a:t>
            </a:r>
            <a:r>
              <a:rPr lang="en-US" sz="1800"/>
              <a:t>    </a:t>
            </a:r>
            <a:endParaRPr/>
          </a:p>
        </p:txBody>
      </p:sp>
      <p:pic>
        <p:nvPicPr>
          <p:cNvPr descr="C:\Users\admin\Desktop\Untitled.png" id="475" name="Google Shape;475;p30"/>
          <p:cNvPicPr preferRelativeResize="0"/>
          <p:nvPr/>
        </p:nvPicPr>
        <p:blipFill rotWithShape="1">
          <a:blip r:embed="rId3">
            <a:alphaModFix/>
          </a:blip>
          <a:srcRect b="0" l="0" r="0" t="0"/>
          <a:stretch/>
        </p:blipFill>
        <p:spPr>
          <a:xfrm>
            <a:off x="6295869" y="646307"/>
            <a:ext cx="5271308" cy="1961981"/>
          </a:xfrm>
          <a:prstGeom prst="rect">
            <a:avLst/>
          </a:prstGeom>
          <a:noFill/>
          <a:ln>
            <a:noFill/>
          </a:ln>
        </p:spPr>
      </p:pic>
      <p:sp>
        <p:nvSpPr>
          <p:cNvPr id="476" name="Google Shape;476;p30"/>
          <p:cNvSpPr txBox="1"/>
          <p:nvPr/>
        </p:nvSpPr>
        <p:spPr>
          <a:xfrm>
            <a:off x="7540053" y="2383436"/>
            <a:ext cx="269823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Basic design of a magnetic-deflection CRT</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1"/>
          <p:cNvSpPr txBox="1"/>
          <p:nvPr>
            <p:ph type="title"/>
          </p:nvPr>
        </p:nvSpPr>
        <p:spPr>
          <a:xfrm>
            <a:off x="1295403" y="667342"/>
            <a:ext cx="4820584" cy="84666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Cathode Ray Tube</a:t>
            </a:r>
            <a:endParaRPr/>
          </a:p>
        </p:txBody>
      </p:sp>
      <p:sp>
        <p:nvSpPr>
          <p:cNvPr id="482" name="Google Shape;482;p31"/>
          <p:cNvSpPr txBox="1"/>
          <p:nvPr>
            <p:ph idx="1" type="body"/>
          </p:nvPr>
        </p:nvSpPr>
        <p:spPr>
          <a:xfrm>
            <a:off x="8025985" y="5232676"/>
            <a:ext cx="3426500" cy="725914"/>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ctr">
              <a:lnSpc>
                <a:spcPct val="100000"/>
              </a:lnSpc>
              <a:spcBef>
                <a:spcPts val="0"/>
              </a:spcBef>
              <a:spcAft>
                <a:spcPts val="0"/>
              </a:spcAft>
              <a:buSzPct val="80000"/>
              <a:buNone/>
            </a:pPr>
            <a:r>
              <a:rPr lang="en-US" sz="2000"/>
              <a:t>Electrostatic deflection of the electron beam in a CRT</a:t>
            </a:r>
            <a:endParaRPr/>
          </a:p>
        </p:txBody>
      </p:sp>
      <p:pic>
        <p:nvPicPr>
          <p:cNvPr descr="C:\Users\admin\Desktop\images (2).png" id="483" name="Google Shape;483;p31"/>
          <p:cNvPicPr preferRelativeResize="0"/>
          <p:nvPr/>
        </p:nvPicPr>
        <p:blipFill rotWithShape="1">
          <a:blip r:embed="rId3">
            <a:alphaModFix/>
          </a:blip>
          <a:srcRect b="0" l="0" r="0" t="0"/>
          <a:stretch/>
        </p:blipFill>
        <p:spPr>
          <a:xfrm>
            <a:off x="6130999" y="638399"/>
            <a:ext cx="5441407" cy="3081061"/>
          </a:xfrm>
          <a:prstGeom prst="rect">
            <a:avLst/>
          </a:prstGeom>
          <a:noFill/>
          <a:ln>
            <a:noFill/>
          </a:ln>
        </p:spPr>
      </p:pic>
      <p:pic>
        <p:nvPicPr>
          <p:cNvPr descr="C:\Users\admin\Desktop\Untitled.png" id="484" name="Google Shape;484;p31"/>
          <p:cNvPicPr preferRelativeResize="0"/>
          <p:nvPr/>
        </p:nvPicPr>
        <p:blipFill rotWithShape="1">
          <a:blip r:embed="rId4">
            <a:alphaModFix/>
          </a:blip>
          <a:srcRect b="0" l="0" r="0" t="0"/>
          <a:stretch/>
        </p:blipFill>
        <p:spPr>
          <a:xfrm>
            <a:off x="638815" y="3561960"/>
            <a:ext cx="7226181" cy="2673948"/>
          </a:xfrm>
          <a:prstGeom prst="rect">
            <a:avLst/>
          </a:prstGeom>
          <a:noFill/>
          <a:ln>
            <a:noFill/>
          </a:ln>
        </p:spPr>
      </p:pic>
      <p:sp>
        <p:nvSpPr>
          <p:cNvPr id="485" name="Google Shape;485;p31"/>
          <p:cNvSpPr txBox="1"/>
          <p:nvPr/>
        </p:nvSpPr>
        <p:spPr>
          <a:xfrm>
            <a:off x="749508" y="1454048"/>
            <a:ext cx="649074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62626"/>
                </a:solidFill>
                <a:latin typeface="Trebuchet MS"/>
                <a:ea typeface="Trebuchet MS"/>
                <a:cs typeface="Trebuchet MS"/>
                <a:sym typeface="Trebuchet MS"/>
              </a:rPr>
              <a:t>Operation of an electron gun with an accelerating anode.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62626"/>
                </a:solidFill>
                <a:latin typeface="Trebuchet MS"/>
                <a:ea typeface="Trebuchet MS"/>
                <a:cs typeface="Trebuchet MS"/>
                <a:sym typeface="Trebuchet MS"/>
              </a:rPr>
              <a:t>2 primary components: Heated metal cathode and control grid.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62626"/>
                </a:solidFill>
                <a:latin typeface="Trebuchet MS"/>
                <a:ea typeface="Trebuchet MS"/>
                <a:cs typeface="Trebuchet MS"/>
                <a:sym typeface="Trebuchet MS"/>
              </a:rPr>
              <a:t>Intensity is controlled by voltage at the control grid..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62626"/>
                </a:solidFill>
                <a:latin typeface="Trebuchet MS"/>
                <a:ea typeface="Trebuchet MS"/>
                <a:cs typeface="Trebuchet MS"/>
                <a:sym typeface="Trebuchet MS"/>
              </a:rPr>
              <a:t>Focusing system forces electron beam to converge to a smaller cross 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62626"/>
                </a:solidFill>
                <a:latin typeface="Trebuchet MS"/>
                <a:ea typeface="Trebuchet MS"/>
                <a:cs typeface="Trebuchet MS"/>
                <a:sym typeface="Trebuchet MS"/>
              </a:rPr>
              <a:t>Accelerating anode produces positive voltage.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2"/>
          <p:cNvSpPr txBox="1"/>
          <p:nvPr>
            <p:ph type="title"/>
          </p:nvPr>
        </p:nvSpPr>
        <p:spPr>
          <a:xfrm>
            <a:off x="1430308" y="442493"/>
            <a:ext cx="9122762" cy="74173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Cathode Ray Tube (conti…)</a:t>
            </a:r>
            <a:endParaRPr/>
          </a:p>
        </p:txBody>
      </p:sp>
      <p:sp>
        <p:nvSpPr>
          <p:cNvPr id="491" name="Google Shape;491;p32"/>
          <p:cNvSpPr txBox="1"/>
          <p:nvPr>
            <p:ph idx="1" type="body"/>
          </p:nvPr>
        </p:nvSpPr>
        <p:spPr>
          <a:xfrm>
            <a:off x="778925" y="1064304"/>
            <a:ext cx="10673559" cy="5141624"/>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Autofit/>
          </a:bodyPr>
          <a:lstStyle/>
          <a:p>
            <a:pPr indent="-533400" lvl="0" marL="533400" rtl="0" algn="l">
              <a:lnSpc>
                <a:spcPct val="90000"/>
              </a:lnSpc>
              <a:spcBef>
                <a:spcPts val="0"/>
              </a:spcBef>
              <a:spcAft>
                <a:spcPts val="0"/>
              </a:spcAft>
              <a:buClr>
                <a:srgbClr val="3F3F3F"/>
              </a:buClr>
              <a:buSzPts val="2100"/>
              <a:buChar char="►"/>
            </a:pPr>
            <a:r>
              <a:rPr b="1" lang="en-US" sz="2100"/>
              <a:t>Phosphor Persistence (PP)</a:t>
            </a:r>
            <a:endParaRPr/>
          </a:p>
          <a:p>
            <a:pPr indent="-231775" lvl="0" marL="231775" rtl="0" algn="just">
              <a:lnSpc>
                <a:spcPct val="90000"/>
              </a:lnSpc>
              <a:spcBef>
                <a:spcPts val="0"/>
              </a:spcBef>
              <a:spcAft>
                <a:spcPts val="0"/>
              </a:spcAft>
              <a:buClr>
                <a:srgbClr val="3F3F3F"/>
              </a:buClr>
              <a:buSzPts val="2100"/>
              <a:buFont typeface="Noto Sans Symbols"/>
              <a:buNone/>
            </a:pPr>
            <a:r>
              <a:rPr lang="en-US" sz="2100"/>
              <a:t>		- the light output decays (fades) exponentially with time. </a:t>
            </a:r>
            <a:endParaRPr/>
          </a:p>
          <a:p>
            <a:pPr indent="-231775" lvl="0" marL="231775" rtl="0" algn="just">
              <a:lnSpc>
                <a:spcPct val="90000"/>
              </a:lnSpc>
              <a:spcBef>
                <a:spcPts val="0"/>
              </a:spcBef>
              <a:spcAft>
                <a:spcPts val="0"/>
              </a:spcAft>
              <a:buClr>
                <a:srgbClr val="3F3F3F"/>
              </a:buClr>
              <a:buSzPts val="2100"/>
              <a:buFont typeface="Noto Sans Symbols"/>
              <a:buNone/>
            </a:pPr>
            <a:r>
              <a:rPr lang="en-US" sz="2100"/>
              <a:t>  	 	- a phosphor’s persistence is defined as the time from the removal of excitation to	the moment 		of decaying the light to one-tenth of its original intensity.</a:t>
            </a:r>
            <a:endParaRPr/>
          </a:p>
          <a:p>
            <a:pPr indent="-231775" lvl="0" marL="231775" rtl="0" algn="just">
              <a:lnSpc>
                <a:spcPct val="90000"/>
              </a:lnSpc>
              <a:spcBef>
                <a:spcPts val="0"/>
              </a:spcBef>
              <a:spcAft>
                <a:spcPts val="0"/>
              </a:spcAft>
              <a:buClr>
                <a:srgbClr val="3F3F3F"/>
              </a:buClr>
              <a:buSzPts val="2100"/>
              <a:buFont typeface="Noto Sans Symbols"/>
              <a:buNone/>
            </a:pPr>
            <a:r>
              <a:rPr lang="en-US" sz="2100"/>
              <a:t>		- </a:t>
            </a:r>
            <a:r>
              <a:rPr lang="en-US" sz="2100" u="sng"/>
              <a:t>one way</a:t>
            </a:r>
            <a:r>
              <a:rPr lang="en-US" sz="2100"/>
              <a:t>: store the picture information as charge distribution, that can be used to keep the 			phosphor activated.</a:t>
            </a:r>
            <a:endParaRPr/>
          </a:p>
          <a:p>
            <a:pPr indent="-231775" lvl="0" marL="231775" rtl="0" algn="just">
              <a:lnSpc>
                <a:spcPct val="90000"/>
              </a:lnSpc>
              <a:spcBef>
                <a:spcPts val="0"/>
              </a:spcBef>
              <a:spcAft>
                <a:spcPts val="0"/>
              </a:spcAft>
              <a:buClr>
                <a:srgbClr val="3F3F3F"/>
              </a:buClr>
              <a:buSzPts val="2100"/>
              <a:buFont typeface="Noto Sans Symbols"/>
              <a:buNone/>
            </a:pPr>
            <a:r>
              <a:rPr lang="en-US" sz="2100"/>
              <a:t>		- </a:t>
            </a:r>
            <a:r>
              <a:rPr lang="en-US" sz="2100" u="sng"/>
              <a:t>now</a:t>
            </a:r>
            <a:r>
              <a:rPr lang="en-US" sz="2100"/>
              <a:t>: redraw the picture repeatedly by quickly directing the electron beam back over the same 		screen points.</a:t>
            </a:r>
            <a:endParaRPr/>
          </a:p>
          <a:p>
            <a:pPr indent="-231775" lvl="0" marL="231775" rtl="0" algn="just">
              <a:lnSpc>
                <a:spcPct val="90000"/>
              </a:lnSpc>
              <a:spcBef>
                <a:spcPts val="0"/>
              </a:spcBef>
              <a:spcAft>
                <a:spcPts val="0"/>
              </a:spcAft>
              <a:buClr>
                <a:srgbClr val="3F3F3F"/>
              </a:buClr>
              <a:buSzPts val="2100"/>
              <a:buFont typeface="Noto Sans Symbols"/>
              <a:buNone/>
            </a:pPr>
            <a:r>
              <a:rPr lang="en-US" sz="2100"/>
              <a:t>    	- </a:t>
            </a:r>
            <a:r>
              <a:rPr lang="en-US" sz="2100" u="sng"/>
              <a:t>low persistence </a:t>
            </a:r>
            <a:r>
              <a:rPr lang="en-US" sz="2100"/>
              <a:t>-&gt; good for animation</a:t>
            </a:r>
            <a:endParaRPr/>
          </a:p>
          <a:p>
            <a:pPr indent="-231775" lvl="0" marL="231775" rtl="0" algn="l">
              <a:lnSpc>
                <a:spcPct val="90000"/>
              </a:lnSpc>
              <a:spcBef>
                <a:spcPts val="0"/>
              </a:spcBef>
              <a:spcAft>
                <a:spcPts val="0"/>
              </a:spcAft>
              <a:buClr>
                <a:srgbClr val="3F3F3F"/>
              </a:buClr>
              <a:buSzPts val="2100"/>
              <a:buFont typeface="Noto Sans Symbols"/>
              <a:buNone/>
            </a:pPr>
            <a:r>
              <a:rPr lang="en-US" sz="2100"/>
              <a:t>     	- </a:t>
            </a:r>
            <a:r>
              <a:rPr lang="en-US" sz="2100" u="sng"/>
              <a:t>high persistence </a:t>
            </a:r>
            <a:r>
              <a:rPr lang="en-US" sz="2100"/>
              <a:t>-&gt; good for static picture with high complexity</a:t>
            </a:r>
            <a:endParaRPr/>
          </a:p>
          <a:p>
            <a:pPr indent="-231775" lvl="0" marL="231775" rtl="0" algn="l">
              <a:lnSpc>
                <a:spcPct val="90000"/>
              </a:lnSpc>
              <a:spcBef>
                <a:spcPts val="0"/>
              </a:spcBef>
              <a:spcAft>
                <a:spcPts val="0"/>
              </a:spcAft>
              <a:buClr>
                <a:srgbClr val="3F3F3F"/>
              </a:buClr>
              <a:buSzPts val="2100"/>
              <a:buFont typeface="Noto Sans Symbols"/>
              <a:buNone/>
            </a:pPr>
            <a:r>
              <a:rPr lang="en-US" sz="2100"/>
              <a:t>     	- </a:t>
            </a:r>
            <a:r>
              <a:rPr lang="en-US" sz="2100" u="sng"/>
              <a:t>typical range</a:t>
            </a:r>
            <a:r>
              <a:rPr lang="en-US" sz="2100"/>
              <a:t>: 10ms – 60ms</a:t>
            </a:r>
            <a:endParaRPr/>
          </a:p>
          <a:p>
            <a:pPr indent="-533400" lvl="0" marL="533400" rtl="0" algn="l">
              <a:lnSpc>
                <a:spcPct val="90000"/>
              </a:lnSpc>
              <a:spcBef>
                <a:spcPts val="0"/>
              </a:spcBef>
              <a:spcAft>
                <a:spcPts val="0"/>
              </a:spcAft>
              <a:buClr>
                <a:srgbClr val="3F3F3F"/>
              </a:buClr>
              <a:buSzPts val="2100"/>
              <a:buChar char="►"/>
            </a:pPr>
            <a:r>
              <a:rPr b="1" lang="en-US" sz="2100"/>
              <a:t>Refresh rate (RR) </a:t>
            </a:r>
            <a:r>
              <a:rPr lang="en-US" sz="2100"/>
              <a:t>- number of times per second the image is redrawn (e.g., 60 or higher)</a:t>
            </a:r>
            <a:endParaRPr/>
          </a:p>
          <a:p>
            <a:pPr indent="-533400" lvl="0" marL="533400" rtl="0" algn="l">
              <a:lnSpc>
                <a:spcPct val="90000"/>
              </a:lnSpc>
              <a:spcBef>
                <a:spcPts val="0"/>
              </a:spcBef>
              <a:spcAft>
                <a:spcPts val="0"/>
              </a:spcAft>
              <a:buClr>
                <a:srgbClr val="3F3F3F"/>
              </a:buClr>
              <a:buSzPts val="2100"/>
              <a:buChar char="►"/>
            </a:pPr>
            <a:r>
              <a:rPr b="1" lang="en-US" sz="2100"/>
              <a:t>Critical fusion frequency (CFF) </a:t>
            </a:r>
            <a:r>
              <a:rPr lang="en-US" sz="2100"/>
              <a:t>- the refresh rate above which a picture stops flickering and becomes steady</a:t>
            </a:r>
            <a:endParaRPr/>
          </a:p>
          <a:p>
            <a:pPr indent="-533400" lvl="0" marL="533400" rtl="0" algn="l">
              <a:lnSpc>
                <a:spcPct val="90000"/>
              </a:lnSpc>
              <a:spcBef>
                <a:spcPts val="0"/>
              </a:spcBef>
              <a:spcAft>
                <a:spcPts val="0"/>
              </a:spcAft>
              <a:buClr>
                <a:srgbClr val="3F3F3F"/>
              </a:buClr>
              <a:buSzPts val="2100"/>
              <a:buFont typeface="Noto Sans Symbols"/>
              <a:buChar char="⮚"/>
            </a:pPr>
            <a:r>
              <a:rPr b="1" lang="en-US" sz="2100"/>
              <a:t>Longer PP -&gt; lower CFF required</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Properties of the CRT</a:t>
            </a:r>
            <a:endParaRPr/>
          </a:p>
        </p:txBody>
      </p:sp>
      <p:sp>
        <p:nvSpPr>
          <p:cNvPr id="497" name="Google Shape;497;p33"/>
          <p:cNvSpPr txBox="1"/>
          <p:nvPr>
            <p:ph idx="1" type="body"/>
          </p:nvPr>
        </p:nvSpPr>
        <p:spPr>
          <a:xfrm>
            <a:off x="841419" y="1229553"/>
            <a:ext cx="10509161" cy="4208433"/>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Autofit/>
          </a:bodyPr>
          <a:lstStyle/>
          <a:p>
            <a:pPr indent="-419100" lvl="0" marL="533400" rtl="0" algn="l">
              <a:lnSpc>
                <a:spcPct val="90000"/>
              </a:lnSpc>
              <a:spcBef>
                <a:spcPts val="0"/>
              </a:spcBef>
              <a:spcAft>
                <a:spcPts val="0"/>
              </a:spcAft>
              <a:buClr>
                <a:srgbClr val="3F3F3F"/>
              </a:buClr>
              <a:buSzPts val="1800"/>
              <a:buNone/>
            </a:pPr>
            <a:r>
              <a:t/>
            </a:r>
            <a:endParaRPr/>
          </a:p>
          <a:p>
            <a:pPr indent="-419100" lvl="0" marL="533400" rtl="0" algn="l">
              <a:lnSpc>
                <a:spcPct val="90000"/>
              </a:lnSpc>
              <a:spcBef>
                <a:spcPts val="0"/>
              </a:spcBef>
              <a:spcAft>
                <a:spcPts val="0"/>
              </a:spcAft>
              <a:buClr>
                <a:srgbClr val="3F3F3F"/>
              </a:buClr>
              <a:buSzPts val="1800"/>
              <a:buNone/>
            </a:pPr>
            <a:r>
              <a:t/>
            </a:r>
            <a:endParaRPr/>
          </a:p>
          <a:p>
            <a:pPr indent="-533400" lvl="0" marL="533400" rtl="0" algn="l">
              <a:lnSpc>
                <a:spcPct val="90000"/>
              </a:lnSpc>
              <a:spcBef>
                <a:spcPts val="0"/>
              </a:spcBef>
              <a:spcAft>
                <a:spcPts val="0"/>
              </a:spcAft>
              <a:buClr>
                <a:srgbClr val="3F3F3F"/>
              </a:buClr>
              <a:buSzPts val="1800"/>
              <a:buChar char="►"/>
            </a:pPr>
            <a:r>
              <a:rPr lang="en-US"/>
              <a:t>Resolution</a:t>
            </a:r>
            <a:endParaRPr/>
          </a:p>
          <a:p>
            <a:pPr indent="-533400" lvl="0" marL="533400" rtl="0" algn="l">
              <a:lnSpc>
                <a:spcPct val="90000"/>
              </a:lnSpc>
              <a:spcBef>
                <a:spcPts val="0"/>
              </a:spcBef>
              <a:spcAft>
                <a:spcPts val="0"/>
              </a:spcAft>
              <a:buClr>
                <a:srgbClr val="3F3F3F"/>
              </a:buClr>
              <a:buSzPts val="1800"/>
              <a:buFont typeface="Noto Sans Symbols"/>
              <a:buNone/>
            </a:pPr>
            <a:r>
              <a:rPr lang="en-US"/>
              <a:t>         - the maximum number of points that can be displayed without overlap on  </a:t>
            </a:r>
            <a:endParaRPr/>
          </a:p>
          <a:p>
            <a:pPr indent="-533400" lvl="0" marL="533400" rtl="0" algn="l">
              <a:lnSpc>
                <a:spcPct val="90000"/>
              </a:lnSpc>
              <a:spcBef>
                <a:spcPts val="0"/>
              </a:spcBef>
              <a:spcAft>
                <a:spcPts val="0"/>
              </a:spcAft>
              <a:buClr>
                <a:srgbClr val="3F3F3F"/>
              </a:buClr>
              <a:buSzPts val="1800"/>
              <a:buFont typeface="Noto Sans Symbols"/>
              <a:buNone/>
            </a:pPr>
            <a:r>
              <a:rPr lang="en-US"/>
              <a:t>           a CRT</a:t>
            </a:r>
            <a:endParaRPr/>
          </a:p>
          <a:p>
            <a:pPr indent="-533400" lvl="0" marL="533400" rtl="0" algn="l">
              <a:lnSpc>
                <a:spcPct val="90000"/>
              </a:lnSpc>
              <a:spcBef>
                <a:spcPts val="0"/>
              </a:spcBef>
              <a:spcAft>
                <a:spcPts val="0"/>
              </a:spcAft>
              <a:buClr>
                <a:srgbClr val="3F3F3F"/>
              </a:buClr>
              <a:buSzPts val="1800"/>
              <a:buFont typeface="Noto Sans Symbols"/>
              <a:buNone/>
            </a:pPr>
            <a:r>
              <a:rPr lang="en-US"/>
              <a:t>         - high-definition system, e.g. 1280 * 1024 pixels</a:t>
            </a:r>
            <a:endParaRPr/>
          </a:p>
          <a:p>
            <a:pPr indent="-533400" lvl="0" marL="533400" rtl="0" algn="l">
              <a:lnSpc>
                <a:spcPct val="90000"/>
              </a:lnSpc>
              <a:spcBef>
                <a:spcPts val="0"/>
              </a:spcBef>
              <a:spcAft>
                <a:spcPts val="0"/>
              </a:spcAft>
              <a:buClr>
                <a:srgbClr val="3F3F3F"/>
              </a:buClr>
              <a:buSzPts val="1800"/>
              <a:buFont typeface="Noto Sans Symbols"/>
              <a:buNone/>
            </a:pPr>
            <a:r>
              <a:rPr lang="en-US"/>
              <a:t>         - resolution depends on the type of phosphor, the intensity to be </a:t>
            </a:r>
            <a:endParaRPr/>
          </a:p>
          <a:p>
            <a:pPr indent="-533400" lvl="0" marL="533400" rtl="0" algn="l">
              <a:lnSpc>
                <a:spcPct val="90000"/>
              </a:lnSpc>
              <a:spcBef>
                <a:spcPts val="0"/>
              </a:spcBef>
              <a:spcAft>
                <a:spcPts val="0"/>
              </a:spcAft>
              <a:buClr>
                <a:srgbClr val="3F3F3F"/>
              </a:buClr>
              <a:buSzPts val="1800"/>
              <a:buFont typeface="Noto Sans Symbols"/>
              <a:buNone/>
            </a:pPr>
            <a:r>
              <a:rPr lang="en-US"/>
              <a:t>           displayed, focusing and deflection systems, size of video memory</a:t>
            </a:r>
            <a:endParaRPr/>
          </a:p>
          <a:p>
            <a:pPr indent="-533400" lvl="0" marL="533400" rtl="0" algn="l">
              <a:lnSpc>
                <a:spcPct val="90000"/>
              </a:lnSpc>
              <a:spcBef>
                <a:spcPts val="0"/>
              </a:spcBef>
              <a:spcAft>
                <a:spcPts val="0"/>
              </a:spcAft>
              <a:buClr>
                <a:srgbClr val="3F3F3F"/>
              </a:buClr>
              <a:buSzPts val="1800"/>
              <a:buFont typeface="Noto Sans Symbols"/>
              <a:buNone/>
            </a:pPr>
            <a:r>
              <a:t/>
            </a:r>
            <a:endParaRPr/>
          </a:p>
          <a:p>
            <a:pPr indent="-533400" lvl="0" marL="533400" rtl="0" algn="l">
              <a:lnSpc>
                <a:spcPct val="90000"/>
              </a:lnSpc>
              <a:spcBef>
                <a:spcPts val="0"/>
              </a:spcBef>
              <a:spcAft>
                <a:spcPts val="0"/>
              </a:spcAft>
              <a:buClr>
                <a:srgbClr val="3F3F3F"/>
              </a:buClr>
              <a:buSzPts val="1800"/>
              <a:buChar char="►"/>
            </a:pPr>
            <a:r>
              <a:rPr lang="en-US"/>
              <a:t>Horizontal scan rate</a:t>
            </a:r>
            <a:endParaRPr/>
          </a:p>
          <a:p>
            <a:pPr indent="-533400" lvl="0" marL="533400" rtl="0" algn="l">
              <a:lnSpc>
                <a:spcPct val="90000"/>
              </a:lnSpc>
              <a:spcBef>
                <a:spcPts val="0"/>
              </a:spcBef>
              <a:spcAft>
                <a:spcPts val="0"/>
              </a:spcAft>
              <a:buClr>
                <a:srgbClr val="3F3F3F"/>
              </a:buClr>
              <a:buSzPts val="1800"/>
              <a:buFont typeface="Noto Sans Symbols"/>
              <a:buNone/>
            </a:pPr>
            <a:r>
              <a:rPr lang="en-US"/>
              <a:t>        - the number of scan lines per second that the CRT is able to display</a:t>
            </a:r>
            <a:endParaRPr/>
          </a:p>
          <a:p>
            <a:pPr indent="-533400" lvl="0" marL="533400" rtl="0" algn="l">
              <a:lnSpc>
                <a:spcPct val="90000"/>
              </a:lnSpc>
              <a:spcBef>
                <a:spcPts val="0"/>
              </a:spcBef>
              <a:spcAft>
                <a:spcPts val="0"/>
              </a:spcAft>
              <a:buClr>
                <a:srgbClr val="3F3F3F"/>
              </a:buClr>
              <a:buSzPts val="1800"/>
              <a:buFont typeface="Noto Sans Symbols"/>
              <a:buNone/>
            </a:pPr>
            <a:r>
              <a:rPr lang="en-US"/>
              <a:t>        - refresh rate * number of scan lines per frame</a:t>
            </a:r>
            <a:endParaRPr/>
          </a:p>
          <a:p>
            <a:pPr indent="-533400" lvl="0" marL="533400" rtl="0" algn="l">
              <a:lnSpc>
                <a:spcPct val="90000"/>
              </a:lnSpc>
              <a:spcBef>
                <a:spcPts val="0"/>
              </a:spcBef>
              <a:spcAft>
                <a:spcPts val="0"/>
              </a:spcAft>
              <a:buClr>
                <a:srgbClr val="3F3F3F"/>
              </a:buClr>
              <a:buSzPts val="1800"/>
              <a:buFont typeface="Noto Sans Symbols"/>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txBox="1"/>
          <p:nvPr>
            <p:ph type="title"/>
          </p:nvPr>
        </p:nvSpPr>
        <p:spPr>
          <a:xfrm>
            <a:off x="1295402" y="42750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Imaging (Representing 2D images)</a:t>
            </a:r>
            <a:endParaRPr/>
          </a:p>
        </p:txBody>
      </p:sp>
      <p:sp>
        <p:nvSpPr>
          <p:cNvPr id="156" name="Google Shape;156;p7"/>
          <p:cNvSpPr txBox="1"/>
          <p:nvPr>
            <p:ph idx="1" type="body"/>
          </p:nvPr>
        </p:nvSpPr>
        <p:spPr>
          <a:xfrm>
            <a:off x="1295401" y="2447777"/>
            <a:ext cx="9804008" cy="3727939"/>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SzPts val="1440"/>
              <a:buChar char="►"/>
            </a:pPr>
            <a:r>
              <a:rPr lang="en-US"/>
              <a:t>Image Representation</a:t>
            </a:r>
            <a:endParaRPr/>
          </a:p>
          <a:p>
            <a:pPr indent="-285750" lvl="1" marL="742950" rtl="0" algn="l">
              <a:lnSpc>
                <a:spcPct val="90000"/>
              </a:lnSpc>
              <a:spcBef>
                <a:spcPts val="1000"/>
              </a:spcBef>
              <a:spcAft>
                <a:spcPts val="0"/>
              </a:spcAft>
              <a:buSzPts val="1280"/>
              <a:buChar char="►"/>
            </a:pPr>
            <a:r>
              <a:rPr lang="en-US"/>
              <a:t>Sampling</a:t>
            </a:r>
            <a:endParaRPr/>
          </a:p>
          <a:p>
            <a:pPr indent="-285750" lvl="1" marL="742950" rtl="0" algn="l">
              <a:lnSpc>
                <a:spcPct val="90000"/>
              </a:lnSpc>
              <a:spcBef>
                <a:spcPts val="1000"/>
              </a:spcBef>
              <a:spcAft>
                <a:spcPts val="0"/>
              </a:spcAft>
              <a:buSzPts val="1280"/>
              <a:buChar char="►"/>
            </a:pPr>
            <a:r>
              <a:rPr lang="en-US"/>
              <a:t>Reconstruction</a:t>
            </a:r>
            <a:endParaRPr/>
          </a:p>
          <a:p>
            <a:pPr indent="-285750" lvl="1" marL="742950" rtl="0" algn="l">
              <a:lnSpc>
                <a:spcPct val="90000"/>
              </a:lnSpc>
              <a:spcBef>
                <a:spcPts val="1000"/>
              </a:spcBef>
              <a:spcAft>
                <a:spcPts val="0"/>
              </a:spcAft>
              <a:buSzPts val="1280"/>
              <a:buChar char="►"/>
            </a:pPr>
            <a:r>
              <a:rPr lang="en-US"/>
              <a:t>Quantization &amp; Aliasing</a:t>
            </a:r>
            <a:endParaRPr/>
          </a:p>
          <a:p>
            <a:pPr indent="-342900" lvl="0" marL="342900" rtl="0" algn="l">
              <a:lnSpc>
                <a:spcPct val="90000"/>
              </a:lnSpc>
              <a:spcBef>
                <a:spcPts val="1000"/>
              </a:spcBef>
              <a:spcAft>
                <a:spcPts val="0"/>
              </a:spcAft>
              <a:buSzPts val="1440"/>
              <a:buChar char="►"/>
            </a:pPr>
            <a:r>
              <a:rPr lang="en-US"/>
              <a:t>Image Processing</a:t>
            </a:r>
            <a:endParaRPr/>
          </a:p>
          <a:p>
            <a:pPr indent="-285750" lvl="1" marL="742950" rtl="0" algn="l">
              <a:lnSpc>
                <a:spcPct val="90000"/>
              </a:lnSpc>
              <a:spcBef>
                <a:spcPts val="1000"/>
              </a:spcBef>
              <a:spcAft>
                <a:spcPts val="0"/>
              </a:spcAft>
              <a:buSzPts val="1280"/>
              <a:buChar char="►"/>
            </a:pPr>
            <a:r>
              <a:rPr lang="en-US"/>
              <a:t>Filtering</a:t>
            </a:r>
            <a:endParaRPr/>
          </a:p>
          <a:p>
            <a:pPr indent="-285750" lvl="1" marL="742950" rtl="0" algn="l">
              <a:lnSpc>
                <a:spcPct val="90000"/>
              </a:lnSpc>
              <a:spcBef>
                <a:spcPts val="1000"/>
              </a:spcBef>
              <a:spcAft>
                <a:spcPts val="0"/>
              </a:spcAft>
              <a:buSzPts val="1280"/>
              <a:buChar char="►"/>
            </a:pPr>
            <a:r>
              <a:rPr lang="en-US"/>
              <a:t>Warping</a:t>
            </a:r>
            <a:endParaRPr/>
          </a:p>
          <a:p>
            <a:pPr indent="-285750" lvl="1" marL="742950" rtl="0" algn="l">
              <a:lnSpc>
                <a:spcPct val="90000"/>
              </a:lnSpc>
              <a:spcBef>
                <a:spcPts val="1000"/>
              </a:spcBef>
              <a:spcAft>
                <a:spcPts val="0"/>
              </a:spcAft>
              <a:buSzPts val="1280"/>
              <a:buChar char="►"/>
            </a:pPr>
            <a:r>
              <a:rPr lang="en-US"/>
              <a:t>Morphing</a:t>
            </a:r>
            <a:endParaRPr/>
          </a:p>
          <a:p>
            <a:pPr indent="-342900" lvl="0" marL="342900" rtl="0" algn="l">
              <a:lnSpc>
                <a:spcPct val="90000"/>
              </a:lnSpc>
              <a:spcBef>
                <a:spcPts val="1000"/>
              </a:spcBef>
              <a:spcAft>
                <a:spcPts val="0"/>
              </a:spcAft>
              <a:buSzPts val="1440"/>
              <a:buChar char="►"/>
            </a:pPr>
            <a:r>
              <a:rPr lang="en-US"/>
              <a:t>Raster Graphics</a:t>
            </a:r>
            <a:endParaRPr/>
          </a:p>
          <a:p>
            <a:pPr indent="-285750" lvl="1" marL="742950" rtl="0" algn="l">
              <a:lnSpc>
                <a:spcPct val="90000"/>
              </a:lnSpc>
              <a:spcBef>
                <a:spcPts val="1000"/>
              </a:spcBef>
              <a:spcAft>
                <a:spcPts val="0"/>
              </a:spcAft>
              <a:buSzPts val="1280"/>
              <a:buChar char="►"/>
            </a:pPr>
            <a:r>
              <a:rPr lang="en-US"/>
              <a:t>Display devices</a:t>
            </a:r>
            <a:endParaRPr/>
          </a:p>
          <a:p>
            <a:pPr indent="-285750" lvl="1" marL="742950" rtl="0" algn="l">
              <a:lnSpc>
                <a:spcPct val="90000"/>
              </a:lnSpc>
              <a:spcBef>
                <a:spcPts val="1000"/>
              </a:spcBef>
              <a:spcAft>
                <a:spcPts val="0"/>
              </a:spcAft>
              <a:buSzPts val="1280"/>
              <a:buChar char="►"/>
            </a:pPr>
            <a:r>
              <a:rPr lang="en-US"/>
              <a:t>Color models</a:t>
            </a:r>
            <a:endParaRPr/>
          </a:p>
          <a:p>
            <a:pPr indent="-251459" lvl="0" marL="342900" rtl="0" algn="l">
              <a:lnSpc>
                <a:spcPct val="90000"/>
              </a:lnSpc>
              <a:spcBef>
                <a:spcPts val="1000"/>
              </a:spcBef>
              <a:spcAft>
                <a:spcPts val="0"/>
              </a:spcAft>
              <a:buSzPts val="1440"/>
              <a:buNone/>
            </a:pPr>
            <a:r>
              <a:t/>
            </a:r>
            <a:endParaRPr/>
          </a:p>
        </p:txBody>
      </p:sp>
      <p:grpSp>
        <p:nvGrpSpPr>
          <p:cNvPr id="157" name="Google Shape;157;p7"/>
          <p:cNvGrpSpPr/>
          <p:nvPr/>
        </p:nvGrpSpPr>
        <p:grpSpPr>
          <a:xfrm>
            <a:off x="7630680" y="1658153"/>
            <a:ext cx="3168650" cy="2089150"/>
            <a:chOff x="7630680" y="1268413"/>
            <a:chExt cx="3168650" cy="2089150"/>
          </a:xfrm>
        </p:grpSpPr>
        <p:pic>
          <p:nvPicPr>
            <p:cNvPr id="158" name="Google Shape;158;p7"/>
            <p:cNvPicPr preferRelativeResize="0"/>
            <p:nvPr/>
          </p:nvPicPr>
          <p:blipFill rotWithShape="1">
            <a:blip r:embed="rId3">
              <a:alphaModFix/>
            </a:blip>
            <a:srcRect b="0" l="0" r="0" t="0"/>
            <a:stretch/>
          </p:blipFill>
          <p:spPr>
            <a:xfrm>
              <a:off x="7630680" y="1268413"/>
              <a:ext cx="1565275" cy="2089150"/>
            </a:xfrm>
            <a:prstGeom prst="rect">
              <a:avLst/>
            </a:prstGeom>
            <a:noFill/>
            <a:ln>
              <a:noFill/>
            </a:ln>
          </p:spPr>
        </p:pic>
        <p:pic>
          <p:nvPicPr>
            <p:cNvPr id="159" name="Google Shape;159;p7"/>
            <p:cNvPicPr preferRelativeResize="0"/>
            <p:nvPr/>
          </p:nvPicPr>
          <p:blipFill rotWithShape="1">
            <a:blip r:embed="rId4">
              <a:alphaModFix/>
            </a:blip>
            <a:srcRect b="0" l="0" r="0" t="0"/>
            <a:stretch/>
          </p:blipFill>
          <p:spPr>
            <a:xfrm>
              <a:off x="9234055" y="1268413"/>
              <a:ext cx="1565275" cy="2087562"/>
            </a:xfrm>
            <a:prstGeom prst="rect">
              <a:avLst/>
            </a:prstGeom>
            <a:noFill/>
            <a:ln>
              <a:noFill/>
            </a:ln>
          </p:spPr>
        </p:pic>
      </p:grpSp>
      <p:sp>
        <p:nvSpPr>
          <p:cNvPr id="160" name="Google Shape;160;p7"/>
          <p:cNvSpPr txBox="1"/>
          <p:nvPr/>
        </p:nvSpPr>
        <p:spPr>
          <a:xfrm>
            <a:off x="7848167" y="3713810"/>
            <a:ext cx="3167063"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Image composition</a:t>
            </a:r>
            <a:endParaRPr b="1" i="0" sz="1400" u="none" cap="none" strike="noStrike">
              <a:solidFill>
                <a:schemeClr val="dk1"/>
              </a:solidFill>
              <a:latin typeface="Arial"/>
              <a:ea typeface="Arial"/>
              <a:cs typeface="Arial"/>
              <a:sym typeface="Arial"/>
            </a:endParaRPr>
          </a:p>
        </p:txBody>
      </p:sp>
      <p:pic>
        <p:nvPicPr>
          <p:cNvPr descr="Bush-Arnie-morph" id="161" name="Google Shape;161;p7"/>
          <p:cNvPicPr preferRelativeResize="0"/>
          <p:nvPr/>
        </p:nvPicPr>
        <p:blipFill rotWithShape="1">
          <a:blip r:embed="rId5">
            <a:alphaModFix/>
          </a:blip>
          <a:srcRect b="0" l="0" r="0" t="0"/>
          <a:stretch/>
        </p:blipFill>
        <p:spPr>
          <a:xfrm>
            <a:off x="7056005" y="4076700"/>
            <a:ext cx="3798887" cy="1900238"/>
          </a:xfrm>
          <a:prstGeom prst="rect">
            <a:avLst/>
          </a:prstGeom>
          <a:noFill/>
          <a:ln>
            <a:noFill/>
          </a:ln>
        </p:spPr>
      </p:pic>
      <p:sp>
        <p:nvSpPr>
          <p:cNvPr id="162" name="Google Shape;162;p7"/>
          <p:cNvSpPr txBox="1"/>
          <p:nvPr/>
        </p:nvSpPr>
        <p:spPr>
          <a:xfrm>
            <a:off x="7271905" y="6092825"/>
            <a:ext cx="3671887"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Image morphing</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4"/>
          <p:cNvSpPr txBox="1"/>
          <p:nvPr>
            <p:ph type="title"/>
          </p:nvPr>
        </p:nvSpPr>
        <p:spPr>
          <a:xfrm>
            <a:off x="1295402" y="532433"/>
            <a:ext cx="9601196" cy="7867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Color CRT Monitor</a:t>
            </a:r>
            <a:endParaRPr/>
          </a:p>
        </p:txBody>
      </p:sp>
      <p:sp>
        <p:nvSpPr>
          <p:cNvPr id="503" name="Google Shape;503;p34"/>
          <p:cNvSpPr txBox="1"/>
          <p:nvPr>
            <p:ph idx="1" type="body"/>
          </p:nvPr>
        </p:nvSpPr>
        <p:spPr>
          <a:xfrm>
            <a:off x="824459" y="1543985"/>
            <a:ext cx="10298243" cy="83945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Font typeface="Noto Sans Symbols"/>
              <a:buChar char="✔"/>
            </a:pPr>
            <a:r>
              <a:rPr lang="en-US"/>
              <a:t>Displays color pictures by using a combination of phosphors that emit different-colored light and merges to form a single perceived color.</a:t>
            </a:r>
            <a:endParaRPr/>
          </a:p>
          <a:p>
            <a:pPr indent="-251459" lvl="0" marL="342900" rtl="0" algn="l">
              <a:lnSpc>
                <a:spcPct val="100000"/>
              </a:lnSpc>
              <a:spcBef>
                <a:spcPts val="1000"/>
              </a:spcBef>
              <a:spcAft>
                <a:spcPts val="0"/>
              </a:spcAft>
              <a:buSzPts val="1440"/>
              <a:buFont typeface="Noto Sans Symbols"/>
              <a:buNone/>
            </a:pPr>
            <a:r>
              <a:t/>
            </a:r>
            <a:endParaRPr b="1"/>
          </a:p>
          <a:p>
            <a:pPr indent="-251459" lvl="0" marL="342900" rtl="0" algn="l">
              <a:lnSpc>
                <a:spcPct val="100000"/>
              </a:lnSpc>
              <a:spcBef>
                <a:spcPts val="1000"/>
              </a:spcBef>
              <a:spcAft>
                <a:spcPts val="0"/>
              </a:spcAft>
              <a:buSzPts val="1440"/>
              <a:buNone/>
            </a:pPr>
            <a:r>
              <a:t/>
            </a:r>
            <a:endParaRPr/>
          </a:p>
        </p:txBody>
      </p:sp>
      <p:pic>
        <p:nvPicPr>
          <p:cNvPr id="504" name="Google Shape;504;p34"/>
          <p:cNvPicPr preferRelativeResize="0"/>
          <p:nvPr/>
        </p:nvPicPr>
        <p:blipFill rotWithShape="1">
          <a:blip r:embed="rId3">
            <a:alphaModFix/>
          </a:blip>
          <a:srcRect b="0" l="0" r="0" t="0"/>
          <a:stretch/>
        </p:blipFill>
        <p:spPr>
          <a:xfrm>
            <a:off x="3537678" y="2480869"/>
            <a:ext cx="4841824" cy="36501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ph type="title"/>
          </p:nvPr>
        </p:nvSpPr>
        <p:spPr>
          <a:xfrm>
            <a:off x="1295402" y="592393"/>
            <a:ext cx="9601196" cy="74173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Beam Penetration Method</a:t>
            </a:r>
            <a:endParaRPr/>
          </a:p>
        </p:txBody>
      </p:sp>
      <p:sp>
        <p:nvSpPr>
          <p:cNvPr id="510" name="Google Shape;510;p35"/>
          <p:cNvSpPr txBox="1"/>
          <p:nvPr>
            <p:ph idx="1" type="body"/>
          </p:nvPr>
        </p:nvSpPr>
        <p:spPr>
          <a:xfrm>
            <a:off x="869430" y="1648915"/>
            <a:ext cx="5561350" cy="485681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Char char="►"/>
            </a:pPr>
            <a:r>
              <a:rPr lang="en-US"/>
              <a:t>Coat the screen with layers of different colored phosphors.</a:t>
            </a:r>
            <a:endParaRPr b="1"/>
          </a:p>
          <a:p>
            <a:pPr indent="-285750" lvl="1" marL="742950" rtl="0" algn="l">
              <a:lnSpc>
                <a:spcPct val="100000"/>
              </a:lnSpc>
              <a:spcBef>
                <a:spcPts val="1000"/>
              </a:spcBef>
              <a:spcAft>
                <a:spcPts val="0"/>
              </a:spcAft>
              <a:buSzPts val="1280"/>
              <a:buFont typeface="Noto Sans Symbols"/>
              <a:buChar char="✔"/>
            </a:pPr>
            <a:r>
              <a:rPr lang="en-US"/>
              <a:t>Beam of slow electrons excite outer red layer, beam of very fast electrons penetrates through red layer and excites the inner green layer.</a:t>
            </a:r>
            <a:endParaRPr/>
          </a:p>
          <a:p>
            <a:pPr indent="-285750" lvl="1" marL="742950" rtl="0" algn="l">
              <a:lnSpc>
                <a:spcPct val="100000"/>
              </a:lnSpc>
              <a:spcBef>
                <a:spcPts val="1000"/>
              </a:spcBef>
              <a:spcAft>
                <a:spcPts val="0"/>
              </a:spcAft>
              <a:buSzPts val="1280"/>
              <a:buFont typeface="Noto Sans Symbols"/>
              <a:buChar char="✔"/>
            </a:pPr>
            <a:r>
              <a:rPr lang="en-US"/>
              <a:t>(Drawback)Limited to number of colors since only two colors used.</a:t>
            </a:r>
            <a:endParaRPr/>
          </a:p>
          <a:p>
            <a:pPr indent="-285750" lvl="1" marL="742950" rtl="0" algn="l">
              <a:lnSpc>
                <a:spcPct val="100000"/>
              </a:lnSpc>
              <a:spcBef>
                <a:spcPts val="1000"/>
              </a:spcBef>
              <a:spcAft>
                <a:spcPts val="0"/>
              </a:spcAft>
              <a:buSzPts val="1280"/>
              <a:buFont typeface="Noto Sans Symbols"/>
              <a:buChar char="✔"/>
            </a:pPr>
            <a:r>
              <a:rPr lang="en-US"/>
              <a:t>(Drawback)Picture quality is not as good as with the other method.</a:t>
            </a:r>
            <a:endParaRPr b="1"/>
          </a:p>
          <a:p>
            <a:pPr indent="-342900" lvl="0" marL="342900" rtl="0" algn="just">
              <a:lnSpc>
                <a:spcPct val="100000"/>
              </a:lnSpc>
              <a:spcBef>
                <a:spcPts val="1000"/>
              </a:spcBef>
              <a:spcAft>
                <a:spcPts val="0"/>
              </a:spcAft>
              <a:buSzPts val="1440"/>
              <a:buChar char="►"/>
            </a:pPr>
            <a:r>
              <a:rPr lang="en-US"/>
              <a:t>Dot Pitch –the spacing between pixels on a CRT, measured in millimeters. Generally, the lower the number, the more detailed the image.</a:t>
            </a:r>
            <a:endParaRPr b="1" i="1"/>
          </a:p>
        </p:txBody>
      </p:sp>
      <p:pic>
        <p:nvPicPr>
          <p:cNvPr descr="dotpitch1" id="511" name="Google Shape;511;p35"/>
          <p:cNvPicPr preferRelativeResize="0"/>
          <p:nvPr/>
        </p:nvPicPr>
        <p:blipFill rotWithShape="1">
          <a:blip r:embed="rId3">
            <a:alphaModFix/>
          </a:blip>
          <a:srcRect b="0" l="0" r="0" t="0"/>
          <a:stretch/>
        </p:blipFill>
        <p:spPr>
          <a:xfrm>
            <a:off x="6895475" y="1424066"/>
            <a:ext cx="4542019" cy="48268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6"/>
          <p:cNvSpPr txBox="1"/>
          <p:nvPr>
            <p:ph type="title"/>
          </p:nvPr>
        </p:nvSpPr>
        <p:spPr>
          <a:xfrm>
            <a:off x="7056616" y="1177008"/>
            <a:ext cx="4695671" cy="6667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Shadow Mask Method</a:t>
            </a:r>
            <a:endParaRPr/>
          </a:p>
        </p:txBody>
      </p:sp>
      <p:sp>
        <p:nvSpPr>
          <p:cNvPr id="517" name="Google Shape;517;p36"/>
          <p:cNvSpPr txBox="1"/>
          <p:nvPr>
            <p:ph idx="1" type="body"/>
          </p:nvPr>
        </p:nvSpPr>
        <p:spPr>
          <a:xfrm>
            <a:off x="674557" y="554638"/>
            <a:ext cx="6715594" cy="574123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520"/>
              <a:buChar char="►"/>
            </a:pPr>
            <a:r>
              <a:rPr lang="en-US" sz="1900"/>
              <a:t>Uses 3 phosphor color dots at each pixel position, each emitting one of red, blue and green lights.</a:t>
            </a:r>
            <a:endParaRPr/>
          </a:p>
          <a:p>
            <a:pPr indent="-342900" lvl="0" marL="342900" rtl="0" algn="l">
              <a:lnSpc>
                <a:spcPct val="100000"/>
              </a:lnSpc>
              <a:spcBef>
                <a:spcPts val="1000"/>
              </a:spcBef>
              <a:spcAft>
                <a:spcPts val="0"/>
              </a:spcAft>
              <a:buSzPts val="1520"/>
              <a:buChar char="►"/>
            </a:pPr>
            <a:r>
              <a:rPr lang="en-US" sz="1900"/>
              <a:t>It has 3 electron guns, one for each color dot and shadow mask grid just behind the phosphor-coated screen.</a:t>
            </a:r>
            <a:endParaRPr/>
          </a:p>
          <a:p>
            <a:pPr indent="-342900" lvl="0" marL="342900" rtl="0" algn="l">
              <a:lnSpc>
                <a:spcPct val="100000"/>
              </a:lnSpc>
              <a:spcBef>
                <a:spcPts val="1000"/>
              </a:spcBef>
              <a:spcAft>
                <a:spcPts val="0"/>
              </a:spcAft>
              <a:buSzPts val="1520"/>
              <a:buChar char="►"/>
            </a:pPr>
            <a:r>
              <a:rPr lang="en-US" sz="1900"/>
              <a:t>Shadow mask contains series of holes aligned with phosphor dot patterns, one hole for each phosphor triad.</a:t>
            </a:r>
            <a:endParaRPr/>
          </a:p>
          <a:p>
            <a:pPr indent="-342900" lvl="0" marL="342900" rtl="0" algn="l">
              <a:lnSpc>
                <a:spcPct val="100000"/>
              </a:lnSpc>
              <a:spcBef>
                <a:spcPts val="1000"/>
              </a:spcBef>
              <a:spcAft>
                <a:spcPts val="0"/>
              </a:spcAft>
              <a:buSzPts val="1520"/>
              <a:buChar char="►"/>
            </a:pPr>
            <a:r>
              <a:rPr lang="en-US" sz="1900"/>
              <a:t>When the 3 beams pass through a hole in the shadow mask, they activate a dot triangle, which appears as small color spot on the screen. The phosphor dots in the triangles are arranged so that each electron beam can activate only its corresponding color dot when it passes through the shadow mask.</a:t>
            </a:r>
            <a:endParaRPr/>
          </a:p>
          <a:p>
            <a:pPr indent="-342900" lvl="0" marL="342900" rtl="0" algn="l">
              <a:lnSpc>
                <a:spcPct val="100000"/>
              </a:lnSpc>
              <a:spcBef>
                <a:spcPts val="1000"/>
              </a:spcBef>
              <a:spcAft>
                <a:spcPts val="0"/>
              </a:spcAft>
              <a:buSzPts val="1520"/>
              <a:buChar char="►"/>
            </a:pPr>
            <a:r>
              <a:rPr lang="en-US" sz="1900"/>
              <a:t>The number of electrons in each beam controls the amount of red, blue and green light generated by the triad.</a:t>
            </a:r>
            <a:endParaRPr/>
          </a:p>
          <a:p>
            <a:pPr indent="-342900" lvl="0" marL="342900" rtl="0" algn="l">
              <a:lnSpc>
                <a:spcPct val="100000"/>
              </a:lnSpc>
              <a:spcBef>
                <a:spcPts val="1000"/>
              </a:spcBef>
              <a:spcAft>
                <a:spcPts val="0"/>
              </a:spcAft>
              <a:buSzPts val="1520"/>
              <a:buChar char="►"/>
            </a:pPr>
            <a:r>
              <a:rPr lang="en-US" sz="1900"/>
              <a:t>Another configuration is the in-line arrangement, in which the electron guns and corresponding color dots are aligned along one scan line.</a:t>
            </a:r>
            <a:endParaRPr/>
          </a:p>
          <a:p>
            <a:pPr indent="-342900" lvl="0" marL="342900" rtl="0" algn="l">
              <a:lnSpc>
                <a:spcPct val="100000"/>
              </a:lnSpc>
              <a:spcBef>
                <a:spcPts val="1000"/>
              </a:spcBef>
              <a:spcAft>
                <a:spcPts val="0"/>
              </a:spcAft>
              <a:buSzPts val="1520"/>
              <a:buChar char="►"/>
            </a:pPr>
            <a:r>
              <a:rPr lang="en-US" sz="1900"/>
              <a:t>Color CRTs in graphics systems are designed as RGB monitors</a:t>
            </a:r>
            <a:endParaRPr sz="1900"/>
          </a:p>
        </p:txBody>
      </p:sp>
      <p:pic>
        <p:nvPicPr>
          <p:cNvPr descr="C:\Users\admin\Desktop\images (1).jpg" id="518" name="Google Shape;518;p36"/>
          <p:cNvPicPr preferRelativeResize="0"/>
          <p:nvPr/>
        </p:nvPicPr>
        <p:blipFill rotWithShape="1">
          <a:blip r:embed="rId3">
            <a:alphaModFix/>
          </a:blip>
          <a:srcRect b="0" l="0" r="0" t="0"/>
          <a:stretch/>
        </p:blipFill>
        <p:spPr>
          <a:xfrm>
            <a:off x="7166682" y="2023675"/>
            <a:ext cx="4585605" cy="40923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Architectures for displaying objects</a:t>
            </a:r>
            <a:endParaRPr/>
          </a:p>
        </p:txBody>
      </p:sp>
      <p:sp>
        <p:nvSpPr>
          <p:cNvPr id="524" name="Google Shape;524;p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Vector system Architecture (Random-Scan)</a:t>
            </a:r>
            <a:endParaRPr/>
          </a:p>
          <a:p>
            <a:pPr indent="-285750" lvl="1" marL="742950" rtl="0" algn="l">
              <a:lnSpc>
                <a:spcPct val="100000"/>
              </a:lnSpc>
              <a:spcBef>
                <a:spcPts val="1000"/>
              </a:spcBef>
              <a:spcAft>
                <a:spcPts val="0"/>
              </a:spcAft>
              <a:buSzPts val="1920"/>
              <a:buFont typeface="Noto Sans Symbols"/>
              <a:buChar char="✔"/>
            </a:pPr>
            <a:r>
              <a:rPr lang="en-US" sz="2400"/>
              <a:t>Line drawing and stroke drawing in a random order</a:t>
            </a:r>
            <a:endParaRPr/>
          </a:p>
          <a:p>
            <a:pPr indent="-204469" lvl="1" marL="742950" rtl="0" algn="l">
              <a:lnSpc>
                <a:spcPct val="100000"/>
              </a:lnSpc>
              <a:spcBef>
                <a:spcPts val="1000"/>
              </a:spcBef>
              <a:spcAft>
                <a:spcPts val="0"/>
              </a:spcAft>
              <a:buSzPts val="1280"/>
              <a:buNone/>
            </a:pPr>
            <a:r>
              <a:t/>
            </a:r>
            <a:endParaRPr/>
          </a:p>
          <a:p>
            <a:pPr indent="-342900" lvl="0" marL="342900" rtl="0" algn="l">
              <a:lnSpc>
                <a:spcPct val="100000"/>
              </a:lnSpc>
              <a:spcBef>
                <a:spcPts val="1000"/>
              </a:spcBef>
              <a:spcAft>
                <a:spcPts val="0"/>
              </a:spcAft>
              <a:buSzPts val="2080"/>
              <a:buChar char="►"/>
            </a:pPr>
            <a:r>
              <a:rPr lang="en-US" sz="2600"/>
              <a:t>Raster Refresh Architecture(Raster-Scan)</a:t>
            </a:r>
            <a:endParaRPr/>
          </a:p>
          <a:p>
            <a:pPr indent="-285750" lvl="1" marL="742950" rtl="0" algn="l">
              <a:lnSpc>
                <a:spcPct val="100000"/>
              </a:lnSpc>
              <a:spcBef>
                <a:spcPts val="1000"/>
              </a:spcBef>
              <a:spcAft>
                <a:spcPts val="0"/>
              </a:spcAft>
              <a:buSzPts val="1920"/>
              <a:buFont typeface="Noto Sans Symbols"/>
              <a:buChar char="✔"/>
            </a:pPr>
            <a:r>
              <a:rPr lang="en-US" sz="2400"/>
              <a:t>Horizontal scan line order</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8"/>
          <p:cNvSpPr txBox="1"/>
          <p:nvPr>
            <p:ph type="title"/>
          </p:nvPr>
        </p:nvSpPr>
        <p:spPr>
          <a:xfrm>
            <a:off x="1295402" y="547422"/>
            <a:ext cx="9601196" cy="1303867"/>
          </a:xfrm>
          <a:prstGeom prst="rect">
            <a:avLst/>
          </a:prstGeom>
          <a:noFill/>
          <a:ln>
            <a:noFill/>
          </a:ln>
        </p:spPr>
        <p:txBody>
          <a:bodyPr anchorCtr="0" anchor="t" bIns="45700" lIns="91425" spcFirstLastPara="1" rIns="91425" wrap="square" tIns="45700">
            <a:noAutofit/>
          </a:bodyPr>
          <a:lstStyle/>
          <a:p>
            <a:pPr indent="0" lvl="1" marL="0" rtl="0" algn="ctr">
              <a:lnSpc>
                <a:spcPct val="100000"/>
              </a:lnSpc>
              <a:spcBef>
                <a:spcPts val="0"/>
              </a:spcBef>
              <a:spcAft>
                <a:spcPts val="0"/>
              </a:spcAft>
              <a:buSzPts val="1400"/>
              <a:buNone/>
            </a:pPr>
            <a:r>
              <a:rPr lang="en-US" sz="3800"/>
              <a:t>Vector System Architecture(Random-Scan), consists of:</a:t>
            </a:r>
            <a:endParaRPr sz="3800"/>
          </a:p>
        </p:txBody>
      </p:sp>
      <p:sp>
        <p:nvSpPr>
          <p:cNvPr id="530" name="Google Shape;530;p38"/>
          <p:cNvSpPr txBox="1"/>
          <p:nvPr>
            <p:ph idx="1" type="body"/>
          </p:nvPr>
        </p:nvSpPr>
        <p:spPr>
          <a:xfrm>
            <a:off x="644577" y="2047272"/>
            <a:ext cx="10807908" cy="459337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SzPts val="1760"/>
              <a:buChar char="►"/>
            </a:pPr>
            <a:r>
              <a:rPr lang="en-US" sz="2200"/>
              <a:t>Vector system consists of: display processor (controller), display buffer memory, CRT</a:t>
            </a:r>
            <a:endParaRPr/>
          </a:p>
          <a:p>
            <a:pPr indent="-228600" lvl="2" marL="742950" rtl="0" algn="just">
              <a:lnSpc>
                <a:spcPct val="100000"/>
              </a:lnSpc>
              <a:spcBef>
                <a:spcPts val="1000"/>
              </a:spcBef>
              <a:spcAft>
                <a:spcPts val="0"/>
              </a:spcAft>
              <a:buSzPts val="1600"/>
              <a:buFont typeface="Noto Sans Symbols"/>
              <a:buChar char="✔"/>
            </a:pPr>
            <a:r>
              <a:rPr lang="en-US" sz="2000"/>
              <a:t>In addition to the CPU, a special processor, called the </a:t>
            </a:r>
            <a:r>
              <a:rPr b="1" lang="en-US" sz="2000"/>
              <a:t>Video controller </a:t>
            </a:r>
            <a:r>
              <a:rPr lang="en-US" sz="2000"/>
              <a:t>or </a:t>
            </a:r>
            <a:r>
              <a:rPr b="1" lang="en-US" sz="2000"/>
              <a:t>Display controller</a:t>
            </a:r>
            <a:r>
              <a:rPr lang="en-US" sz="2000"/>
              <a:t>, is used to control the operations of the display device - Connected as an I/O peripheral to the CPU.</a:t>
            </a:r>
            <a:endParaRPr/>
          </a:p>
          <a:p>
            <a:pPr indent="-285750" lvl="1" marL="742950" rtl="0" algn="just">
              <a:lnSpc>
                <a:spcPct val="100000"/>
              </a:lnSpc>
              <a:spcBef>
                <a:spcPts val="1000"/>
              </a:spcBef>
              <a:spcAft>
                <a:spcPts val="0"/>
              </a:spcAft>
              <a:buSzPts val="1280"/>
              <a:buFont typeface="Noto Sans Symbols"/>
              <a:buChar char="✔"/>
            </a:pPr>
            <a:r>
              <a:rPr b="1" lang="en-US"/>
              <a:t>Display buffer memory</a:t>
            </a:r>
            <a:r>
              <a:rPr lang="en-US"/>
              <a:t>: stores computer-produced </a:t>
            </a:r>
            <a:r>
              <a:rPr b="1" lang="en-US"/>
              <a:t>display list </a:t>
            </a:r>
            <a:r>
              <a:rPr lang="en-US"/>
              <a:t>or </a:t>
            </a:r>
            <a:r>
              <a:rPr b="1" lang="en-US"/>
              <a:t>display program</a:t>
            </a:r>
            <a:r>
              <a:rPr lang="en-US"/>
              <a:t>- contains point and line plotting commands</a:t>
            </a:r>
            <a:r>
              <a:rPr i="1" lang="en-US"/>
              <a:t> </a:t>
            </a:r>
            <a:endParaRPr/>
          </a:p>
          <a:p>
            <a:pPr indent="-285750" lvl="1" marL="742950" rtl="0" algn="just">
              <a:lnSpc>
                <a:spcPct val="100000"/>
              </a:lnSpc>
              <a:spcBef>
                <a:spcPts val="1000"/>
              </a:spcBef>
              <a:spcAft>
                <a:spcPts val="0"/>
              </a:spcAft>
              <a:buSzPts val="1280"/>
              <a:buFont typeface="Noto Sans Symbols"/>
              <a:buChar char="✔"/>
            </a:pPr>
            <a:r>
              <a:rPr lang="en-US"/>
              <a:t>The commands interpreted by the display processor sends digital and point co-ordinates to vector generator that converts digital co-ordinate values to analog voltages for beam-deflection circuits that displays an electron beam writing on the CRT’s phosphor coating.</a:t>
            </a:r>
            <a:endParaRPr/>
          </a:p>
          <a:p>
            <a:pPr indent="-285750" lvl="1" marL="742950" rtl="0" algn="just">
              <a:lnSpc>
                <a:spcPct val="100000"/>
              </a:lnSpc>
              <a:spcBef>
                <a:spcPts val="1000"/>
              </a:spcBef>
              <a:spcAft>
                <a:spcPts val="0"/>
              </a:spcAft>
              <a:buSzPts val="1280"/>
              <a:buFont typeface="Noto Sans Symbols"/>
              <a:buChar char="✔"/>
            </a:pPr>
            <a:r>
              <a:rPr lang="en-US"/>
              <a:t>Display commands dictate the beam deflection from endpoint to endpoint. This technique is called Random-Scan - Line drawing and stroke drawing in a random order. </a:t>
            </a:r>
            <a:endParaRPr/>
          </a:p>
          <a:p>
            <a:pPr indent="-285750" lvl="1" marL="742950" rtl="0" algn="just">
              <a:lnSpc>
                <a:spcPct val="100000"/>
              </a:lnSpc>
              <a:spcBef>
                <a:spcPts val="1000"/>
              </a:spcBef>
              <a:spcAft>
                <a:spcPts val="0"/>
              </a:spcAft>
              <a:buSzPts val="1280"/>
              <a:buFont typeface="Noto Sans Symbols"/>
              <a:buChar char="✔"/>
            </a:pPr>
            <a:r>
              <a:rPr lang="en-US"/>
              <a:t>Display list needed to be refreshed(Display processor must cycle through the display list- e.g 30Hz)</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ph type="title"/>
          </p:nvPr>
        </p:nvSpPr>
        <p:spPr>
          <a:xfrm>
            <a:off x="1295402" y="652353"/>
            <a:ext cx="6154709" cy="7867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Vector Display</a:t>
            </a:r>
            <a:endParaRPr/>
          </a:p>
        </p:txBody>
      </p:sp>
      <p:pic>
        <p:nvPicPr>
          <p:cNvPr descr="C:\Users\admin\Desktop\images (2).jpg" id="536" name="Google Shape;536;p39"/>
          <p:cNvPicPr preferRelativeResize="0"/>
          <p:nvPr/>
        </p:nvPicPr>
        <p:blipFill rotWithShape="1">
          <a:blip r:embed="rId3">
            <a:alphaModFix/>
          </a:blip>
          <a:srcRect b="0" l="0" r="0" t="0"/>
          <a:stretch/>
        </p:blipFill>
        <p:spPr>
          <a:xfrm>
            <a:off x="7211053" y="0"/>
            <a:ext cx="4980947" cy="3387777"/>
          </a:xfrm>
          <a:prstGeom prst="rect">
            <a:avLst/>
          </a:prstGeom>
          <a:noFill/>
          <a:ln>
            <a:noFill/>
          </a:ln>
        </p:spPr>
      </p:pic>
      <p:grpSp>
        <p:nvGrpSpPr>
          <p:cNvPr id="537" name="Google Shape;537;p39"/>
          <p:cNvGrpSpPr/>
          <p:nvPr/>
        </p:nvGrpSpPr>
        <p:grpSpPr>
          <a:xfrm>
            <a:off x="766201" y="1756451"/>
            <a:ext cx="6578996" cy="4561905"/>
            <a:chOff x="766201" y="1756451"/>
            <a:chExt cx="6578996" cy="4561905"/>
          </a:xfrm>
        </p:grpSpPr>
        <p:grpSp>
          <p:nvGrpSpPr>
            <p:cNvPr id="538" name="Google Shape;538;p39"/>
            <p:cNvGrpSpPr/>
            <p:nvPr/>
          </p:nvGrpSpPr>
          <p:grpSpPr>
            <a:xfrm>
              <a:off x="766201" y="1756451"/>
              <a:ext cx="6578996" cy="4561905"/>
              <a:chOff x="2340151" y="1996291"/>
              <a:chExt cx="6578996" cy="4561905"/>
            </a:xfrm>
          </p:grpSpPr>
          <p:sp>
            <p:nvSpPr>
              <p:cNvPr id="539" name="Google Shape;539;p39"/>
              <p:cNvSpPr/>
              <p:nvPr/>
            </p:nvSpPr>
            <p:spPr>
              <a:xfrm>
                <a:off x="6565693" y="3737649"/>
                <a:ext cx="2353454" cy="53454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Keyboard/mouse</a:t>
                </a:r>
                <a:endParaRPr b="0" i="0" sz="2400" u="none" cap="none" strike="noStrike">
                  <a:solidFill>
                    <a:schemeClr val="dk1"/>
                  </a:solidFill>
                  <a:latin typeface="Times New Roman"/>
                  <a:ea typeface="Times New Roman"/>
                  <a:cs typeface="Times New Roman"/>
                  <a:sym typeface="Times New Roman"/>
                </a:endParaRPr>
              </a:p>
            </p:txBody>
          </p:sp>
          <p:sp>
            <p:nvSpPr>
              <p:cNvPr id="540" name="Google Shape;540;p39"/>
              <p:cNvSpPr/>
              <p:nvPr/>
            </p:nvSpPr>
            <p:spPr>
              <a:xfrm>
                <a:off x="4654233" y="2682092"/>
                <a:ext cx="25908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Display Controller (DC)</a:t>
                </a:r>
                <a:endParaRPr b="0" i="0" sz="1400" u="none" cap="none" strike="noStrike">
                  <a:solidFill>
                    <a:srgbClr val="000000"/>
                  </a:solidFill>
                  <a:latin typeface="Arial"/>
                  <a:ea typeface="Arial"/>
                  <a:cs typeface="Arial"/>
                  <a:sym typeface="Arial"/>
                </a:endParaRPr>
              </a:p>
            </p:txBody>
          </p:sp>
          <p:cxnSp>
            <p:nvCxnSpPr>
              <p:cNvPr id="541" name="Google Shape;541;p39"/>
              <p:cNvCxnSpPr/>
              <p:nvPr/>
            </p:nvCxnSpPr>
            <p:spPr>
              <a:xfrm>
                <a:off x="3870735" y="3018122"/>
                <a:ext cx="762000" cy="0"/>
              </a:xfrm>
              <a:prstGeom prst="straightConnector1">
                <a:avLst/>
              </a:prstGeom>
              <a:noFill/>
              <a:ln cap="flat" cmpd="sng" w="28575">
                <a:solidFill>
                  <a:schemeClr val="dk1"/>
                </a:solidFill>
                <a:prstDash val="solid"/>
                <a:round/>
                <a:headEnd len="sm" w="sm" type="triangle"/>
                <a:tailEnd len="sm" w="sm" type="triangle"/>
              </a:ln>
            </p:spPr>
          </p:cxnSp>
          <p:sp>
            <p:nvSpPr>
              <p:cNvPr id="542" name="Google Shape;542;p39"/>
              <p:cNvSpPr txBox="1"/>
              <p:nvPr/>
            </p:nvSpPr>
            <p:spPr>
              <a:xfrm>
                <a:off x="4081846" y="3726407"/>
                <a:ext cx="1182688"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Monitor</a:t>
                </a:r>
                <a:endParaRPr b="0" i="0" sz="1400" u="none" cap="none" strike="noStrike">
                  <a:solidFill>
                    <a:srgbClr val="000000"/>
                  </a:solidFill>
                  <a:latin typeface="Arial"/>
                  <a:ea typeface="Arial"/>
                  <a:cs typeface="Arial"/>
                  <a:sym typeface="Arial"/>
                </a:endParaRPr>
              </a:p>
            </p:txBody>
          </p:sp>
          <p:sp>
            <p:nvSpPr>
              <p:cNvPr id="543" name="Google Shape;543;p39"/>
              <p:cNvSpPr txBox="1"/>
              <p:nvPr/>
            </p:nvSpPr>
            <p:spPr>
              <a:xfrm>
                <a:off x="7214790" y="4703265"/>
                <a:ext cx="76655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User</a:t>
                </a:r>
                <a:endParaRPr b="0" i="0" sz="2400" u="none" cap="none" strike="noStrike">
                  <a:solidFill>
                    <a:schemeClr val="dk1"/>
                  </a:solidFill>
                  <a:latin typeface="Times New Roman"/>
                  <a:ea typeface="Times New Roman"/>
                  <a:cs typeface="Times New Roman"/>
                  <a:sym typeface="Times New Roman"/>
                </a:endParaRPr>
              </a:p>
            </p:txBody>
          </p:sp>
          <p:cxnSp>
            <p:nvCxnSpPr>
              <p:cNvPr id="544" name="Google Shape;544;p39"/>
              <p:cNvCxnSpPr/>
              <p:nvPr/>
            </p:nvCxnSpPr>
            <p:spPr>
              <a:xfrm flipH="1" rot="10800000">
                <a:off x="5049961" y="3404116"/>
                <a:ext cx="381000" cy="304800"/>
              </a:xfrm>
              <a:prstGeom prst="straightConnector1">
                <a:avLst/>
              </a:prstGeom>
              <a:noFill/>
              <a:ln cap="flat" cmpd="sng" w="9525">
                <a:solidFill>
                  <a:schemeClr val="dk1"/>
                </a:solidFill>
                <a:prstDash val="solid"/>
                <a:round/>
                <a:headEnd len="sm" w="sm" type="none"/>
                <a:tailEnd len="sm" w="sm" type="none"/>
              </a:ln>
            </p:spPr>
          </p:cxnSp>
          <p:cxnSp>
            <p:nvCxnSpPr>
              <p:cNvPr id="545" name="Google Shape;545;p39"/>
              <p:cNvCxnSpPr/>
              <p:nvPr/>
            </p:nvCxnSpPr>
            <p:spPr>
              <a:xfrm>
                <a:off x="6522745" y="3404119"/>
                <a:ext cx="457200" cy="304800"/>
              </a:xfrm>
              <a:prstGeom prst="straightConnector1">
                <a:avLst/>
              </a:prstGeom>
              <a:noFill/>
              <a:ln cap="flat" cmpd="sng" w="9525">
                <a:solidFill>
                  <a:schemeClr val="dk1"/>
                </a:solidFill>
                <a:prstDash val="solid"/>
                <a:round/>
                <a:headEnd len="sm" w="sm" type="none"/>
                <a:tailEnd len="sm" w="sm" type="none"/>
              </a:ln>
            </p:spPr>
          </p:cxnSp>
          <p:sp>
            <p:nvSpPr>
              <p:cNvPr id="546" name="Google Shape;546;p39"/>
              <p:cNvSpPr txBox="1"/>
              <p:nvPr/>
            </p:nvSpPr>
            <p:spPr>
              <a:xfrm>
                <a:off x="4913800" y="1996291"/>
                <a:ext cx="17414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Host Computer</a:t>
                </a:r>
                <a:endParaRPr b="0" i="0" sz="1400" u="none" cap="none" strike="noStrike">
                  <a:solidFill>
                    <a:srgbClr val="000000"/>
                  </a:solidFill>
                  <a:latin typeface="Arial"/>
                  <a:ea typeface="Arial"/>
                  <a:cs typeface="Arial"/>
                  <a:sym typeface="Arial"/>
                </a:endParaRPr>
              </a:p>
            </p:txBody>
          </p:sp>
          <p:cxnSp>
            <p:nvCxnSpPr>
              <p:cNvPr id="547" name="Google Shape;547;p39"/>
              <p:cNvCxnSpPr/>
              <p:nvPr/>
            </p:nvCxnSpPr>
            <p:spPr>
              <a:xfrm rot="10800000">
                <a:off x="5796547" y="2391033"/>
                <a:ext cx="0" cy="304800"/>
              </a:xfrm>
              <a:prstGeom prst="straightConnector1">
                <a:avLst/>
              </a:prstGeom>
              <a:noFill/>
              <a:ln cap="flat" cmpd="sng" w="9525">
                <a:solidFill>
                  <a:schemeClr val="dk1"/>
                </a:solidFill>
                <a:prstDash val="solid"/>
                <a:round/>
                <a:headEnd len="sm" w="sm" type="triangle"/>
                <a:tailEnd len="sm" w="sm" type="triangle"/>
              </a:ln>
            </p:spPr>
          </p:cxnSp>
          <p:grpSp>
            <p:nvGrpSpPr>
              <p:cNvPr id="548" name="Google Shape;548;p39"/>
              <p:cNvGrpSpPr/>
              <p:nvPr/>
            </p:nvGrpSpPr>
            <p:grpSpPr>
              <a:xfrm>
                <a:off x="2340151" y="2717715"/>
                <a:ext cx="1598612" cy="3840481"/>
                <a:chOff x="2340151" y="2717715"/>
                <a:chExt cx="1598612" cy="3840481"/>
              </a:xfrm>
            </p:grpSpPr>
            <p:sp>
              <p:nvSpPr>
                <p:cNvPr id="549" name="Google Shape;549;p39"/>
                <p:cNvSpPr/>
                <p:nvPr/>
              </p:nvSpPr>
              <p:spPr>
                <a:xfrm>
                  <a:off x="2443397" y="2717715"/>
                  <a:ext cx="1398469" cy="331846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Move 10,15</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LINE 300,400</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CHAR Lu, cy</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LINE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JMP</a:t>
                  </a:r>
                  <a:endParaRPr b="0" i="0" sz="1400" u="none" cap="none" strike="noStrike">
                    <a:solidFill>
                      <a:srgbClr val="000000"/>
                    </a:solidFill>
                    <a:latin typeface="Arial"/>
                    <a:ea typeface="Arial"/>
                    <a:cs typeface="Arial"/>
                    <a:sym typeface="Arial"/>
                  </a:endParaRPr>
                </a:p>
              </p:txBody>
            </p:sp>
            <p:grpSp>
              <p:nvGrpSpPr>
                <p:cNvPr id="550" name="Google Shape;550;p39"/>
                <p:cNvGrpSpPr/>
                <p:nvPr/>
              </p:nvGrpSpPr>
              <p:grpSpPr>
                <a:xfrm>
                  <a:off x="3372822" y="2936834"/>
                  <a:ext cx="381000" cy="2993128"/>
                  <a:chOff x="3207932" y="3191664"/>
                  <a:chExt cx="381000" cy="2993128"/>
                </a:xfrm>
              </p:grpSpPr>
              <p:cxnSp>
                <p:nvCxnSpPr>
                  <p:cNvPr id="551" name="Google Shape;551;p39"/>
                  <p:cNvCxnSpPr/>
                  <p:nvPr/>
                </p:nvCxnSpPr>
                <p:spPr>
                  <a:xfrm>
                    <a:off x="3279692" y="6184792"/>
                    <a:ext cx="304800" cy="0"/>
                  </a:xfrm>
                  <a:prstGeom prst="straightConnector1">
                    <a:avLst/>
                  </a:prstGeom>
                  <a:noFill/>
                  <a:ln cap="flat" cmpd="sng" w="9525">
                    <a:solidFill>
                      <a:schemeClr val="dk1"/>
                    </a:solidFill>
                    <a:prstDash val="solid"/>
                    <a:round/>
                    <a:headEnd len="sm" w="sm" type="none"/>
                    <a:tailEnd len="sm" w="sm" type="none"/>
                  </a:ln>
                </p:spPr>
              </p:cxnSp>
              <p:cxnSp>
                <p:nvCxnSpPr>
                  <p:cNvPr id="552" name="Google Shape;552;p39"/>
                  <p:cNvCxnSpPr/>
                  <p:nvPr/>
                </p:nvCxnSpPr>
                <p:spPr>
                  <a:xfrm rot="10800000">
                    <a:off x="3582385" y="3198003"/>
                    <a:ext cx="0" cy="2971800"/>
                  </a:xfrm>
                  <a:prstGeom prst="straightConnector1">
                    <a:avLst/>
                  </a:prstGeom>
                  <a:noFill/>
                  <a:ln cap="flat" cmpd="sng" w="9525">
                    <a:solidFill>
                      <a:schemeClr val="dk1"/>
                    </a:solidFill>
                    <a:prstDash val="solid"/>
                    <a:round/>
                    <a:headEnd len="sm" w="sm" type="none"/>
                    <a:tailEnd len="sm" w="sm" type="none"/>
                  </a:ln>
                </p:spPr>
              </p:cxnSp>
              <p:cxnSp>
                <p:nvCxnSpPr>
                  <p:cNvPr id="553" name="Google Shape;553;p39"/>
                  <p:cNvCxnSpPr/>
                  <p:nvPr/>
                </p:nvCxnSpPr>
                <p:spPr>
                  <a:xfrm rot="10800000">
                    <a:off x="3207932" y="3191664"/>
                    <a:ext cx="381000" cy="0"/>
                  </a:xfrm>
                  <a:prstGeom prst="straightConnector1">
                    <a:avLst/>
                  </a:prstGeom>
                  <a:noFill/>
                  <a:ln cap="flat" cmpd="sng" w="9525">
                    <a:solidFill>
                      <a:schemeClr val="dk1"/>
                    </a:solidFill>
                    <a:prstDash val="solid"/>
                    <a:round/>
                    <a:headEnd len="sm" w="sm" type="none"/>
                    <a:tailEnd len="sm" w="sm" type="triangle"/>
                  </a:ln>
                </p:spPr>
              </p:cxnSp>
            </p:grpSp>
            <p:sp>
              <p:nvSpPr>
                <p:cNvPr id="554" name="Google Shape;554;p39"/>
                <p:cNvSpPr txBox="1"/>
                <p:nvPr/>
              </p:nvSpPr>
              <p:spPr>
                <a:xfrm>
                  <a:off x="2340151" y="6161321"/>
                  <a:ext cx="1598612"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display buffer</a:t>
                  </a:r>
                  <a:endParaRPr b="0" i="0" sz="1400" u="none" cap="none" strike="noStrike">
                    <a:solidFill>
                      <a:srgbClr val="000000"/>
                    </a:solidFill>
                    <a:latin typeface="Arial"/>
                    <a:ea typeface="Arial"/>
                    <a:cs typeface="Arial"/>
                    <a:sym typeface="Arial"/>
                  </a:endParaRPr>
                </a:p>
              </p:txBody>
            </p:sp>
          </p:grpSp>
          <p:cxnSp>
            <p:nvCxnSpPr>
              <p:cNvPr id="555" name="Google Shape;555;p39"/>
              <p:cNvCxnSpPr/>
              <p:nvPr/>
            </p:nvCxnSpPr>
            <p:spPr>
              <a:xfrm>
                <a:off x="7394673" y="4291036"/>
                <a:ext cx="45719" cy="445855"/>
              </a:xfrm>
              <a:prstGeom prst="straightConnector1">
                <a:avLst/>
              </a:prstGeom>
              <a:noFill/>
              <a:ln cap="flat" cmpd="sng" w="9525">
                <a:solidFill>
                  <a:schemeClr val="dk1"/>
                </a:solidFill>
                <a:prstDash val="solid"/>
                <a:round/>
                <a:headEnd len="sm" w="sm" type="none"/>
                <a:tailEnd len="sm" w="sm" type="none"/>
              </a:ln>
            </p:spPr>
          </p:cxnSp>
        </p:grpSp>
        <p:sp>
          <p:nvSpPr>
            <p:cNvPr id="556" name="Google Shape;556;p39"/>
            <p:cNvSpPr txBox="1"/>
            <p:nvPr/>
          </p:nvSpPr>
          <p:spPr>
            <a:xfrm>
              <a:off x="2443397" y="2083632"/>
              <a:ext cx="10792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 cmds</a:t>
              </a:r>
              <a:endParaRPr b="0" i="0" sz="1800" u="none" cap="none" strike="noStrike">
                <a:solidFill>
                  <a:schemeClr val="dk1"/>
                </a:solidFill>
                <a:latin typeface="Trebuchet MS"/>
                <a:ea typeface="Trebuchet MS"/>
                <a:cs typeface="Trebuchet MS"/>
                <a:sym typeface="Trebuchet MS"/>
              </a:endParaRPr>
            </a:p>
          </p:txBody>
        </p:sp>
        <p:sp>
          <p:nvSpPr>
            <p:cNvPr id="557" name="Google Shape;557;p39"/>
            <p:cNvSpPr txBox="1"/>
            <p:nvPr/>
          </p:nvSpPr>
          <p:spPr>
            <a:xfrm>
              <a:off x="5441432" y="2113612"/>
              <a:ext cx="12142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Interaction</a:t>
              </a:r>
              <a:endParaRPr b="0" i="0" sz="1800" u="none" cap="none" strike="noStrike">
                <a:solidFill>
                  <a:schemeClr val="dk1"/>
                </a:solidFill>
                <a:latin typeface="Trebuchet MS"/>
                <a:ea typeface="Trebuchet MS"/>
                <a:cs typeface="Trebuchet MS"/>
                <a:sym typeface="Trebuchet MS"/>
              </a:endParaRPr>
            </a:p>
          </p:txBody>
        </p:sp>
      </p:grpSp>
      <p:cxnSp>
        <p:nvCxnSpPr>
          <p:cNvPr id="558" name="Google Shape;558;p39"/>
          <p:cNvCxnSpPr/>
          <p:nvPr/>
        </p:nvCxnSpPr>
        <p:spPr>
          <a:xfrm rot="5400000">
            <a:off x="3222885" y="2278505"/>
            <a:ext cx="344774" cy="14990"/>
          </a:xfrm>
          <a:prstGeom prst="straightConnector1">
            <a:avLst/>
          </a:prstGeom>
          <a:noFill/>
          <a:ln cap="rnd" cmpd="sng" w="19050">
            <a:solidFill>
              <a:schemeClr val="dk1"/>
            </a:solidFill>
            <a:prstDash val="solid"/>
            <a:round/>
            <a:headEnd len="sm" w="sm" type="none"/>
            <a:tailEnd len="med" w="med" type="stealth"/>
          </a:ln>
        </p:spPr>
      </p:cxnSp>
      <p:cxnSp>
        <p:nvCxnSpPr>
          <p:cNvPr id="559" name="Google Shape;559;p39"/>
          <p:cNvCxnSpPr/>
          <p:nvPr/>
        </p:nvCxnSpPr>
        <p:spPr>
          <a:xfrm rot="-5400000">
            <a:off x="5014210" y="2241030"/>
            <a:ext cx="404735" cy="1588"/>
          </a:xfrm>
          <a:prstGeom prst="straightConnector1">
            <a:avLst/>
          </a:prstGeom>
          <a:noFill/>
          <a:ln cap="rnd" cmpd="sng" w="19050">
            <a:solidFill>
              <a:schemeClr val="dk1"/>
            </a:solidFill>
            <a:prstDash val="solid"/>
            <a:round/>
            <a:headEnd len="sm" w="sm"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Raster Display (since 1970s)</a:t>
            </a:r>
            <a:endParaRPr/>
          </a:p>
        </p:txBody>
      </p:sp>
      <p:sp>
        <p:nvSpPr>
          <p:cNvPr id="565" name="Google Shape;565;p40"/>
          <p:cNvSpPr txBox="1"/>
          <p:nvPr>
            <p:ph idx="1" type="body"/>
          </p:nvPr>
        </p:nvSpPr>
        <p:spPr>
          <a:xfrm>
            <a:off x="959370" y="2332081"/>
            <a:ext cx="10328223" cy="4113691"/>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Char char="►"/>
            </a:pPr>
            <a:r>
              <a:rPr lang="en-US"/>
              <a:t>Raster system consists of display processor (input, refreshing, scan converting), video controller, buffer memory (frame buffer), CRT.</a:t>
            </a:r>
            <a:endParaRPr/>
          </a:p>
          <a:p>
            <a:pPr indent="-342900" lvl="0" marL="342900" rtl="0" algn="just">
              <a:lnSpc>
                <a:spcPct val="100000"/>
              </a:lnSpc>
              <a:spcBef>
                <a:spcPts val="1000"/>
              </a:spcBef>
              <a:spcAft>
                <a:spcPts val="0"/>
              </a:spcAft>
              <a:buSzPts val="1440"/>
              <a:buChar char="►"/>
            </a:pPr>
            <a:r>
              <a:rPr lang="en-US"/>
              <a:t>The refresh buffer stores the </a:t>
            </a:r>
            <a:r>
              <a:rPr i="1" lang="en-US"/>
              <a:t>display primitives</a:t>
            </a:r>
            <a:r>
              <a:rPr lang="en-US"/>
              <a:t>(lines char and solid shaded or patterned  areas), rather than display list or display program.</a:t>
            </a:r>
            <a:endParaRPr/>
          </a:p>
          <a:p>
            <a:pPr indent="-342900" lvl="0" marL="342900" rtl="0" algn="just">
              <a:lnSpc>
                <a:spcPct val="100000"/>
              </a:lnSpc>
              <a:spcBef>
                <a:spcPts val="1000"/>
              </a:spcBef>
              <a:spcAft>
                <a:spcPts val="0"/>
              </a:spcAft>
              <a:buSzPts val="1440"/>
              <a:buChar char="►"/>
            </a:pPr>
            <a:r>
              <a:rPr lang="en-US"/>
              <a:t>Raster: set of horizontal raster lines each a row of individual pixels and thus stored as a matrix of pixels representing entire screen.</a:t>
            </a:r>
            <a:endParaRPr/>
          </a:p>
          <a:p>
            <a:pPr indent="-342900" lvl="0" marL="342900" rtl="0" algn="just">
              <a:lnSpc>
                <a:spcPct val="100000"/>
              </a:lnSpc>
              <a:spcBef>
                <a:spcPts val="1000"/>
              </a:spcBef>
              <a:spcAft>
                <a:spcPts val="0"/>
              </a:spcAft>
              <a:buSzPts val="1440"/>
              <a:buChar char="►"/>
            </a:pPr>
            <a:r>
              <a:rPr lang="en-US"/>
              <a:t>Video controller reads these pixel contents to produce the actual image on the screen, one raster line at a time, from top to bottom and then back to top.</a:t>
            </a:r>
            <a:endParaRPr/>
          </a:p>
          <a:p>
            <a:pPr indent="-342900" lvl="0" marL="342900" rtl="0" algn="just">
              <a:lnSpc>
                <a:spcPct val="100000"/>
              </a:lnSpc>
              <a:spcBef>
                <a:spcPts val="1000"/>
              </a:spcBef>
              <a:spcAft>
                <a:spcPts val="0"/>
              </a:spcAft>
              <a:buSzPts val="1440"/>
              <a:buChar char="►"/>
            </a:pPr>
            <a:r>
              <a:rPr lang="en-US"/>
              <a:t>need refresh the raster display (e.g., 60Hz)</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1"/>
          <p:cNvSpPr txBox="1"/>
          <p:nvPr>
            <p:ph type="title"/>
          </p:nvPr>
        </p:nvSpPr>
        <p:spPr>
          <a:xfrm>
            <a:off x="1295402" y="982132"/>
            <a:ext cx="3786264" cy="1303867"/>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Raster Display</a:t>
            </a:r>
            <a:endParaRPr/>
          </a:p>
        </p:txBody>
      </p:sp>
      <p:pic>
        <p:nvPicPr>
          <p:cNvPr descr="C:\Users\admin\Desktop\images (4).jpg" id="571" name="Google Shape;571;p41"/>
          <p:cNvPicPr preferRelativeResize="0"/>
          <p:nvPr/>
        </p:nvPicPr>
        <p:blipFill rotWithShape="1">
          <a:blip r:embed="rId3">
            <a:alphaModFix/>
          </a:blip>
          <a:srcRect b="0" l="0" r="0" t="0"/>
          <a:stretch/>
        </p:blipFill>
        <p:spPr>
          <a:xfrm>
            <a:off x="6640643" y="642940"/>
            <a:ext cx="4906437" cy="3929059"/>
          </a:xfrm>
          <a:prstGeom prst="rect">
            <a:avLst/>
          </a:prstGeom>
          <a:noFill/>
          <a:ln>
            <a:noFill/>
          </a:ln>
        </p:spPr>
      </p:pic>
      <p:grpSp>
        <p:nvGrpSpPr>
          <p:cNvPr id="572" name="Google Shape;572;p41"/>
          <p:cNvGrpSpPr/>
          <p:nvPr/>
        </p:nvGrpSpPr>
        <p:grpSpPr>
          <a:xfrm>
            <a:off x="662726" y="2708219"/>
            <a:ext cx="7423879" cy="3641361"/>
            <a:chOff x="662726" y="2708219"/>
            <a:chExt cx="7423879" cy="3641361"/>
          </a:xfrm>
        </p:grpSpPr>
        <p:grpSp>
          <p:nvGrpSpPr>
            <p:cNvPr id="573" name="Google Shape;573;p41"/>
            <p:cNvGrpSpPr/>
            <p:nvPr/>
          </p:nvGrpSpPr>
          <p:grpSpPr>
            <a:xfrm>
              <a:off x="662726" y="2708219"/>
              <a:ext cx="7423879" cy="3641361"/>
              <a:chOff x="2386576" y="2378439"/>
              <a:chExt cx="7423879" cy="3641361"/>
            </a:xfrm>
          </p:grpSpPr>
          <p:grpSp>
            <p:nvGrpSpPr>
              <p:cNvPr id="574" name="Google Shape;574;p41"/>
              <p:cNvGrpSpPr/>
              <p:nvPr/>
            </p:nvGrpSpPr>
            <p:grpSpPr>
              <a:xfrm>
                <a:off x="2386576" y="2378439"/>
                <a:ext cx="7423879" cy="3641361"/>
                <a:chOff x="3166056" y="2378439"/>
                <a:chExt cx="7423879" cy="3641361"/>
              </a:xfrm>
            </p:grpSpPr>
            <p:sp>
              <p:nvSpPr>
                <p:cNvPr id="575" name="Google Shape;575;p41"/>
                <p:cNvSpPr/>
                <p:nvPr/>
              </p:nvSpPr>
              <p:spPr>
                <a:xfrm>
                  <a:off x="8761135" y="4434590"/>
                  <a:ext cx="1828800" cy="1066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 name="Google Shape;576;p41"/>
                <p:cNvSpPr/>
                <p:nvPr/>
              </p:nvSpPr>
              <p:spPr>
                <a:xfrm>
                  <a:off x="5134764" y="3124200"/>
                  <a:ext cx="25908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Display Processor</a:t>
                  </a:r>
                  <a:endParaRPr b="0" i="0" sz="1400" u="none" cap="none" strike="noStrike">
                    <a:solidFill>
                      <a:srgbClr val="000000"/>
                    </a:solidFill>
                    <a:latin typeface="Arial"/>
                    <a:ea typeface="Arial"/>
                    <a:cs typeface="Arial"/>
                    <a:sym typeface="Arial"/>
                  </a:endParaRPr>
                </a:p>
              </p:txBody>
            </p:sp>
            <p:cxnSp>
              <p:nvCxnSpPr>
                <p:cNvPr id="577" name="Google Shape;577;p41"/>
                <p:cNvCxnSpPr/>
                <p:nvPr/>
              </p:nvCxnSpPr>
              <p:spPr>
                <a:xfrm>
                  <a:off x="4385256" y="3505200"/>
                  <a:ext cx="762000" cy="0"/>
                </a:xfrm>
                <a:prstGeom prst="straightConnector1">
                  <a:avLst/>
                </a:prstGeom>
                <a:noFill/>
                <a:ln cap="flat" cmpd="sng" w="28575">
                  <a:solidFill>
                    <a:schemeClr val="dk1"/>
                  </a:solidFill>
                  <a:prstDash val="solid"/>
                  <a:round/>
                  <a:headEnd len="sm" w="sm" type="triangle"/>
                  <a:tailEnd len="sm" w="sm" type="triangle"/>
                </a:ln>
              </p:spPr>
            </p:cxnSp>
            <p:sp>
              <p:nvSpPr>
                <p:cNvPr id="578" name="Google Shape;578;p41"/>
                <p:cNvSpPr txBox="1"/>
                <p:nvPr/>
              </p:nvSpPr>
              <p:spPr>
                <a:xfrm>
                  <a:off x="9338256" y="5562600"/>
                  <a:ext cx="1182688"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Monitor</a:t>
                  </a:r>
                  <a:endParaRPr b="0" i="0" sz="1400" u="none" cap="none" strike="noStrike">
                    <a:solidFill>
                      <a:srgbClr val="000000"/>
                    </a:solidFill>
                    <a:latin typeface="Arial"/>
                    <a:ea typeface="Arial"/>
                    <a:cs typeface="Arial"/>
                    <a:sym typeface="Arial"/>
                  </a:endParaRPr>
                </a:p>
              </p:txBody>
            </p:sp>
            <p:sp>
              <p:nvSpPr>
                <p:cNvPr id="579" name="Google Shape;579;p41"/>
                <p:cNvSpPr txBox="1"/>
                <p:nvPr/>
              </p:nvSpPr>
              <p:spPr>
                <a:xfrm>
                  <a:off x="9278296" y="4800600"/>
                  <a:ext cx="80962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Lucy</a:t>
                  </a:r>
                  <a:endParaRPr b="0" i="0" sz="1400" u="none" cap="none" strike="noStrike">
                    <a:solidFill>
                      <a:srgbClr val="000000"/>
                    </a:solidFill>
                    <a:latin typeface="Arial"/>
                    <a:ea typeface="Arial"/>
                    <a:cs typeface="Arial"/>
                    <a:sym typeface="Arial"/>
                  </a:endParaRPr>
                </a:p>
              </p:txBody>
            </p:sp>
            <p:cxnSp>
              <p:nvCxnSpPr>
                <p:cNvPr id="580" name="Google Shape;580;p41"/>
                <p:cNvCxnSpPr/>
                <p:nvPr/>
              </p:nvCxnSpPr>
              <p:spPr>
                <a:xfrm flipH="1" rot="10800000">
                  <a:off x="8822345" y="5165360"/>
                  <a:ext cx="381000" cy="304800"/>
                </a:xfrm>
                <a:prstGeom prst="straightConnector1">
                  <a:avLst/>
                </a:prstGeom>
                <a:noFill/>
                <a:ln cap="flat" cmpd="sng" w="9525">
                  <a:solidFill>
                    <a:schemeClr val="dk1"/>
                  </a:solidFill>
                  <a:prstDash val="solid"/>
                  <a:round/>
                  <a:headEnd len="sm" w="sm" type="none"/>
                  <a:tailEnd len="sm" w="sm" type="none"/>
                </a:ln>
              </p:spPr>
            </p:cxnSp>
            <p:cxnSp>
              <p:nvCxnSpPr>
                <p:cNvPr id="581" name="Google Shape;581;p41"/>
                <p:cNvCxnSpPr/>
                <p:nvPr/>
              </p:nvCxnSpPr>
              <p:spPr>
                <a:xfrm>
                  <a:off x="10070276" y="5150370"/>
                  <a:ext cx="457200" cy="304800"/>
                </a:xfrm>
                <a:prstGeom prst="straightConnector1">
                  <a:avLst/>
                </a:prstGeom>
                <a:noFill/>
                <a:ln cap="flat" cmpd="sng" w="9525">
                  <a:solidFill>
                    <a:schemeClr val="dk1"/>
                  </a:solidFill>
                  <a:prstDash val="solid"/>
                  <a:round/>
                  <a:headEnd len="sm" w="sm" type="none"/>
                  <a:tailEnd len="sm" w="sm" type="none"/>
                </a:ln>
              </p:spPr>
            </p:cxnSp>
            <p:sp>
              <p:nvSpPr>
                <p:cNvPr id="582" name="Google Shape;582;p41"/>
                <p:cNvSpPr txBox="1"/>
                <p:nvPr/>
              </p:nvSpPr>
              <p:spPr>
                <a:xfrm>
                  <a:off x="5608204" y="2378439"/>
                  <a:ext cx="17414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Host Computer</a:t>
                  </a:r>
                  <a:endParaRPr b="0" i="0" sz="1400" u="none" cap="none" strike="noStrike">
                    <a:solidFill>
                      <a:srgbClr val="000000"/>
                    </a:solidFill>
                    <a:latin typeface="Arial"/>
                    <a:ea typeface="Arial"/>
                    <a:cs typeface="Arial"/>
                    <a:sym typeface="Arial"/>
                  </a:endParaRPr>
                </a:p>
              </p:txBody>
            </p:sp>
            <p:cxnSp>
              <p:nvCxnSpPr>
                <p:cNvPr id="583" name="Google Shape;583;p41"/>
                <p:cNvCxnSpPr/>
                <p:nvPr/>
              </p:nvCxnSpPr>
              <p:spPr>
                <a:xfrm rot="10800000">
                  <a:off x="6386443" y="2758191"/>
                  <a:ext cx="0" cy="304800"/>
                </a:xfrm>
                <a:prstGeom prst="straightConnector1">
                  <a:avLst/>
                </a:prstGeom>
                <a:noFill/>
                <a:ln cap="flat" cmpd="sng" w="9525">
                  <a:solidFill>
                    <a:schemeClr val="dk1"/>
                  </a:solidFill>
                  <a:prstDash val="solid"/>
                  <a:round/>
                  <a:headEnd len="sm" w="sm" type="triangle"/>
                  <a:tailEnd len="sm" w="sm" type="triangle"/>
                </a:ln>
              </p:spPr>
            </p:cxnSp>
            <p:sp>
              <p:nvSpPr>
                <p:cNvPr id="584" name="Google Shape;584;p41"/>
                <p:cNvSpPr txBox="1"/>
                <p:nvPr/>
              </p:nvSpPr>
              <p:spPr>
                <a:xfrm>
                  <a:off x="3315281" y="5486400"/>
                  <a:ext cx="15144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Frame buffer</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3166056" y="3886200"/>
                  <a:ext cx="1676400" cy="1371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86" name="Google Shape;586;p41"/>
                <p:cNvCxnSpPr/>
                <p:nvPr/>
              </p:nvCxnSpPr>
              <p:spPr>
                <a:xfrm>
                  <a:off x="4385256" y="3505200"/>
                  <a:ext cx="0" cy="381000"/>
                </a:xfrm>
                <a:prstGeom prst="straightConnector1">
                  <a:avLst/>
                </a:prstGeom>
                <a:noFill/>
                <a:ln cap="flat" cmpd="sng" w="28575">
                  <a:solidFill>
                    <a:schemeClr val="dk1"/>
                  </a:solidFill>
                  <a:prstDash val="solid"/>
                  <a:round/>
                  <a:headEnd len="sm" w="sm" type="none"/>
                  <a:tailEnd len="sm" w="sm" type="triangle"/>
                </a:ln>
              </p:spPr>
            </p:cxnSp>
            <p:sp>
              <p:nvSpPr>
                <p:cNvPr id="587" name="Google Shape;587;p41"/>
                <p:cNvSpPr/>
                <p:nvPr/>
              </p:nvSpPr>
              <p:spPr>
                <a:xfrm>
                  <a:off x="5163495" y="4557010"/>
                  <a:ext cx="3200400" cy="914400"/>
                </a:xfrm>
                <a:prstGeom prst="rect">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Video Controller</a:t>
                  </a:r>
                  <a:endParaRPr b="0" i="0" sz="1400" u="none" cap="none" strike="noStrike">
                    <a:solidFill>
                      <a:srgbClr val="000000"/>
                    </a:solidFill>
                    <a:latin typeface="Arial"/>
                    <a:ea typeface="Arial"/>
                    <a:cs typeface="Arial"/>
                    <a:sym typeface="Arial"/>
                  </a:endParaRPr>
                </a:p>
              </p:txBody>
            </p:sp>
            <p:cxnSp>
              <p:nvCxnSpPr>
                <p:cNvPr id="588" name="Google Shape;588;p41"/>
                <p:cNvCxnSpPr/>
                <p:nvPr/>
              </p:nvCxnSpPr>
              <p:spPr>
                <a:xfrm>
                  <a:off x="4842456" y="4953000"/>
                  <a:ext cx="304800" cy="0"/>
                </a:xfrm>
                <a:prstGeom prst="straightConnector1">
                  <a:avLst/>
                </a:prstGeom>
                <a:noFill/>
                <a:ln cap="flat" cmpd="sng" w="28575">
                  <a:solidFill>
                    <a:schemeClr val="dk1"/>
                  </a:solidFill>
                  <a:prstDash val="solid"/>
                  <a:round/>
                  <a:headEnd len="sm" w="sm" type="none"/>
                  <a:tailEnd len="sm" w="sm" type="triangle"/>
                </a:ln>
              </p:spPr>
            </p:cxnSp>
            <p:cxnSp>
              <p:nvCxnSpPr>
                <p:cNvPr id="589" name="Google Shape;589;p41"/>
                <p:cNvCxnSpPr/>
                <p:nvPr/>
              </p:nvCxnSpPr>
              <p:spPr>
                <a:xfrm>
                  <a:off x="8363896" y="5015459"/>
                  <a:ext cx="381000" cy="0"/>
                </a:xfrm>
                <a:prstGeom prst="straightConnector1">
                  <a:avLst/>
                </a:prstGeom>
                <a:noFill/>
                <a:ln cap="flat" cmpd="sng" w="28575">
                  <a:solidFill>
                    <a:schemeClr val="dk1"/>
                  </a:solidFill>
                  <a:prstDash val="solid"/>
                  <a:round/>
                  <a:headEnd len="sm" w="sm" type="none"/>
                  <a:tailEnd len="sm" w="sm" type="triangle"/>
                </a:ln>
              </p:spPr>
            </p:cxnSp>
            <p:sp>
              <p:nvSpPr>
                <p:cNvPr id="590" name="Google Shape;590;p41"/>
                <p:cNvSpPr txBox="1"/>
                <p:nvPr/>
              </p:nvSpPr>
              <p:spPr>
                <a:xfrm>
                  <a:off x="3623256" y="4572000"/>
                  <a:ext cx="80962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Lucy</a:t>
                  </a:r>
                  <a:endParaRPr b="0" i="0" sz="1400" u="none" cap="none" strike="noStrike">
                    <a:solidFill>
                      <a:srgbClr val="000000"/>
                    </a:solidFill>
                    <a:latin typeface="Arial"/>
                    <a:ea typeface="Arial"/>
                    <a:cs typeface="Arial"/>
                    <a:sym typeface="Arial"/>
                  </a:endParaRPr>
                </a:p>
              </p:txBody>
            </p:sp>
            <p:cxnSp>
              <p:nvCxnSpPr>
                <p:cNvPr id="591" name="Google Shape;591;p41"/>
                <p:cNvCxnSpPr/>
                <p:nvPr/>
              </p:nvCxnSpPr>
              <p:spPr>
                <a:xfrm flipH="1" rot="10800000">
                  <a:off x="3242256" y="4876800"/>
                  <a:ext cx="381000" cy="304800"/>
                </a:xfrm>
                <a:prstGeom prst="straightConnector1">
                  <a:avLst/>
                </a:prstGeom>
                <a:noFill/>
                <a:ln cap="flat" cmpd="sng" w="9525">
                  <a:solidFill>
                    <a:schemeClr val="dk1"/>
                  </a:solidFill>
                  <a:prstDash val="solid"/>
                  <a:round/>
                  <a:headEnd len="sm" w="sm" type="none"/>
                  <a:tailEnd len="sm" w="sm" type="none"/>
                </a:ln>
              </p:spPr>
            </p:cxnSp>
            <p:cxnSp>
              <p:nvCxnSpPr>
                <p:cNvPr id="592" name="Google Shape;592;p41"/>
                <p:cNvCxnSpPr/>
                <p:nvPr/>
              </p:nvCxnSpPr>
              <p:spPr>
                <a:xfrm>
                  <a:off x="4385256" y="4876800"/>
                  <a:ext cx="457200" cy="304800"/>
                </a:xfrm>
                <a:prstGeom prst="straightConnector1">
                  <a:avLst/>
                </a:prstGeom>
                <a:noFill/>
                <a:ln cap="flat" cmpd="sng" w="9525">
                  <a:solidFill>
                    <a:schemeClr val="dk1"/>
                  </a:solidFill>
                  <a:prstDash val="solid"/>
                  <a:round/>
                  <a:headEnd len="sm" w="sm" type="none"/>
                  <a:tailEnd len="sm" w="sm" type="none"/>
                </a:ln>
              </p:spPr>
            </p:cxnSp>
          </p:grpSp>
          <p:grpSp>
            <p:nvGrpSpPr>
              <p:cNvPr id="593" name="Google Shape;593;p41"/>
              <p:cNvGrpSpPr/>
              <p:nvPr/>
            </p:nvGrpSpPr>
            <p:grpSpPr>
              <a:xfrm>
                <a:off x="2507746" y="4038600"/>
                <a:ext cx="1524000" cy="304800"/>
                <a:chOff x="3242256" y="4038600"/>
                <a:chExt cx="1524000" cy="304800"/>
              </a:xfrm>
            </p:grpSpPr>
            <p:cxnSp>
              <p:nvCxnSpPr>
                <p:cNvPr id="594" name="Google Shape;594;p41"/>
                <p:cNvCxnSpPr/>
                <p:nvPr/>
              </p:nvCxnSpPr>
              <p:spPr>
                <a:xfrm>
                  <a:off x="3242256" y="4038600"/>
                  <a:ext cx="1524000" cy="0"/>
                </a:xfrm>
                <a:prstGeom prst="straightConnector1">
                  <a:avLst/>
                </a:prstGeom>
                <a:noFill/>
                <a:ln cap="flat" cmpd="sng" w="57150">
                  <a:solidFill>
                    <a:schemeClr val="dk1"/>
                  </a:solidFill>
                  <a:prstDash val="dot"/>
                  <a:round/>
                  <a:headEnd len="sm" w="sm" type="none"/>
                  <a:tailEnd len="sm" w="sm" type="none"/>
                </a:ln>
              </p:spPr>
            </p:cxnSp>
            <p:cxnSp>
              <p:nvCxnSpPr>
                <p:cNvPr id="595" name="Google Shape;595;p41"/>
                <p:cNvCxnSpPr/>
                <p:nvPr/>
              </p:nvCxnSpPr>
              <p:spPr>
                <a:xfrm>
                  <a:off x="3242256" y="4191000"/>
                  <a:ext cx="1524000" cy="0"/>
                </a:xfrm>
                <a:prstGeom prst="straightConnector1">
                  <a:avLst/>
                </a:prstGeom>
                <a:noFill/>
                <a:ln cap="flat" cmpd="sng" w="57150">
                  <a:solidFill>
                    <a:schemeClr val="dk1"/>
                  </a:solidFill>
                  <a:prstDash val="dot"/>
                  <a:round/>
                  <a:headEnd len="sm" w="sm" type="none"/>
                  <a:tailEnd len="sm" w="sm" type="none"/>
                </a:ln>
              </p:spPr>
            </p:cxnSp>
            <p:cxnSp>
              <p:nvCxnSpPr>
                <p:cNvPr id="596" name="Google Shape;596;p41"/>
                <p:cNvCxnSpPr/>
                <p:nvPr/>
              </p:nvCxnSpPr>
              <p:spPr>
                <a:xfrm>
                  <a:off x="3242256" y="4343400"/>
                  <a:ext cx="1524000" cy="0"/>
                </a:xfrm>
                <a:prstGeom prst="straightConnector1">
                  <a:avLst/>
                </a:prstGeom>
                <a:noFill/>
                <a:ln cap="flat" cmpd="sng" w="57150">
                  <a:solidFill>
                    <a:schemeClr val="dk1"/>
                  </a:solidFill>
                  <a:prstDash val="dot"/>
                  <a:round/>
                  <a:headEnd len="sm" w="sm" type="none"/>
                  <a:tailEnd len="sm" w="sm" type="none"/>
                </a:ln>
              </p:spPr>
            </p:cxnSp>
          </p:grpSp>
        </p:grpSp>
        <p:sp>
          <p:nvSpPr>
            <p:cNvPr id="597" name="Google Shape;597;p41"/>
            <p:cNvSpPr txBox="1"/>
            <p:nvPr/>
          </p:nvSpPr>
          <p:spPr>
            <a:xfrm>
              <a:off x="1993691" y="2998033"/>
              <a:ext cx="121420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Display cmds</a:t>
              </a:r>
              <a:endParaRPr b="0" i="0" sz="1800" u="none" cap="none" strike="noStrike">
                <a:solidFill>
                  <a:schemeClr val="dk1"/>
                </a:solidFill>
                <a:latin typeface="Trebuchet MS"/>
                <a:ea typeface="Trebuchet MS"/>
                <a:cs typeface="Trebuchet MS"/>
                <a:sym typeface="Trebuchet MS"/>
              </a:endParaRPr>
            </a:p>
          </p:txBody>
        </p:sp>
        <p:sp>
          <p:nvSpPr>
            <p:cNvPr id="598" name="Google Shape;598;p41"/>
            <p:cNvSpPr txBox="1"/>
            <p:nvPr/>
          </p:nvSpPr>
          <p:spPr>
            <a:xfrm>
              <a:off x="4691924" y="3087972"/>
              <a:ext cx="1184224"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Interaction data</a:t>
              </a:r>
              <a:endParaRPr b="0" i="0" sz="1800" u="none" cap="none" strike="noStrike">
                <a:solidFill>
                  <a:schemeClr val="dk1"/>
                </a:solidFill>
                <a:latin typeface="Trebuchet MS"/>
                <a:ea typeface="Trebuchet MS"/>
                <a:cs typeface="Trebuchet MS"/>
                <a:sym typeface="Trebuchet MS"/>
              </a:endParaRPr>
            </a:p>
          </p:txBody>
        </p:sp>
        <p:cxnSp>
          <p:nvCxnSpPr>
            <p:cNvPr id="599" name="Google Shape;599;p41"/>
            <p:cNvCxnSpPr/>
            <p:nvPr/>
          </p:nvCxnSpPr>
          <p:spPr>
            <a:xfrm rot="5400000">
              <a:off x="2750700" y="3305331"/>
              <a:ext cx="284813" cy="1588"/>
            </a:xfrm>
            <a:prstGeom prst="straightConnector1">
              <a:avLst/>
            </a:prstGeom>
            <a:noFill/>
            <a:ln cap="rnd" cmpd="sng" w="19050">
              <a:solidFill>
                <a:schemeClr val="dk1"/>
              </a:solidFill>
              <a:prstDash val="solid"/>
              <a:round/>
              <a:headEnd len="sm" w="sm" type="none"/>
              <a:tailEnd len="med" w="med" type="stealth"/>
            </a:ln>
          </p:spPr>
        </p:cxnSp>
        <p:cxnSp>
          <p:nvCxnSpPr>
            <p:cNvPr id="600" name="Google Shape;600;p41"/>
            <p:cNvCxnSpPr/>
            <p:nvPr/>
          </p:nvCxnSpPr>
          <p:spPr>
            <a:xfrm rot="-5400000">
              <a:off x="4571999" y="3297836"/>
              <a:ext cx="299803" cy="1588"/>
            </a:xfrm>
            <a:prstGeom prst="straightConnector1">
              <a:avLst/>
            </a:prstGeom>
            <a:noFill/>
            <a:ln cap="rnd" cmpd="sng" w="19050">
              <a:solidFill>
                <a:schemeClr val="dk1"/>
              </a:solidFill>
              <a:prstDash val="solid"/>
              <a:round/>
              <a:headEnd len="sm" w="sm" type="none"/>
              <a:tailEnd len="med" w="med" type="stealth"/>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2"/>
          <p:cNvSpPr txBox="1"/>
          <p:nvPr>
            <p:ph type="title"/>
          </p:nvPr>
        </p:nvSpPr>
        <p:spPr>
          <a:xfrm>
            <a:off x="1280413" y="532431"/>
            <a:ext cx="4760624" cy="7867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Basic definitions</a:t>
            </a:r>
            <a:endParaRPr/>
          </a:p>
        </p:txBody>
      </p:sp>
      <p:sp>
        <p:nvSpPr>
          <p:cNvPr id="606" name="Google Shape;606;p42"/>
          <p:cNvSpPr txBox="1"/>
          <p:nvPr>
            <p:ph idx="1" type="body"/>
          </p:nvPr>
        </p:nvSpPr>
        <p:spPr>
          <a:xfrm>
            <a:off x="1064302" y="2488367"/>
            <a:ext cx="10178321" cy="39873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lang="en-US"/>
              <a:t>Raster</a:t>
            </a:r>
            <a:r>
              <a:rPr lang="en-US"/>
              <a:t>:  A rectangular array of points or dots.</a:t>
            </a:r>
            <a:endParaRPr/>
          </a:p>
          <a:p>
            <a:pPr indent="-342900" lvl="0" marL="342900" rtl="0" algn="l">
              <a:lnSpc>
                <a:spcPct val="100000"/>
              </a:lnSpc>
              <a:spcBef>
                <a:spcPts val="1000"/>
              </a:spcBef>
              <a:spcAft>
                <a:spcPts val="0"/>
              </a:spcAft>
              <a:buSzPts val="1440"/>
              <a:buChar char="►"/>
            </a:pPr>
            <a:r>
              <a:rPr b="1" lang="en-US"/>
              <a:t>Pixel </a:t>
            </a:r>
            <a:r>
              <a:rPr lang="en-US"/>
              <a:t>(Pel, picture elements): One dot or picture element of the raster, defined as smallest addressable area on screen.</a:t>
            </a:r>
            <a:endParaRPr/>
          </a:p>
          <a:p>
            <a:pPr indent="-342900" lvl="0" marL="342900" rtl="0" algn="l">
              <a:lnSpc>
                <a:spcPct val="100000"/>
              </a:lnSpc>
              <a:spcBef>
                <a:spcPts val="1000"/>
              </a:spcBef>
              <a:spcAft>
                <a:spcPts val="0"/>
              </a:spcAft>
              <a:buSzPts val="1440"/>
              <a:buChar char="►"/>
            </a:pPr>
            <a:r>
              <a:rPr b="1" lang="en-US"/>
              <a:t>Scan line</a:t>
            </a:r>
            <a:r>
              <a:rPr lang="en-US"/>
              <a:t>:  A row of pixels.</a:t>
            </a:r>
            <a:endParaRPr/>
          </a:p>
          <a:p>
            <a:pPr indent="-342900" lvl="0" marL="342900" rtl="0" algn="l">
              <a:lnSpc>
                <a:spcPct val="100000"/>
              </a:lnSpc>
              <a:spcBef>
                <a:spcPts val="1000"/>
              </a:spcBef>
              <a:spcAft>
                <a:spcPts val="0"/>
              </a:spcAft>
              <a:buSzPts val="1440"/>
              <a:buChar char="►"/>
            </a:pPr>
            <a:r>
              <a:rPr b="1" lang="en-US"/>
              <a:t>Resolution</a:t>
            </a:r>
            <a:r>
              <a:rPr lang="en-US"/>
              <a:t>: # of pixel positions that can be plotted.</a:t>
            </a:r>
            <a:endParaRPr/>
          </a:p>
          <a:p>
            <a:pPr indent="-342900" lvl="0" marL="342900" rtl="0" algn="l">
              <a:lnSpc>
                <a:spcPct val="100000"/>
              </a:lnSpc>
              <a:spcBef>
                <a:spcPts val="1000"/>
              </a:spcBef>
              <a:spcAft>
                <a:spcPts val="0"/>
              </a:spcAft>
              <a:buSzPts val="1440"/>
              <a:buChar char="►"/>
            </a:pPr>
            <a:r>
              <a:rPr b="1" lang="en-US"/>
              <a:t>Aspect Ratio</a:t>
            </a:r>
            <a:r>
              <a:rPr lang="en-US"/>
              <a:t>: # of horizontal points to vertical points(or vice versa).</a:t>
            </a:r>
            <a:endParaRPr/>
          </a:p>
          <a:p>
            <a:pPr indent="-342900" lvl="0" marL="342900" rtl="0" algn="l">
              <a:lnSpc>
                <a:spcPct val="100000"/>
              </a:lnSpc>
              <a:spcBef>
                <a:spcPts val="1000"/>
              </a:spcBef>
              <a:spcAft>
                <a:spcPts val="0"/>
              </a:spcAft>
              <a:buSzPts val="1440"/>
              <a:buChar char="►"/>
            </a:pPr>
            <a:r>
              <a:rPr b="1" lang="en-US"/>
              <a:t>Depth</a:t>
            </a:r>
            <a:r>
              <a:rPr lang="en-US"/>
              <a:t>: # of bits per pixel in a frame buffer.</a:t>
            </a:r>
            <a:endParaRPr/>
          </a:p>
          <a:p>
            <a:pPr indent="-342900" lvl="0" marL="342900" rtl="0" algn="l">
              <a:lnSpc>
                <a:spcPct val="100000"/>
              </a:lnSpc>
              <a:spcBef>
                <a:spcPts val="1000"/>
              </a:spcBef>
              <a:spcAft>
                <a:spcPts val="0"/>
              </a:spcAft>
              <a:buSzPts val="1440"/>
              <a:buChar char="►"/>
            </a:pPr>
            <a:r>
              <a:rPr b="1" lang="en-US"/>
              <a:t>Bitmap</a:t>
            </a:r>
            <a:r>
              <a:rPr lang="en-US"/>
              <a:t>: a frame buffer with one bit per pixel</a:t>
            </a:r>
            <a:endParaRPr/>
          </a:p>
          <a:p>
            <a:pPr indent="-342900" lvl="0" marL="342900" rtl="0" algn="l">
              <a:lnSpc>
                <a:spcPct val="100000"/>
              </a:lnSpc>
              <a:spcBef>
                <a:spcPts val="1000"/>
              </a:spcBef>
              <a:spcAft>
                <a:spcPts val="0"/>
              </a:spcAft>
              <a:buSzPts val="1440"/>
              <a:buChar char="►"/>
            </a:pPr>
            <a:r>
              <a:rPr b="1" lang="en-US"/>
              <a:t>Pixmap</a:t>
            </a:r>
            <a:r>
              <a:rPr lang="en-US"/>
              <a:t>: a frame buffer with multiple bits per pixel.</a:t>
            </a:r>
            <a:endParaRPr/>
          </a:p>
          <a:p>
            <a:pPr indent="-251459" lvl="0" marL="342900" rtl="0" algn="l">
              <a:lnSpc>
                <a:spcPct val="100000"/>
              </a:lnSpc>
              <a:spcBef>
                <a:spcPts val="1000"/>
              </a:spcBef>
              <a:spcAft>
                <a:spcPts val="0"/>
              </a:spcAft>
              <a:buSzPts val="1440"/>
              <a:buNone/>
            </a:pPr>
            <a:r>
              <a:t/>
            </a:r>
            <a:endParaRPr/>
          </a:p>
        </p:txBody>
      </p:sp>
      <p:pic>
        <p:nvPicPr>
          <p:cNvPr id="607" name="Google Shape;607;p42"/>
          <p:cNvPicPr preferRelativeResize="0"/>
          <p:nvPr/>
        </p:nvPicPr>
        <p:blipFill rotWithShape="1">
          <a:blip r:embed="rId3">
            <a:alphaModFix/>
          </a:blip>
          <a:srcRect b="0" l="0" r="0" t="0"/>
          <a:stretch/>
        </p:blipFill>
        <p:spPr>
          <a:xfrm>
            <a:off x="7815078" y="618074"/>
            <a:ext cx="3797300" cy="1914480"/>
          </a:xfrm>
          <a:prstGeom prst="rect">
            <a:avLst/>
          </a:prstGeom>
          <a:noFill/>
          <a:ln>
            <a:noFill/>
          </a:ln>
        </p:spPr>
      </p:pic>
      <p:sp>
        <p:nvSpPr>
          <p:cNvPr id="608" name="Google Shape;608;p42"/>
          <p:cNvSpPr/>
          <p:nvPr/>
        </p:nvSpPr>
        <p:spPr>
          <a:xfrm>
            <a:off x="824458" y="1528993"/>
            <a:ext cx="6940445" cy="660694"/>
          </a:xfrm>
          <a:prstGeom prst="rect">
            <a:avLst/>
          </a:prstGeom>
          <a:noFill/>
          <a:ln>
            <a:noFill/>
          </a:ln>
        </p:spPr>
        <p:txBody>
          <a:bodyPr anchorCtr="0" anchor="t" bIns="25400" lIns="63500" spcFirstLastPara="1" rIns="63500" wrap="square" tIns="25400">
            <a:spAutoFit/>
          </a:bodyPr>
          <a:lstStyle/>
          <a:p>
            <a:pPr indent="-228600" lvl="0" marL="228600" marR="0" rtl="0" algn="just">
              <a:lnSpc>
                <a:spcPct val="9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Trebuchet MS"/>
                <a:ea typeface="Trebuchet MS"/>
                <a:cs typeface="Trebuchet MS"/>
                <a:sym typeface="Trebuchet MS"/>
              </a:rPr>
              <a:t>    Video raster devices display an image by sequentially drawing out the pixels of the scan lines that form the raster.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614" name="Google Shape;614;p43"/>
          <p:cNvSpPr txBox="1"/>
          <p:nvPr>
            <p:ph idx="1" type="body"/>
          </p:nvPr>
        </p:nvSpPr>
        <p:spPr>
          <a:xfrm>
            <a:off x="959370" y="4152274"/>
            <a:ext cx="10283253" cy="223325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lang="en-US"/>
              <a:t>Horizontal retrace</a:t>
            </a:r>
            <a:r>
              <a:rPr lang="en-US"/>
              <a:t>: return to the left of the screen, after refreshing each scan line.</a:t>
            </a:r>
            <a:endParaRPr/>
          </a:p>
          <a:p>
            <a:pPr indent="-342900" lvl="0" marL="342900" rtl="0" algn="l">
              <a:lnSpc>
                <a:spcPct val="100000"/>
              </a:lnSpc>
              <a:spcBef>
                <a:spcPts val="1000"/>
              </a:spcBef>
              <a:spcAft>
                <a:spcPts val="0"/>
              </a:spcAft>
              <a:buSzPts val="1440"/>
              <a:buChar char="►"/>
            </a:pPr>
            <a:r>
              <a:rPr b="1" lang="en-US"/>
              <a:t>Vertical retrace</a:t>
            </a:r>
            <a:r>
              <a:rPr lang="en-US"/>
              <a:t>: electron beam returns to the top left corner of the screen to begin the next frame.</a:t>
            </a:r>
            <a:endParaRPr/>
          </a:p>
          <a:p>
            <a:pPr indent="-342900" lvl="0" marL="342900" rtl="0" algn="l">
              <a:lnSpc>
                <a:spcPct val="100000"/>
              </a:lnSpc>
              <a:spcBef>
                <a:spcPts val="1000"/>
              </a:spcBef>
              <a:spcAft>
                <a:spcPts val="0"/>
              </a:spcAft>
              <a:buSzPts val="1440"/>
              <a:buChar char="►"/>
            </a:pPr>
            <a:r>
              <a:rPr b="1" lang="en-US"/>
              <a:t>Refresh rates</a:t>
            </a:r>
            <a:r>
              <a:rPr lang="en-US"/>
              <a:t> are described in units of cycles per seconds, or Hertz(Hz).</a:t>
            </a:r>
            <a:endParaRPr/>
          </a:p>
        </p:txBody>
      </p:sp>
      <p:pic>
        <p:nvPicPr>
          <p:cNvPr descr="C:\Users\admin\Desktop\Untitled.png" id="615" name="Google Shape;615;p43"/>
          <p:cNvPicPr preferRelativeResize="0"/>
          <p:nvPr/>
        </p:nvPicPr>
        <p:blipFill rotWithShape="1">
          <a:blip r:embed="rId3">
            <a:alphaModFix/>
          </a:blip>
          <a:srcRect b="0" l="0" r="0" t="0"/>
          <a:stretch/>
        </p:blipFill>
        <p:spPr>
          <a:xfrm>
            <a:off x="2301266" y="645445"/>
            <a:ext cx="8042107" cy="32811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type="title"/>
          </p:nvPr>
        </p:nvSpPr>
        <p:spPr>
          <a:xfrm>
            <a:off x="659567" y="982132"/>
            <a:ext cx="10897849"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Rendering (Constructing 2D images from 3D models)</a:t>
            </a:r>
            <a:endParaRPr/>
          </a:p>
        </p:txBody>
      </p:sp>
      <p:sp>
        <p:nvSpPr>
          <p:cNvPr id="168" name="Google Shape;168;p8"/>
          <p:cNvSpPr txBox="1"/>
          <p:nvPr>
            <p:ph idx="1" type="body"/>
          </p:nvPr>
        </p:nvSpPr>
        <p:spPr>
          <a:xfrm>
            <a:off x="1205785" y="2479658"/>
            <a:ext cx="9690813" cy="389538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3D Rendering Pipeline</a:t>
            </a:r>
            <a:endParaRPr/>
          </a:p>
          <a:p>
            <a:pPr indent="-285750" lvl="1" marL="742950" rtl="0" algn="l">
              <a:lnSpc>
                <a:spcPct val="90000"/>
              </a:lnSpc>
              <a:spcBef>
                <a:spcPts val="1000"/>
              </a:spcBef>
              <a:spcAft>
                <a:spcPts val="0"/>
              </a:spcAft>
              <a:buSzPts val="1280"/>
              <a:buChar char="►"/>
            </a:pPr>
            <a:r>
              <a:rPr lang="en-US"/>
              <a:t>Modeling transformations</a:t>
            </a:r>
            <a:endParaRPr/>
          </a:p>
          <a:p>
            <a:pPr indent="-285750" lvl="1" marL="742950" rtl="0" algn="l">
              <a:lnSpc>
                <a:spcPct val="90000"/>
              </a:lnSpc>
              <a:spcBef>
                <a:spcPts val="1000"/>
              </a:spcBef>
              <a:spcAft>
                <a:spcPts val="0"/>
              </a:spcAft>
              <a:buSzPts val="1280"/>
              <a:buChar char="►"/>
            </a:pPr>
            <a:r>
              <a:rPr lang="en-US"/>
              <a:t>Viewing transformations</a:t>
            </a:r>
            <a:endParaRPr/>
          </a:p>
          <a:p>
            <a:pPr indent="-285750" lvl="1" marL="742950" rtl="0" algn="l">
              <a:lnSpc>
                <a:spcPct val="90000"/>
              </a:lnSpc>
              <a:spcBef>
                <a:spcPts val="1000"/>
              </a:spcBef>
              <a:spcAft>
                <a:spcPts val="0"/>
              </a:spcAft>
              <a:buSzPts val="1280"/>
              <a:buChar char="►"/>
            </a:pPr>
            <a:r>
              <a:rPr lang="en-US"/>
              <a:t>Hidden surface removal</a:t>
            </a:r>
            <a:endParaRPr/>
          </a:p>
          <a:p>
            <a:pPr indent="-285750" lvl="1" marL="742950" rtl="0" algn="l">
              <a:lnSpc>
                <a:spcPct val="90000"/>
              </a:lnSpc>
              <a:spcBef>
                <a:spcPts val="1000"/>
              </a:spcBef>
              <a:spcAft>
                <a:spcPts val="0"/>
              </a:spcAft>
              <a:buSzPts val="1280"/>
              <a:buChar char="►"/>
            </a:pPr>
            <a:r>
              <a:rPr lang="en-US"/>
              <a:t>Illumination, shading, and textures</a:t>
            </a:r>
            <a:endParaRPr/>
          </a:p>
          <a:p>
            <a:pPr indent="-285750" lvl="1" marL="742950" rtl="0" algn="l">
              <a:lnSpc>
                <a:spcPct val="90000"/>
              </a:lnSpc>
              <a:spcBef>
                <a:spcPts val="1000"/>
              </a:spcBef>
              <a:spcAft>
                <a:spcPts val="0"/>
              </a:spcAft>
              <a:buSzPts val="1280"/>
              <a:buChar char="►"/>
            </a:pPr>
            <a:r>
              <a:rPr lang="en-US"/>
              <a:t>Scan conversion, clipping</a:t>
            </a:r>
            <a:endParaRPr/>
          </a:p>
          <a:p>
            <a:pPr indent="-285750" lvl="1" marL="742950" rtl="0" algn="l">
              <a:lnSpc>
                <a:spcPct val="90000"/>
              </a:lnSpc>
              <a:spcBef>
                <a:spcPts val="1000"/>
              </a:spcBef>
              <a:spcAft>
                <a:spcPts val="0"/>
              </a:spcAft>
              <a:buSzPts val="1280"/>
              <a:buChar char="►"/>
            </a:pPr>
            <a:r>
              <a:rPr lang="en-US"/>
              <a:t>Hierarchical scene graphics</a:t>
            </a:r>
            <a:endParaRPr/>
          </a:p>
          <a:p>
            <a:pPr indent="-285750" lvl="1" marL="742950" rtl="0" algn="l">
              <a:lnSpc>
                <a:spcPct val="90000"/>
              </a:lnSpc>
              <a:spcBef>
                <a:spcPts val="1000"/>
              </a:spcBef>
              <a:spcAft>
                <a:spcPts val="0"/>
              </a:spcAft>
              <a:buSzPts val="1280"/>
              <a:buChar char="►"/>
            </a:pPr>
            <a:r>
              <a:rPr lang="en-US"/>
              <a:t>OpenGL</a:t>
            </a:r>
            <a:endParaRPr/>
          </a:p>
          <a:p>
            <a:pPr indent="-342900" lvl="0" marL="342900" rtl="0" algn="l">
              <a:lnSpc>
                <a:spcPct val="90000"/>
              </a:lnSpc>
              <a:spcBef>
                <a:spcPts val="1000"/>
              </a:spcBef>
              <a:spcAft>
                <a:spcPts val="0"/>
              </a:spcAft>
              <a:buSzPts val="1440"/>
              <a:buChar char="►"/>
            </a:pPr>
            <a:r>
              <a:rPr lang="en-US"/>
              <a:t>Global illumination</a:t>
            </a:r>
            <a:endParaRPr/>
          </a:p>
          <a:p>
            <a:pPr indent="-285750" lvl="1" marL="742950" rtl="0" algn="l">
              <a:lnSpc>
                <a:spcPct val="90000"/>
              </a:lnSpc>
              <a:spcBef>
                <a:spcPts val="1000"/>
              </a:spcBef>
              <a:spcAft>
                <a:spcPts val="0"/>
              </a:spcAft>
              <a:buSzPts val="1280"/>
              <a:buChar char="►"/>
            </a:pPr>
            <a:r>
              <a:rPr lang="en-US"/>
              <a:t>Ray tracing</a:t>
            </a:r>
            <a:endParaRPr/>
          </a:p>
          <a:p>
            <a:pPr indent="-285750" lvl="1" marL="742950" rtl="0" algn="l">
              <a:lnSpc>
                <a:spcPct val="90000"/>
              </a:lnSpc>
              <a:spcBef>
                <a:spcPts val="1000"/>
              </a:spcBef>
              <a:spcAft>
                <a:spcPts val="0"/>
              </a:spcAft>
              <a:buSzPts val="1280"/>
              <a:buChar char="►"/>
            </a:pPr>
            <a:r>
              <a:rPr lang="en-US"/>
              <a:t>Radiosity</a:t>
            </a:r>
            <a:endParaRPr/>
          </a:p>
          <a:p>
            <a:pPr indent="-251459" lvl="0" marL="342900" rtl="0" algn="l">
              <a:lnSpc>
                <a:spcPct val="100000"/>
              </a:lnSpc>
              <a:spcBef>
                <a:spcPts val="1000"/>
              </a:spcBef>
              <a:spcAft>
                <a:spcPts val="0"/>
              </a:spcAft>
              <a:buSzPts val="1440"/>
              <a:buNone/>
            </a:pPr>
            <a:r>
              <a:t/>
            </a:r>
            <a:endParaRPr/>
          </a:p>
        </p:txBody>
      </p:sp>
      <p:pic>
        <p:nvPicPr>
          <p:cNvPr id="169" name="Google Shape;169;p8"/>
          <p:cNvPicPr preferRelativeResize="0"/>
          <p:nvPr/>
        </p:nvPicPr>
        <p:blipFill rotWithShape="1">
          <a:blip r:embed="rId3">
            <a:alphaModFix/>
          </a:blip>
          <a:srcRect b="0" l="0" r="0" t="0"/>
          <a:stretch/>
        </p:blipFill>
        <p:spPr>
          <a:xfrm>
            <a:off x="7142408" y="2479657"/>
            <a:ext cx="4060543" cy="305825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ph type="title"/>
          </p:nvPr>
        </p:nvSpPr>
        <p:spPr>
          <a:xfrm>
            <a:off x="1295402" y="652352"/>
            <a:ext cx="9601196" cy="77171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Scanning An Image</a:t>
            </a:r>
            <a:endParaRPr/>
          </a:p>
        </p:txBody>
      </p:sp>
      <p:sp>
        <p:nvSpPr>
          <p:cNvPr id="621" name="Google Shape;621;p44"/>
          <p:cNvSpPr txBox="1"/>
          <p:nvPr>
            <p:ph idx="1" type="body"/>
          </p:nvPr>
        </p:nvSpPr>
        <p:spPr>
          <a:xfrm>
            <a:off x="1199213" y="1499018"/>
            <a:ext cx="9697384" cy="1462132"/>
          </a:xfrm>
          <a:prstGeom prst="rect">
            <a:avLst/>
          </a:prstGeom>
          <a:noFill/>
          <a:ln>
            <a:noFill/>
          </a:ln>
        </p:spPr>
        <p:txBody>
          <a:bodyPr anchorCtr="0" anchor="t" bIns="25400" lIns="63500" spcFirstLastPara="1" rIns="63500" wrap="square" tIns="25400">
            <a:spAutoFit/>
          </a:bodyPr>
          <a:lstStyle/>
          <a:p>
            <a:pPr indent="-228600" lvl="0" marL="228600" rtl="0" algn="l">
              <a:lnSpc>
                <a:spcPct val="94000"/>
              </a:lnSpc>
              <a:spcBef>
                <a:spcPts val="0"/>
              </a:spcBef>
              <a:spcAft>
                <a:spcPts val="0"/>
              </a:spcAft>
              <a:buSzPts val="1760"/>
              <a:buFont typeface="Arial"/>
              <a:buChar char="•"/>
            </a:pPr>
            <a:r>
              <a:rPr lang="en-US" sz="2200"/>
              <a:t>Frame: The image to be scanned out on the CRT.</a:t>
            </a:r>
            <a:endParaRPr/>
          </a:p>
          <a:p>
            <a:pPr indent="-228600" lvl="0" marL="228600" rtl="0" algn="l">
              <a:lnSpc>
                <a:spcPct val="150000"/>
              </a:lnSpc>
              <a:spcBef>
                <a:spcPts val="0"/>
              </a:spcBef>
              <a:spcAft>
                <a:spcPts val="0"/>
              </a:spcAft>
              <a:buSzPts val="1760"/>
              <a:buFont typeface="Arial"/>
              <a:buChar char="•"/>
            </a:pPr>
            <a:r>
              <a:rPr lang="en-US" sz="2200"/>
              <a:t>Some minimum number of frames must be redisplayed (or refreshed) each second to eliminate flicker in the image.</a:t>
            </a:r>
            <a:endParaRPr/>
          </a:p>
        </p:txBody>
      </p:sp>
      <p:sp>
        <p:nvSpPr>
          <p:cNvPr id="622" name="Google Shape;622;p44"/>
          <p:cNvSpPr/>
          <p:nvPr/>
        </p:nvSpPr>
        <p:spPr>
          <a:xfrm>
            <a:off x="1160490" y="3219862"/>
            <a:ext cx="6589425" cy="2184188"/>
          </a:xfrm>
          <a:prstGeom prst="rect">
            <a:avLst/>
          </a:prstGeom>
          <a:noFill/>
          <a:ln>
            <a:noFill/>
          </a:ln>
        </p:spPr>
        <p:txBody>
          <a:bodyPr anchorCtr="0" anchor="t" bIns="25400" lIns="63500" spcFirstLastPara="1" rIns="63500" wrap="square" tIns="25400">
            <a:spAutoFit/>
          </a:bodyPr>
          <a:lstStyle/>
          <a:p>
            <a:pPr indent="-228600" lvl="0" marL="228600" marR="0" rtl="0" algn="just">
              <a:lnSpc>
                <a:spcPct val="90000"/>
              </a:lnSpc>
              <a:spcBef>
                <a:spcPts val="0"/>
              </a:spcBef>
              <a:spcAft>
                <a:spcPts val="0"/>
              </a:spcAft>
              <a:buClr>
                <a:schemeClr val="accent1"/>
              </a:buClr>
              <a:buSzPts val="2200"/>
              <a:buFont typeface="Arial"/>
              <a:buChar char="•"/>
            </a:pPr>
            <a:r>
              <a:rPr b="0" i="0" lang="en-US" sz="2200" u="none" cap="none" strike="noStrike">
                <a:solidFill>
                  <a:schemeClr val="dk1"/>
                </a:solidFill>
                <a:latin typeface="Trebuchet MS"/>
                <a:ea typeface="Trebuchet MS"/>
                <a:cs typeface="Trebuchet MS"/>
                <a:sym typeface="Trebuchet MS"/>
              </a:rPr>
              <a:t>Critical Fusion Frequency --The refresh rate above which a picture stops flickering and fuses into a steady image is called the critical fusion frequency.</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990"/>
              </a:spcBef>
              <a:spcAft>
                <a:spcPts val="0"/>
              </a:spcAft>
              <a:buClr>
                <a:schemeClr val="accent1"/>
              </a:buClr>
              <a:buSzPts val="2200"/>
              <a:buFont typeface="Noto Sans Symbols"/>
              <a:buChar char="•"/>
            </a:pPr>
            <a:r>
              <a:rPr b="0" i="0" lang="en-US" sz="2200" u="none" cap="none" strike="noStrike">
                <a:solidFill>
                  <a:schemeClr val="dk1"/>
                </a:solidFill>
                <a:latin typeface="Trebuchet MS"/>
                <a:ea typeface="Trebuchet MS"/>
                <a:cs typeface="Trebuchet MS"/>
                <a:sym typeface="Trebuchet MS"/>
              </a:rPr>
              <a:t>Typically 60 times per second for raster displays.</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990"/>
              </a:spcBef>
              <a:spcAft>
                <a:spcPts val="0"/>
              </a:spcAft>
              <a:buClr>
                <a:schemeClr val="accent1"/>
              </a:buClr>
              <a:buSzPts val="2200"/>
              <a:buFont typeface="Noto Sans Symbols"/>
              <a:buChar char="•"/>
            </a:pPr>
            <a:r>
              <a:rPr b="0" i="0" lang="en-US" sz="2200" u="none" cap="none" strike="noStrike">
                <a:solidFill>
                  <a:schemeClr val="dk1"/>
                </a:solidFill>
                <a:latin typeface="Trebuchet MS"/>
                <a:ea typeface="Trebuchet MS"/>
                <a:cs typeface="Trebuchet MS"/>
                <a:sym typeface="Trebuchet MS"/>
              </a:rPr>
              <a:t> Varies with intensity, individuals, phosphor persistence, room lighting.</a:t>
            </a:r>
            <a:endParaRPr b="0" i="0" sz="1400" u="none" cap="none" strike="noStrike">
              <a:solidFill>
                <a:srgbClr val="000000"/>
              </a:solidFill>
              <a:latin typeface="Arial"/>
              <a:ea typeface="Arial"/>
              <a:cs typeface="Arial"/>
              <a:sym typeface="Arial"/>
            </a:endParaRPr>
          </a:p>
        </p:txBody>
      </p:sp>
      <p:grpSp>
        <p:nvGrpSpPr>
          <p:cNvPr id="623" name="Google Shape;623;p44"/>
          <p:cNvGrpSpPr/>
          <p:nvPr/>
        </p:nvGrpSpPr>
        <p:grpSpPr>
          <a:xfrm>
            <a:off x="8058894" y="2711653"/>
            <a:ext cx="3187700" cy="3302000"/>
            <a:chOff x="7624184" y="2711653"/>
            <a:chExt cx="3187700" cy="3302000"/>
          </a:xfrm>
        </p:grpSpPr>
        <p:sp>
          <p:nvSpPr>
            <p:cNvPr id="624" name="Google Shape;624;p44"/>
            <p:cNvSpPr/>
            <p:nvPr/>
          </p:nvSpPr>
          <p:spPr>
            <a:xfrm>
              <a:off x="7624184" y="2711653"/>
              <a:ext cx="3187700" cy="3302000"/>
            </a:xfrm>
            <a:prstGeom prst="roundRect">
              <a:avLst>
                <a:gd fmla="val 7106" name="adj"/>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5" name="Google Shape;625;p44"/>
            <p:cNvCxnSpPr/>
            <p:nvPr/>
          </p:nvCxnSpPr>
          <p:spPr>
            <a:xfrm>
              <a:off x="7624184" y="29402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26" name="Google Shape;626;p44"/>
            <p:cNvCxnSpPr/>
            <p:nvPr/>
          </p:nvCxnSpPr>
          <p:spPr>
            <a:xfrm>
              <a:off x="7624184" y="31688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27" name="Google Shape;627;p44"/>
            <p:cNvCxnSpPr/>
            <p:nvPr/>
          </p:nvCxnSpPr>
          <p:spPr>
            <a:xfrm>
              <a:off x="7624184" y="33974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28" name="Google Shape;628;p44"/>
            <p:cNvCxnSpPr/>
            <p:nvPr/>
          </p:nvCxnSpPr>
          <p:spPr>
            <a:xfrm>
              <a:off x="7624184" y="36260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29" name="Google Shape;629;p44"/>
            <p:cNvCxnSpPr/>
            <p:nvPr/>
          </p:nvCxnSpPr>
          <p:spPr>
            <a:xfrm>
              <a:off x="7624184" y="38546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0" name="Google Shape;630;p44"/>
            <p:cNvCxnSpPr/>
            <p:nvPr/>
          </p:nvCxnSpPr>
          <p:spPr>
            <a:xfrm>
              <a:off x="7624184" y="40832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1" name="Google Shape;631;p44"/>
            <p:cNvCxnSpPr/>
            <p:nvPr/>
          </p:nvCxnSpPr>
          <p:spPr>
            <a:xfrm>
              <a:off x="7624184" y="43118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2" name="Google Shape;632;p44"/>
            <p:cNvCxnSpPr/>
            <p:nvPr/>
          </p:nvCxnSpPr>
          <p:spPr>
            <a:xfrm>
              <a:off x="7624184" y="45404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3" name="Google Shape;633;p44"/>
            <p:cNvCxnSpPr/>
            <p:nvPr/>
          </p:nvCxnSpPr>
          <p:spPr>
            <a:xfrm>
              <a:off x="7624184" y="47690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4" name="Google Shape;634;p44"/>
            <p:cNvCxnSpPr/>
            <p:nvPr/>
          </p:nvCxnSpPr>
          <p:spPr>
            <a:xfrm>
              <a:off x="7624184" y="49976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5" name="Google Shape;635;p44"/>
            <p:cNvCxnSpPr/>
            <p:nvPr/>
          </p:nvCxnSpPr>
          <p:spPr>
            <a:xfrm>
              <a:off x="7624184" y="52262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6" name="Google Shape;636;p44"/>
            <p:cNvCxnSpPr/>
            <p:nvPr/>
          </p:nvCxnSpPr>
          <p:spPr>
            <a:xfrm>
              <a:off x="7624184" y="54548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7" name="Google Shape;637;p44"/>
            <p:cNvCxnSpPr/>
            <p:nvPr/>
          </p:nvCxnSpPr>
          <p:spPr>
            <a:xfrm>
              <a:off x="7624184" y="56834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8" name="Google Shape;638;p44"/>
            <p:cNvCxnSpPr/>
            <p:nvPr/>
          </p:nvCxnSpPr>
          <p:spPr>
            <a:xfrm>
              <a:off x="7624184" y="5912053"/>
              <a:ext cx="3187700" cy="0"/>
            </a:xfrm>
            <a:prstGeom prst="straightConnector1">
              <a:avLst/>
            </a:prstGeom>
            <a:noFill/>
            <a:ln cap="flat" cmpd="sng" w="12700">
              <a:solidFill>
                <a:srgbClr val="000000"/>
              </a:solidFill>
              <a:prstDash val="solid"/>
              <a:round/>
              <a:headEnd len="sm" w="sm" type="none"/>
              <a:tailEnd len="sm" w="sm" type="none"/>
            </a:ln>
          </p:spPr>
        </p:cxnSp>
        <p:cxnSp>
          <p:nvCxnSpPr>
            <p:cNvPr id="639" name="Google Shape;639;p44"/>
            <p:cNvCxnSpPr/>
            <p:nvPr/>
          </p:nvCxnSpPr>
          <p:spPr>
            <a:xfrm>
              <a:off x="78527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0" name="Google Shape;640;p44"/>
            <p:cNvCxnSpPr/>
            <p:nvPr/>
          </p:nvCxnSpPr>
          <p:spPr>
            <a:xfrm>
              <a:off x="80813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1" name="Google Shape;641;p44"/>
            <p:cNvCxnSpPr/>
            <p:nvPr/>
          </p:nvCxnSpPr>
          <p:spPr>
            <a:xfrm>
              <a:off x="83099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2" name="Google Shape;642;p44"/>
            <p:cNvCxnSpPr/>
            <p:nvPr/>
          </p:nvCxnSpPr>
          <p:spPr>
            <a:xfrm>
              <a:off x="85385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3" name="Google Shape;643;p44"/>
            <p:cNvCxnSpPr/>
            <p:nvPr/>
          </p:nvCxnSpPr>
          <p:spPr>
            <a:xfrm>
              <a:off x="87671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4" name="Google Shape;644;p44"/>
            <p:cNvCxnSpPr/>
            <p:nvPr/>
          </p:nvCxnSpPr>
          <p:spPr>
            <a:xfrm>
              <a:off x="89957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5" name="Google Shape;645;p44"/>
            <p:cNvCxnSpPr/>
            <p:nvPr/>
          </p:nvCxnSpPr>
          <p:spPr>
            <a:xfrm>
              <a:off x="92243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6" name="Google Shape;646;p44"/>
            <p:cNvCxnSpPr/>
            <p:nvPr/>
          </p:nvCxnSpPr>
          <p:spPr>
            <a:xfrm>
              <a:off x="94529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7" name="Google Shape;647;p44"/>
            <p:cNvCxnSpPr/>
            <p:nvPr/>
          </p:nvCxnSpPr>
          <p:spPr>
            <a:xfrm>
              <a:off x="96815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8" name="Google Shape;648;p44"/>
            <p:cNvCxnSpPr/>
            <p:nvPr/>
          </p:nvCxnSpPr>
          <p:spPr>
            <a:xfrm>
              <a:off x="99101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49" name="Google Shape;649;p44"/>
            <p:cNvCxnSpPr/>
            <p:nvPr/>
          </p:nvCxnSpPr>
          <p:spPr>
            <a:xfrm>
              <a:off x="101387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50" name="Google Shape;650;p44"/>
            <p:cNvCxnSpPr/>
            <p:nvPr/>
          </p:nvCxnSpPr>
          <p:spPr>
            <a:xfrm>
              <a:off x="10367384" y="2711653"/>
              <a:ext cx="0" cy="3302000"/>
            </a:xfrm>
            <a:prstGeom prst="straightConnector1">
              <a:avLst/>
            </a:prstGeom>
            <a:noFill/>
            <a:ln cap="flat" cmpd="sng" w="12700">
              <a:solidFill>
                <a:srgbClr val="000000"/>
              </a:solidFill>
              <a:prstDash val="solid"/>
              <a:round/>
              <a:headEnd len="sm" w="sm" type="none"/>
              <a:tailEnd len="sm" w="sm" type="none"/>
            </a:ln>
          </p:spPr>
        </p:cxnSp>
        <p:cxnSp>
          <p:nvCxnSpPr>
            <p:cNvPr id="651" name="Google Shape;651;p44"/>
            <p:cNvCxnSpPr/>
            <p:nvPr/>
          </p:nvCxnSpPr>
          <p:spPr>
            <a:xfrm>
              <a:off x="10595984" y="2711653"/>
              <a:ext cx="0" cy="3302000"/>
            </a:xfrm>
            <a:prstGeom prst="straightConnector1">
              <a:avLst/>
            </a:prstGeom>
            <a:noFill/>
            <a:ln cap="flat" cmpd="sng" w="12700">
              <a:solidFill>
                <a:srgbClr val="000000"/>
              </a:solidFill>
              <a:prstDash val="solid"/>
              <a:round/>
              <a:headEnd len="sm" w="sm" type="none"/>
              <a:tailEnd len="sm" w="sm" type="none"/>
            </a:ln>
          </p:spPr>
        </p:cxnSp>
        <p:sp>
          <p:nvSpPr>
            <p:cNvPr descr="50%" id="652" name="Google Shape;652;p44"/>
            <p:cNvSpPr/>
            <p:nvPr/>
          </p:nvSpPr>
          <p:spPr>
            <a:xfrm>
              <a:off x="8767184" y="3397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3" name="Google Shape;653;p44"/>
            <p:cNvSpPr/>
            <p:nvPr/>
          </p:nvSpPr>
          <p:spPr>
            <a:xfrm>
              <a:off x="8767184" y="36260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4" name="Google Shape;654;p44"/>
            <p:cNvSpPr/>
            <p:nvPr/>
          </p:nvSpPr>
          <p:spPr>
            <a:xfrm>
              <a:off x="8767184" y="38546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5" name="Google Shape;655;p44"/>
            <p:cNvSpPr/>
            <p:nvPr/>
          </p:nvSpPr>
          <p:spPr>
            <a:xfrm>
              <a:off x="8767184" y="4083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6" name="Google Shape;656;p44"/>
            <p:cNvSpPr/>
            <p:nvPr/>
          </p:nvSpPr>
          <p:spPr>
            <a:xfrm>
              <a:off x="8767184" y="43118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7" name="Google Shape;657;p44"/>
            <p:cNvSpPr/>
            <p:nvPr/>
          </p:nvSpPr>
          <p:spPr>
            <a:xfrm>
              <a:off x="8767184" y="4540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8" name="Google Shape;658;p44"/>
            <p:cNvSpPr/>
            <p:nvPr/>
          </p:nvSpPr>
          <p:spPr>
            <a:xfrm>
              <a:off x="8767184" y="47690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59" name="Google Shape;659;p44"/>
            <p:cNvSpPr/>
            <p:nvPr/>
          </p:nvSpPr>
          <p:spPr>
            <a:xfrm>
              <a:off x="8767184" y="49976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0" name="Google Shape;660;p44"/>
            <p:cNvSpPr/>
            <p:nvPr/>
          </p:nvSpPr>
          <p:spPr>
            <a:xfrm>
              <a:off x="8767184" y="5226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1" name="Google Shape;661;p44"/>
            <p:cNvSpPr/>
            <p:nvPr/>
          </p:nvSpPr>
          <p:spPr>
            <a:xfrm>
              <a:off x="8995784" y="5226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2" name="Google Shape;662;p44"/>
            <p:cNvSpPr/>
            <p:nvPr/>
          </p:nvSpPr>
          <p:spPr>
            <a:xfrm>
              <a:off x="9224384" y="5226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3" name="Google Shape;663;p44"/>
            <p:cNvSpPr/>
            <p:nvPr/>
          </p:nvSpPr>
          <p:spPr>
            <a:xfrm>
              <a:off x="9452984" y="5226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4" name="Google Shape;664;p44"/>
            <p:cNvSpPr/>
            <p:nvPr/>
          </p:nvSpPr>
          <p:spPr>
            <a:xfrm>
              <a:off x="9681584" y="52262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5" name="Google Shape;665;p44"/>
            <p:cNvSpPr/>
            <p:nvPr/>
          </p:nvSpPr>
          <p:spPr>
            <a:xfrm>
              <a:off x="8995784" y="3397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6" name="Google Shape;666;p44"/>
            <p:cNvSpPr/>
            <p:nvPr/>
          </p:nvSpPr>
          <p:spPr>
            <a:xfrm>
              <a:off x="9224384" y="3397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7" name="Google Shape;667;p44"/>
            <p:cNvSpPr/>
            <p:nvPr/>
          </p:nvSpPr>
          <p:spPr>
            <a:xfrm>
              <a:off x="9452984" y="3397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8" name="Google Shape;668;p44"/>
            <p:cNvSpPr/>
            <p:nvPr/>
          </p:nvSpPr>
          <p:spPr>
            <a:xfrm>
              <a:off x="9681584" y="33974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69" name="Google Shape;669;p44"/>
            <p:cNvSpPr/>
            <p:nvPr/>
          </p:nvSpPr>
          <p:spPr>
            <a:xfrm>
              <a:off x="8995784" y="43118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70" name="Google Shape;670;p44"/>
            <p:cNvSpPr/>
            <p:nvPr/>
          </p:nvSpPr>
          <p:spPr>
            <a:xfrm>
              <a:off x="9224384" y="43118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descr="50%" id="671" name="Google Shape;671;p44"/>
            <p:cNvSpPr/>
            <p:nvPr/>
          </p:nvSpPr>
          <p:spPr>
            <a:xfrm>
              <a:off x="9452984" y="4311853"/>
              <a:ext cx="215900" cy="2159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5"/>
          <p:cNvSpPr txBox="1"/>
          <p:nvPr>
            <p:ph type="title"/>
          </p:nvPr>
        </p:nvSpPr>
        <p:spPr>
          <a:xfrm>
            <a:off x="6655633" y="1191997"/>
            <a:ext cx="4885541" cy="891638"/>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Video Controller</a:t>
            </a:r>
            <a:endParaRPr/>
          </a:p>
        </p:txBody>
      </p:sp>
      <p:sp>
        <p:nvSpPr>
          <p:cNvPr id="677" name="Google Shape;677;p45"/>
          <p:cNvSpPr txBox="1"/>
          <p:nvPr>
            <p:ph idx="1" type="body"/>
          </p:nvPr>
        </p:nvSpPr>
        <p:spPr>
          <a:xfrm>
            <a:off x="883277" y="929390"/>
            <a:ext cx="9601196" cy="3997853"/>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800"/>
              <a:buChar char="►"/>
            </a:pPr>
            <a:r>
              <a:rPr lang="en-US"/>
              <a:t>Access the frame buffer to refresh the screen</a:t>
            </a:r>
            <a:endParaRPr/>
          </a:p>
          <a:p>
            <a:pPr indent="-342900" lvl="0" marL="342900" rtl="0" algn="l">
              <a:lnSpc>
                <a:spcPct val="100000"/>
              </a:lnSpc>
              <a:spcBef>
                <a:spcPts val="0"/>
              </a:spcBef>
              <a:spcAft>
                <a:spcPts val="0"/>
              </a:spcAft>
              <a:buSzPts val="1800"/>
              <a:buChar char="►"/>
            </a:pPr>
            <a:r>
              <a:rPr lang="en-US"/>
              <a:t>Control the operation for display</a:t>
            </a:r>
            <a:endParaRPr/>
          </a:p>
          <a:p>
            <a:pPr indent="-342900" lvl="0" marL="342900" rtl="0" algn="l">
              <a:lnSpc>
                <a:spcPct val="100000"/>
              </a:lnSpc>
              <a:spcBef>
                <a:spcPts val="0"/>
              </a:spcBef>
              <a:spcAft>
                <a:spcPts val="0"/>
              </a:spcAft>
              <a:buSzPts val="1800"/>
              <a:buChar char="►"/>
            </a:pPr>
            <a:r>
              <a:rPr lang="en-US"/>
              <a:t>Color look-up table </a:t>
            </a:r>
            <a:endParaRPr/>
          </a:p>
          <a:p>
            <a:pPr indent="-228600" lvl="0" marL="342900" rtl="0" algn="l">
              <a:lnSpc>
                <a:spcPct val="100000"/>
              </a:lnSpc>
              <a:spcBef>
                <a:spcPts val="0"/>
              </a:spcBef>
              <a:spcAft>
                <a:spcPts val="0"/>
              </a:spcAft>
              <a:buClr>
                <a:srgbClr val="3F3F3F"/>
              </a:buClr>
              <a:buSzPts val="1800"/>
              <a:buNone/>
            </a:pPr>
            <a:r>
              <a:t/>
            </a:r>
            <a:endParaRPr sz="1800"/>
          </a:p>
        </p:txBody>
      </p:sp>
      <p:grpSp>
        <p:nvGrpSpPr>
          <p:cNvPr id="678" name="Google Shape;678;p45"/>
          <p:cNvGrpSpPr/>
          <p:nvPr/>
        </p:nvGrpSpPr>
        <p:grpSpPr>
          <a:xfrm>
            <a:off x="1932815" y="2822604"/>
            <a:ext cx="8583232" cy="2849380"/>
            <a:chOff x="2412495" y="3242324"/>
            <a:chExt cx="8583232" cy="2849380"/>
          </a:xfrm>
        </p:grpSpPr>
        <p:sp>
          <p:nvSpPr>
            <p:cNvPr id="679" name="Google Shape;679;p45"/>
            <p:cNvSpPr/>
            <p:nvPr/>
          </p:nvSpPr>
          <p:spPr>
            <a:xfrm>
              <a:off x="6184918" y="3242324"/>
              <a:ext cx="914400" cy="762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X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address</a:t>
              </a:r>
              <a:endParaRPr b="0" i="0" sz="1400" u="none" cap="none" strike="noStrike">
                <a:solidFill>
                  <a:srgbClr val="000000"/>
                </a:solidFill>
                <a:latin typeface="Arial"/>
                <a:ea typeface="Arial"/>
                <a:cs typeface="Arial"/>
                <a:sym typeface="Arial"/>
              </a:endParaRPr>
            </a:p>
          </p:txBody>
        </p:sp>
        <p:grpSp>
          <p:nvGrpSpPr>
            <p:cNvPr id="680" name="Google Shape;680;p45"/>
            <p:cNvGrpSpPr/>
            <p:nvPr/>
          </p:nvGrpSpPr>
          <p:grpSpPr>
            <a:xfrm>
              <a:off x="2412495" y="3348504"/>
              <a:ext cx="8583232" cy="2743200"/>
              <a:chOff x="3716625" y="3348504"/>
              <a:chExt cx="8583232" cy="2743200"/>
            </a:xfrm>
          </p:grpSpPr>
          <p:sp>
            <p:nvSpPr>
              <p:cNvPr id="681" name="Google Shape;681;p45"/>
              <p:cNvSpPr/>
              <p:nvPr/>
            </p:nvSpPr>
            <p:spPr>
              <a:xfrm>
                <a:off x="5507862" y="3348504"/>
                <a:ext cx="914400" cy="1371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Linear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address</a:t>
                </a:r>
                <a:endParaRPr b="0" i="0" sz="1400" u="none" cap="none" strike="noStrike">
                  <a:solidFill>
                    <a:srgbClr val="000000"/>
                  </a:solidFill>
                  <a:latin typeface="Arial"/>
                  <a:ea typeface="Arial"/>
                  <a:cs typeface="Arial"/>
                  <a:sym typeface="Arial"/>
                </a:endParaRPr>
              </a:p>
            </p:txBody>
          </p:sp>
          <p:sp>
            <p:nvSpPr>
              <p:cNvPr id="682" name="Google Shape;682;p45"/>
              <p:cNvSpPr/>
              <p:nvPr/>
            </p:nvSpPr>
            <p:spPr>
              <a:xfrm>
                <a:off x="7450425" y="4415304"/>
                <a:ext cx="914400" cy="762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address</a:t>
                </a:r>
                <a:endParaRPr b="0" i="0" sz="1400" u="none" cap="none" strike="noStrike">
                  <a:solidFill>
                    <a:srgbClr val="000000"/>
                  </a:solidFill>
                  <a:latin typeface="Arial"/>
                  <a:ea typeface="Arial"/>
                  <a:cs typeface="Arial"/>
                  <a:sym typeface="Arial"/>
                </a:endParaRPr>
              </a:p>
            </p:txBody>
          </p:sp>
          <p:sp>
            <p:nvSpPr>
              <p:cNvPr id="683" name="Google Shape;683;p45"/>
              <p:cNvSpPr/>
              <p:nvPr/>
            </p:nvSpPr>
            <p:spPr>
              <a:xfrm>
                <a:off x="9126825" y="3424704"/>
                <a:ext cx="1295400" cy="1600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Raster-scan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generator</a:t>
                </a:r>
                <a:endParaRPr b="0" i="0" sz="1400" u="none" cap="none" strike="noStrike">
                  <a:solidFill>
                    <a:srgbClr val="000000"/>
                  </a:solidFill>
                  <a:latin typeface="Arial"/>
                  <a:ea typeface="Arial"/>
                  <a:cs typeface="Arial"/>
                  <a:sym typeface="Arial"/>
                </a:endParaRPr>
              </a:p>
            </p:txBody>
          </p:sp>
          <p:sp>
            <p:nvSpPr>
              <p:cNvPr id="684" name="Google Shape;684;p45"/>
              <p:cNvSpPr/>
              <p:nvPr/>
            </p:nvSpPr>
            <p:spPr>
              <a:xfrm>
                <a:off x="3716625" y="3424704"/>
                <a:ext cx="914400" cy="2667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Frame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buffer</a:t>
                </a:r>
                <a:endParaRPr b="0" i="0" sz="1400" u="none" cap="none" strike="noStrike">
                  <a:solidFill>
                    <a:srgbClr val="000000"/>
                  </a:solidFill>
                  <a:latin typeface="Arial"/>
                  <a:ea typeface="Arial"/>
                  <a:cs typeface="Arial"/>
                  <a:sym typeface="Arial"/>
                </a:endParaRPr>
              </a:p>
            </p:txBody>
          </p:sp>
          <p:sp>
            <p:nvSpPr>
              <p:cNvPr id="685" name="Google Shape;685;p45"/>
              <p:cNvSpPr/>
              <p:nvPr/>
            </p:nvSpPr>
            <p:spPr>
              <a:xfrm>
                <a:off x="5545425" y="5177304"/>
                <a:ext cx="914400" cy="762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Pixel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values</a:t>
                </a:r>
                <a:endParaRPr b="0" i="0" sz="1400" u="none" cap="none" strike="noStrike">
                  <a:solidFill>
                    <a:srgbClr val="000000"/>
                  </a:solidFill>
                  <a:latin typeface="Arial"/>
                  <a:ea typeface="Arial"/>
                  <a:cs typeface="Arial"/>
                  <a:sym typeface="Arial"/>
                </a:endParaRPr>
              </a:p>
            </p:txBody>
          </p:sp>
          <p:cxnSp>
            <p:nvCxnSpPr>
              <p:cNvPr id="686" name="Google Shape;686;p45"/>
              <p:cNvCxnSpPr/>
              <p:nvPr/>
            </p:nvCxnSpPr>
            <p:spPr>
              <a:xfrm rot="10800000">
                <a:off x="8441025" y="3653304"/>
                <a:ext cx="685800" cy="0"/>
              </a:xfrm>
              <a:prstGeom prst="straightConnector1">
                <a:avLst/>
              </a:prstGeom>
              <a:noFill/>
              <a:ln cap="flat" cmpd="sng" w="9525">
                <a:solidFill>
                  <a:schemeClr val="dk1"/>
                </a:solidFill>
                <a:prstDash val="solid"/>
                <a:round/>
                <a:headEnd len="sm" w="sm" type="none"/>
                <a:tailEnd len="sm" w="sm" type="triangle"/>
              </a:ln>
            </p:spPr>
          </p:cxnSp>
          <p:cxnSp>
            <p:nvCxnSpPr>
              <p:cNvPr id="687" name="Google Shape;687;p45"/>
              <p:cNvCxnSpPr/>
              <p:nvPr/>
            </p:nvCxnSpPr>
            <p:spPr>
              <a:xfrm rot="10800000">
                <a:off x="8441025" y="4720104"/>
                <a:ext cx="685800" cy="0"/>
              </a:xfrm>
              <a:prstGeom prst="straightConnector1">
                <a:avLst/>
              </a:prstGeom>
              <a:noFill/>
              <a:ln cap="flat" cmpd="sng" w="9525">
                <a:solidFill>
                  <a:schemeClr val="dk1"/>
                </a:solidFill>
                <a:prstDash val="solid"/>
                <a:round/>
                <a:headEnd len="sm" w="sm" type="none"/>
                <a:tailEnd len="sm" w="sm" type="triangle"/>
              </a:ln>
            </p:spPr>
          </p:cxnSp>
          <p:cxnSp>
            <p:nvCxnSpPr>
              <p:cNvPr id="688" name="Google Shape;688;p45"/>
              <p:cNvCxnSpPr/>
              <p:nvPr/>
            </p:nvCxnSpPr>
            <p:spPr>
              <a:xfrm rot="10800000">
                <a:off x="6398615" y="3653304"/>
                <a:ext cx="1066800" cy="0"/>
              </a:xfrm>
              <a:prstGeom prst="straightConnector1">
                <a:avLst/>
              </a:prstGeom>
              <a:noFill/>
              <a:ln cap="flat" cmpd="sng" w="9525">
                <a:solidFill>
                  <a:schemeClr val="dk1"/>
                </a:solidFill>
                <a:prstDash val="solid"/>
                <a:round/>
                <a:headEnd len="sm" w="sm" type="none"/>
                <a:tailEnd len="sm" w="sm" type="triangle"/>
              </a:ln>
            </p:spPr>
          </p:cxnSp>
          <p:cxnSp>
            <p:nvCxnSpPr>
              <p:cNvPr id="689" name="Google Shape;689;p45"/>
              <p:cNvCxnSpPr/>
              <p:nvPr/>
            </p:nvCxnSpPr>
            <p:spPr>
              <a:xfrm rot="10800000">
                <a:off x="6398615" y="4567704"/>
                <a:ext cx="1066800" cy="0"/>
              </a:xfrm>
              <a:prstGeom prst="straightConnector1">
                <a:avLst/>
              </a:prstGeom>
              <a:noFill/>
              <a:ln cap="flat" cmpd="sng" w="9525">
                <a:solidFill>
                  <a:schemeClr val="dk1"/>
                </a:solidFill>
                <a:prstDash val="solid"/>
                <a:round/>
                <a:headEnd len="sm" w="sm" type="none"/>
                <a:tailEnd len="sm" w="sm" type="triangle"/>
              </a:ln>
            </p:spPr>
          </p:cxnSp>
          <p:cxnSp>
            <p:nvCxnSpPr>
              <p:cNvPr id="690" name="Google Shape;690;p45"/>
              <p:cNvCxnSpPr/>
              <p:nvPr/>
            </p:nvCxnSpPr>
            <p:spPr>
              <a:xfrm rot="10800000">
                <a:off x="4631025" y="4034304"/>
                <a:ext cx="838200" cy="0"/>
              </a:xfrm>
              <a:prstGeom prst="straightConnector1">
                <a:avLst/>
              </a:prstGeom>
              <a:noFill/>
              <a:ln cap="flat" cmpd="sng" w="9525">
                <a:solidFill>
                  <a:schemeClr val="dk1"/>
                </a:solidFill>
                <a:prstDash val="solid"/>
                <a:round/>
                <a:headEnd len="sm" w="sm" type="none"/>
                <a:tailEnd len="sm" w="sm" type="triangle"/>
              </a:ln>
            </p:spPr>
          </p:cxnSp>
          <p:cxnSp>
            <p:nvCxnSpPr>
              <p:cNvPr id="691" name="Google Shape;691;p45"/>
              <p:cNvCxnSpPr/>
              <p:nvPr/>
            </p:nvCxnSpPr>
            <p:spPr>
              <a:xfrm>
                <a:off x="4631025" y="5558304"/>
                <a:ext cx="914400" cy="0"/>
              </a:xfrm>
              <a:prstGeom prst="straightConnector1">
                <a:avLst/>
              </a:prstGeom>
              <a:noFill/>
              <a:ln cap="flat" cmpd="sng" w="9525">
                <a:solidFill>
                  <a:schemeClr val="dk1"/>
                </a:solidFill>
                <a:prstDash val="solid"/>
                <a:round/>
                <a:headEnd len="sm" w="sm" type="none"/>
                <a:tailEnd len="sm" w="sm" type="triangle"/>
              </a:ln>
            </p:spPr>
          </p:cxnSp>
          <p:cxnSp>
            <p:nvCxnSpPr>
              <p:cNvPr id="692" name="Google Shape;692;p45"/>
              <p:cNvCxnSpPr/>
              <p:nvPr/>
            </p:nvCxnSpPr>
            <p:spPr>
              <a:xfrm>
                <a:off x="6459825" y="5558304"/>
                <a:ext cx="4419600" cy="0"/>
              </a:xfrm>
              <a:prstGeom prst="straightConnector1">
                <a:avLst/>
              </a:prstGeom>
              <a:noFill/>
              <a:ln cap="flat" cmpd="sng" w="9525">
                <a:solidFill>
                  <a:schemeClr val="dk1"/>
                </a:solidFill>
                <a:prstDash val="solid"/>
                <a:round/>
                <a:headEnd len="sm" w="sm" type="none"/>
                <a:tailEnd len="sm" w="sm" type="triangle"/>
              </a:ln>
            </p:spPr>
          </p:cxnSp>
          <p:cxnSp>
            <p:nvCxnSpPr>
              <p:cNvPr id="693" name="Google Shape;693;p45"/>
              <p:cNvCxnSpPr/>
              <p:nvPr/>
            </p:nvCxnSpPr>
            <p:spPr>
              <a:xfrm>
                <a:off x="10422225" y="4186704"/>
                <a:ext cx="609600" cy="0"/>
              </a:xfrm>
              <a:prstGeom prst="straightConnector1">
                <a:avLst/>
              </a:prstGeom>
              <a:noFill/>
              <a:ln cap="flat" cmpd="sng" w="9525">
                <a:solidFill>
                  <a:schemeClr val="dk1"/>
                </a:solidFill>
                <a:prstDash val="solid"/>
                <a:round/>
                <a:headEnd len="sm" w="sm" type="none"/>
                <a:tailEnd len="sm" w="sm" type="triangle"/>
              </a:ln>
            </p:spPr>
          </p:cxnSp>
          <p:sp>
            <p:nvSpPr>
              <p:cNvPr id="694" name="Google Shape;694;p45"/>
              <p:cNvSpPr txBox="1"/>
              <p:nvPr/>
            </p:nvSpPr>
            <p:spPr>
              <a:xfrm>
                <a:off x="4707225" y="5177304"/>
                <a:ext cx="6159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Data</a:t>
                </a:r>
                <a:endParaRPr b="0" i="0" sz="1400" u="none" cap="none" strike="noStrike">
                  <a:solidFill>
                    <a:srgbClr val="000000"/>
                  </a:solidFill>
                  <a:latin typeface="Arial"/>
                  <a:ea typeface="Arial"/>
                  <a:cs typeface="Arial"/>
                  <a:sym typeface="Arial"/>
                </a:endParaRPr>
              </a:p>
            </p:txBody>
          </p:sp>
          <p:sp>
            <p:nvSpPr>
              <p:cNvPr id="695" name="Google Shape;695;p45"/>
              <p:cNvSpPr txBox="1"/>
              <p:nvPr/>
            </p:nvSpPr>
            <p:spPr>
              <a:xfrm>
                <a:off x="10982457" y="5252540"/>
                <a:ext cx="104140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Intensity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or color</a:t>
                </a:r>
                <a:endParaRPr b="0" i="0" sz="1400" u="none" cap="none" strike="noStrike">
                  <a:solidFill>
                    <a:srgbClr val="000000"/>
                  </a:solidFill>
                  <a:latin typeface="Arial"/>
                  <a:ea typeface="Arial"/>
                  <a:cs typeface="Arial"/>
                  <a:sym typeface="Arial"/>
                </a:endParaRPr>
              </a:p>
            </p:txBody>
          </p:sp>
          <p:sp>
            <p:nvSpPr>
              <p:cNvPr id="696" name="Google Shape;696;p45"/>
              <p:cNvSpPr txBox="1"/>
              <p:nvPr/>
            </p:nvSpPr>
            <p:spPr>
              <a:xfrm>
                <a:off x="10547257" y="3739574"/>
                <a:ext cx="1752600" cy="915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Horizontal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&amp; vertical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Times New Roman"/>
                    <a:ea typeface="Times New Roman"/>
                    <a:cs typeface="Times New Roman"/>
                    <a:sym typeface="Times New Roman"/>
                  </a:rPr>
                  <a:t>Deflection signal</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6"/>
          <p:cNvSpPr txBox="1"/>
          <p:nvPr>
            <p:ph type="title"/>
          </p:nvPr>
        </p:nvSpPr>
        <p:spPr>
          <a:xfrm>
            <a:off x="1295402" y="637362"/>
            <a:ext cx="9601196" cy="86165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Types of refresh</a:t>
            </a:r>
            <a:endParaRPr/>
          </a:p>
        </p:txBody>
      </p:sp>
      <p:sp>
        <p:nvSpPr>
          <p:cNvPr id="702" name="Google Shape;702;p46"/>
          <p:cNvSpPr txBox="1"/>
          <p:nvPr>
            <p:ph idx="1" type="body"/>
          </p:nvPr>
        </p:nvSpPr>
        <p:spPr>
          <a:xfrm>
            <a:off x="824459" y="1717491"/>
            <a:ext cx="8394492" cy="480322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Interlaced (mostly for TV for reduced flickering effect -</a:t>
            </a:r>
            <a:r>
              <a:rPr b="1" lang="en-US"/>
              <a:t>National Television System Committee </a:t>
            </a:r>
            <a:r>
              <a:rPr lang="en-US"/>
              <a:t>NTSC) each frame is displayed in two passes or two fields</a:t>
            </a:r>
            <a:endParaRPr/>
          </a:p>
          <a:p>
            <a:pPr indent="-285750" lvl="1" marL="742950" rtl="0" algn="l">
              <a:lnSpc>
                <a:spcPct val="100000"/>
              </a:lnSpc>
              <a:spcBef>
                <a:spcPts val="1000"/>
              </a:spcBef>
              <a:spcAft>
                <a:spcPts val="0"/>
              </a:spcAft>
              <a:buSzPts val="1840"/>
              <a:buFont typeface="Noto Sans Symbols"/>
              <a:buChar char="✔"/>
            </a:pPr>
            <a:r>
              <a:rPr b="1" lang="en-US" sz="2300"/>
              <a:t>First pass</a:t>
            </a:r>
            <a:r>
              <a:rPr lang="en-US" sz="2300"/>
              <a:t>: The beam sweeps across every other scan line form top to bottom.</a:t>
            </a:r>
            <a:r>
              <a:rPr lang="en-US" sz="2400"/>
              <a:t> odd-field: odd-numbered scan lines</a:t>
            </a:r>
            <a:endParaRPr sz="2300"/>
          </a:p>
          <a:p>
            <a:pPr indent="-285750" lvl="1" marL="742950" rtl="0" algn="l">
              <a:lnSpc>
                <a:spcPct val="100000"/>
              </a:lnSpc>
              <a:spcBef>
                <a:spcPts val="1000"/>
              </a:spcBef>
              <a:spcAft>
                <a:spcPts val="0"/>
              </a:spcAft>
              <a:buSzPts val="1840"/>
              <a:buFont typeface="Noto Sans Symbols"/>
              <a:buChar char="✔"/>
            </a:pPr>
            <a:r>
              <a:rPr b="1" lang="en-US" sz="2300"/>
              <a:t>Second pass</a:t>
            </a:r>
            <a:r>
              <a:rPr lang="en-US" sz="2300"/>
              <a:t>: After vertical retrace, the beam then sweeps out the remaining scan lines. </a:t>
            </a:r>
            <a:r>
              <a:rPr lang="en-US" sz="2400"/>
              <a:t>even-field: even-numbered scan lines</a:t>
            </a:r>
            <a:endParaRPr/>
          </a:p>
          <a:p>
            <a:pPr indent="-285750" lvl="1" marL="742950" rtl="0" algn="l">
              <a:lnSpc>
                <a:spcPct val="100000"/>
              </a:lnSpc>
              <a:spcBef>
                <a:spcPts val="1000"/>
              </a:spcBef>
              <a:spcAft>
                <a:spcPts val="0"/>
              </a:spcAft>
              <a:buSzPts val="1840"/>
              <a:buFont typeface="Noto Sans Symbols"/>
              <a:buChar char="✔"/>
            </a:pPr>
            <a:r>
              <a:rPr b="1" lang="en-US" sz="2300"/>
              <a:t>Refresh rate</a:t>
            </a:r>
            <a:r>
              <a:rPr lang="en-US" sz="2300"/>
              <a:t>: e.g.,  NTSC: 60Hz (60 fields per second); 30 frame/s. PAL(Phase Alternating Line) : 50Hz</a:t>
            </a:r>
            <a:endParaRPr/>
          </a:p>
          <a:p>
            <a:pPr indent="-342900" lvl="0" marL="342900" rtl="0" algn="l">
              <a:lnSpc>
                <a:spcPct val="100000"/>
              </a:lnSpc>
              <a:spcBef>
                <a:spcPts val="0"/>
              </a:spcBef>
              <a:spcAft>
                <a:spcPts val="0"/>
              </a:spcAft>
              <a:buSzPts val="1800"/>
              <a:buChar char="►"/>
            </a:pPr>
            <a:r>
              <a:rPr lang="en-US"/>
              <a:t>Non-interlaced (mostly for monitor)</a:t>
            </a:r>
            <a:endParaRPr/>
          </a:p>
          <a:p>
            <a:pPr indent="-285750" lvl="1" marL="742950" rtl="0" algn="l">
              <a:lnSpc>
                <a:spcPct val="100000"/>
              </a:lnSpc>
              <a:spcBef>
                <a:spcPts val="0"/>
              </a:spcBef>
              <a:spcAft>
                <a:spcPts val="0"/>
              </a:spcAft>
              <a:buSzPts val="2100"/>
              <a:buFont typeface="Noto Sans Symbols"/>
              <a:buChar char="✔"/>
            </a:pPr>
            <a:r>
              <a:rPr lang="en-US" sz="2100"/>
              <a:t>refresh rate: e.g., 60Hz or more</a:t>
            </a:r>
            <a:endParaRPr sz="2300"/>
          </a:p>
          <a:p>
            <a:pPr indent="-251459" lvl="0" marL="342900" rtl="0" algn="l">
              <a:lnSpc>
                <a:spcPct val="100000"/>
              </a:lnSpc>
              <a:spcBef>
                <a:spcPts val="1000"/>
              </a:spcBef>
              <a:spcAft>
                <a:spcPts val="0"/>
              </a:spcAft>
              <a:buSzPts val="1440"/>
              <a:buNone/>
            </a:pPr>
            <a:r>
              <a:t/>
            </a:r>
            <a:endParaRPr/>
          </a:p>
        </p:txBody>
      </p:sp>
      <p:grpSp>
        <p:nvGrpSpPr>
          <p:cNvPr id="703" name="Google Shape;703;p46"/>
          <p:cNvGrpSpPr/>
          <p:nvPr/>
        </p:nvGrpSpPr>
        <p:grpSpPr>
          <a:xfrm>
            <a:off x="7274265" y="4310918"/>
            <a:ext cx="4418351" cy="2009567"/>
            <a:chOff x="6299915" y="4026108"/>
            <a:chExt cx="4418351" cy="2009567"/>
          </a:xfrm>
        </p:grpSpPr>
        <p:sp>
          <p:nvSpPr>
            <p:cNvPr id="704" name="Google Shape;704;p46"/>
            <p:cNvSpPr/>
            <p:nvPr/>
          </p:nvSpPr>
          <p:spPr>
            <a:xfrm>
              <a:off x="7898866" y="4026108"/>
              <a:ext cx="2819400" cy="1981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05" name="Google Shape;705;p46"/>
            <p:cNvCxnSpPr/>
            <p:nvPr/>
          </p:nvCxnSpPr>
          <p:spPr>
            <a:xfrm>
              <a:off x="8052515" y="41910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06" name="Google Shape;706;p46"/>
            <p:cNvCxnSpPr/>
            <p:nvPr/>
          </p:nvCxnSpPr>
          <p:spPr>
            <a:xfrm>
              <a:off x="8052515" y="43434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07" name="Google Shape;707;p46"/>
            <p:cNvCxnSpPr/>
            <p:nvPr/>
          </p:nvCxnSpPr>
          <p:spPr>
            <a:xfrm>
              <a:off x="8052515" y="44958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08" name="Google Shape;708;p46"/>
            <p:cNvCxnSpPr/>
            <p:nvPr/>
          </p:nvCxnSpPr>
          <p:spPr>
            <a:xfrm>
              <a:off x="8052515" y="46482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09" name="Google Shape;709;p46"/>
            <p:cNvCxnSpPr/>
            <p:nvPr/>
          </p:nvCxnSpPr>
          <p:spPr>
            <a:xfrm>
              <a:off x="8052515" y="48006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10" name="Google Shape;710;p46"/>
            <p:cNvCxnSpPr/>
            <p:nvPr/>
          </p:nvCxnSpPr>
          <p:spPr>
            <a:xfrm>
              <a:off x="8052515" y="4267200"/>
              <a:ext cx="2590800" cy="0"/>
            </a:xfrm>
            <a:prstGeom prst="straightConnector1">
              <a:avLst/>
            </a:prstGeom>
            <a:noFill/>
            <a:ln cap="flat" cmpd="sng" w="28575">
              <a:solidFill>
                <a:schemeClr val="dk1"/>
              </a:solidFill>
              <a:prstDash val="dot"/>
              <a:round/>
              <a:headEnd len="sm" w="sm" type="none"/>
              <a:tailEnd len="sm" w="sm" type="none"/>
            </a:ln>
          </p:spPr>
        </p:cxnSp>
        <p:cxnSp>
          <p:nvCxnSpPr>
            <p:cNvPr id="711" name="Google Shape;711;p46"/>
            <p:cNvCxnSpPr/>
            <p:nvPr/>
          </p:nvCxnSpPr>
          <p:spPr>
            <a:xfrm>
              <a:off x="8052515" y="4419600"/>
              <a:ext cx="2590800" cy="0"/>
            </a:xfrm>
            <a:prstGeom prst="straightConnector1">
              <a:avLst/>
            </a:prstGeom>
            <a:noFill/>
            <a:ln cap="flat" cmpd="sng" w="28575">
              <a:solidFill>
                <a:schemeClr val="dk1"/>
              </a:solidFill>
              <a:prstDash val="dot"/>
              <a:round/>
              <a:headEnd len="sm" w="sm" type="none"/>
              <a:tailEnd len="sm" w="sm" type="none"/>
            </a:ln>
          </p:spPr>
        </p:cxnSp>
        <p:cxnSp>
          <p:nvCxnSpPr>
            <p:cNvPr id="712" name="Google Shape;712;p46"/>
            <p:cNvCxnSpPr/>
            <p:nvPr/>
          </p:nvCxnSpPr>
          <p:spPr>
            <a:xfrm>
              <a:off x="8052515" y="4572000"/>
              <a:ext cx="2590800" cy="0"/>
            </a:xfrm>
            <a:prstGeom prst="straightConnector1">
              <a:avLst/>
            </a:prstGeom>
            <a:noFill/>
            <a:ln cap="flat" cmpd="sng" w="28575">
              <a:solidFill>
                <a:schemeClr val="dk1"/>
              </a:solidFill>
              <a:prstDash val="dot"/>
              <a:round/>
              <a:headEnd len="sm" w="sm" type="none"/>
              <a:tailEnd len="sm" w="sm" type="none"/>
            </a:ln>
          </p:spPr>
        </p:cxnSp>
        <p:cxnSp>
          <p:nvCxnSpPr>
            <p:cNvPr id="713" name="Google Shape;713;p46"/>
            <p:cNvCxnSpPr/>
            <p:nvPr/>
          </p:nvCxnSpPr>
          <p:spPr>
            <a:xfrm>
              <a:off x="8052515" y="4724400"/>
              <a:ext cx="2590800" cy="0"/>
            </a:xfrm>
            <a:prstGeom prst="straightConnector1">
              <a:avLst/>
            </a:prstGeom>
            <a:noFill/>
            <a:ln cap="flat" cmpd="sng" w="28575">
              <a:solidFill>
                <a:schemeClr val="dk1"/>
              </a:solidFill>
              <a:prstDash val="dot"/>
              <a:round/>
              <a:headEnd len="sm" w="sm" type="none"/>
              <a:tailEnd len="sm" w="sm" type="none"/>
            </a:ln>
          </p:spPr>
        </p:cxnSp>
        <p:cxnSp>
          <p:nvCxnSpPr>
            <p:cNvPr id="714" name="Google Shape;714;p46"/>
            <p:cNvCxnSpPr/>
            <p:nvPr/>
          </p:nvCxnSpPr>
          <p:spPr>
            <a:xfrm>
              <a:off x="8052515" y="4876800"/>
              <a:ext cx="2590800" cy="0"/>
            </a:xfrm>
            <a:prstGeom prst="straightConnector1">
              <a:avLst/>
            </a:prstGeom>
            <a:noFill/>
            <a:ln cap="flat" cmpd="sng" w="28575">
              <a:solidFill>
                <a:schemeClr val="dk1"/>
              </a:solidFill>
              <a:prstDash val="dot"/>
              <a:round/>
              <a:headEnd len="sm" w="sm" type="none"/>
              <a:tailEnd len="sm" w="sm" type="none"/>
            </a:ln>
          </p:spPr>
        </p:cxnSp>
        <p:cxnSp>
          <p:nvCxnSpPr>
            <p:cNvPr id="715" name="Google Shape;715;p46"/>
            <p:cNvCxnSpPr/>
            <p:nvPr/>
          </p:nvCxnSpPr>
          <p:spPr>
            <a:xfrm>
              <a:off x="8052515" y="49530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16" name="Google Shape;716;p46"/>
            <p:cNvCxnSpPr/>
            <p:nvPr/>
          </p:nvCxnSpPr>
          <p:spPr>
            <a:xfrm>
              <a:off x="8052515" y="51054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17" name="Google Shape;717;p46"/>
            <p:cNvCxnSpPr/>
            <p:nvPr/>
          </p:nvCxnSpPr>
          <p:spPr>
            <a:xfrm>
              <a:off x="8052515" y="52578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18" name="Google Shape;718;p46"/>
            <p:cNvCxnSpPr/>
            <p:nvPr/>
          </p:nvCxnSpPr>
          <p:spPr>
            <a:xfrm>
              <a:off x="8052515" y="5029200"/>
              <a:ext cx="2590800" cy="0"/>
            </a:xfrm>
            <a:prstGeom prst="straightConnector1">
              <a:avLst/>
            </a:prstGeom>
            <a:noFill/>
            <a:ln cap="flat" cmpd="sng" w="28575">
              <a:solidFill>
                <a:schemeClr val="dk1"/>
              </a:solidFill>
              <a:prstDash val="dot"/>
              <a:round/>
              <a:headEnd len="sm" w="sm" type="none"/>
              <a:tailEnd len="sm" w="sm" type="none"/>
            </a:ln>
          </p:spPr>
        </p:cxnSp>
        <p:cxnSp>
          <p:nvCxnSpPr>
            <p:cNvPr id="719" name="Google Shape;719;p46"/>
            <p:cNvCxnSpPr/>
            <p:nvPr/>
          </p:nvCxnSpPr>
          <p:spPr>
            <a:xfrm>
              <a:off x="8052515" y="5181600"/>
              <a:ext cx="2590800" cy="0"/>
            </a:xfrm>
            <a:prstGeom prst="straightConnector1">
              <a:avLst/>
            </a:prstGeom>
            <a:noFill/>
            <a:ln cap="flat" cmpd="sng" w="28575">
              <a:solidFill>
                <a:schemeClr val="dk1"/>
              </a:solidFill>
              <a:prstDash val="dot"/>
              <a:round/>
              <a:headEnd len="sm" w="sm" type="none"/>
              <a:tailEnd len="sm" w="sm" type="none"/>
            </a:ln>
          </p:spPr>
        </p:cxnSp>
        <p:cxnSp>
          <p:nvCxnSpPr>
            <p:cNvPr id="720" name="Google Shape;720;p46"/>
            <p:cNvCxnSpPr/>
            <p:nvPr/>
          </p:nvCxnSpPr>
          <p:spPr>
            <a:xfrm>
              <a:off x="8052515" y="5334000"/>
              <a:ext cx="2590800" cy="0"/>
            </a:xfrm>
            <a:prstGeom prst="straightConnector1">
              <a:avLst/>
            </a:prstGeom>
            <a:noFill/>
            <a:ln cap="flat" cmpd="sng" w="28575">
              <a:solidFill>
                <a:schemeClr val="dk1"/>
              </a:solidFill>
              <a:prstDash val="dot"/>
              <a:round/>
              <a:headEnd len="sm" w="sm" type="none"/>
              <a:tailEnd len="sm" w="sm" type="none"/>
            </a:ln>
          </p:spPr>
        </p:cxnSp>
        <p:cxnSp>
          <p:nvCxnSpPr>
            <p:cNvPr id="721" name="Google Shape;721;p46"/>
            <p:cNvCxnSpPr/>
            <p:nvPr/>
          </p:nvCxnSpPr>
          <p:spPr>
            <a:xfrm>
              <a:off x="8052515" y="54102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22" name="Google Shape;722;p46"/>
            <p:cNvCxnSpPr/>
            <p:nvPr/>
          </p:nvCxnSpPr>
          <p:spPr>
            <a:xfrm>
              <a:off x="8052515" y="55626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23" name="Google Shape;723;p46"/>
            <p:cNvCxnSpPr/>
            <p:nvPr/>
          </p:nvCxnSpPr>
          <p:spPr>
            <a:xfrm>
              <a:off x="8052515" y="5715000"/>
              <a:ext cx="2590800" cy="0"/>
            </a:xfrm>
            <a:prstGeom prst="straightConnector1">
              <a:avLst/>
            </a:prstGeom>
            <a:noFill/>
            <a:ln cap="flat" cmpd="sng" w="28575">
              <a:solidFill>
                <a:schemeClr val="dk1"/>
              </a:solidFill>
              <a:prstDash val="solid"/>
              <a:round/>
              <a:headEnd len="sm" w="sm" type="none"/>
              <a:tailEnd len="sm" w="sm" type="none"/>
            </a:ln>
          </p:spPr>
        </p:cxnSp>
        <p:cxnSp>
          <p:nvCxnSpPr>
            <p:cNvPr id="724" name="Google Shape;724;p46"/>
            <p:cNvCxnSpPr/>
            <p:nvPr/>
          </p:nvCxnSpPr>
          <p:spPr>
            <a:xfrm>
              <a:off x="8052515" y="5486400"/>
              <a:ext cx="2590800" cy="0"/>
            </a:xfrm>
            <a:prstGeom prst="straightConnector1">
              <a:avLst/>
            </a:prstGeom>
            <a:noFill/>
            <a:ln cap="flat" cmpd="sng" w="28575">
              <a:solidFill>
                <a:schemeClr val="dk1"/>
              </a:solidFill>
              <a:prstDash val="dot"/>
              <a:round/>
              <a:headEnd len="sm" w="sm" type="none"/>
              <a:tailEnd len="sm" w="sm" type="none"/>
            </a:ln>
          </p:spPr>
        </p:cxnSp>
        <p:cxnSp>
          <p:nvCxnSpPr>
            <p:cNvPr id="725" name="Google Shape;725;p46"/>
            <p:cNvCxnSpPr/>
            <p:nvPr/>
          </p:nvCxnSpPr>
          <p:spPr>
            <a:xfrm>
              <a:off x="8052515" y="5638800"/>
              <a:ext cx="2590800" cy="0"/>
            </a:xfrm>
            <a:prstGeom prst="straightConnector1">
              <a:avLst/>
            </a:prstGeom>
            <a:noFill/>
            <a:ln cap="flat" cmpd="sng" w="28575">
              <a:solidFill>
                <a:schemeClr val="dk1"/>
              </a:solidFill>
              <a:prstDash val="dot"/>
              <a:round/>
              <a:headEnd len="sm" w="sm" type="none"/>
              <a:tailEnd len="sm" w="sm" type="none"/>
            </a:ln>
          </p:spPr>
        </p:cxnSp>
        <p:cxnSp>
          <p:nvCxnSpPr>
            <p:cNvPr id="726" name="Google Shape;726;p46"/>
            <p:cNvCxnSpPr/>
            <p:nvPr/>
          </p:nvCxnSpPr>
          <p:spPr>
            <a:xfrm>
              <a:off x="8052515" y="5791200"/>
              <a:ext cx="2590800" cy="0"/>
            </a:xfrm>
            <a:prstGeom prst="straightConnector1">
              <a:avLst/>
            </a:prstGeom>
            <a:noFill/>
            <a:ln cap="flat" cmpd="sng" w="28575">
              <a:solidFill>
                <a:schemeClr val="dk1"/>
              </a:solidFill>
              <a:prstDash val="dot"/>
              <a:round/>
              <a:headEnd len="sm" w="sm" type="none"/>
              <a:tailEnd len="sm" w="sm" type="none"/>
            </a:ln>
          </p:spPr>
        </p:cxnSp>
        <p:sp>
          <p:nvSpPr>
            <p:cNvPr id="727" name="Google Shape;727;p46"/>
            <p:cNvSpPr txBox="1"/>
            <p:nvPr/>
          </p:nvSpPr>
          <p:spPr>
            <a:xfrm>
              <a:off x="6299915" y="5211763"/>
              <a:ext cx="11699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Odd-field</a:t>
              </a:r>
              <a:endParaRPr b="0" i="0" sz="1400" u="none" cap="none" strike="noStrike">
                <a:solidFill>
                  <a:srgbClr val="000000"/>
                </a:solidFill>
                <a:latin typeface="Arial"/>
                <a:ea typeface="Arial"/>
                <a:cs typeface="Arial"/>
                <a:sym typeface="Arial"/>
              </a:endParaRPr>
            </a:p>
          </p:txBody>
        </p:sp>
        <p:sp>
          <p:nvSpPr>
            <p:cNvPr id="728" name="Google Shape;728;p46"/>
            <p:cNvSpPr txBox="1"/>
            <p:nvPr/>
          </p:nvSpPr>
          <p:spPr>
            <a:xfrm>
              <a:off x="6303090" y="5638800"/>
              <a:ext cx="125412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Even-field</a:t>
              </a:r>
              <a:endParaRPr b="0" i="0" sz="1400" u="none" cap="none" strike="noStrike">
                <a:solidFill>
                  <a:srgbClr val="000000"/>
                </a:solidFill>
                <a:latin typeface="Arial"/>
                <a:ea typeface="Arial"/>
                <a:cs typeface="Arial"/>
                <a:sym typeface="Arial"/>
              </a:endParaRPr>
            </a:p>
          </p:txBody>
        </p:sp>
        <p:cxnSp>
          <p:nvCxnSpPr>
            <p:cNvPr id="729" name="Google Shape;729;p46"/>
            <p:cNvCxnSpPr/>
            <p:nvPr/>
          </p:nvCxnSpPr>
          <p:spPr>
            <a:xfrm>
              <a:off x="7469903" y="5410200"/>
              <a:ext cx="582612" cy="0"/>
            </a:xfrm>
            <a:prstGeom prst="straightConnector1">
              <a:avLst/>
            </a:prstGeom>
            <a:noFill/>
            <a:ln cap="flat" cmpd="sng" w="9525">
              <a:solidFill>
                <a:schemeClr val="dk1"/>
              </a:solidFill>
              <a:prstDash val="solid"/>
              <a:round/>
              <a:headEnd len="sm" w="sm" type="none"/>
              <a:tailEnd len="sm" w="sm" type="triangle"/>
            </a:ln>
          </p:spPr>
        </p:cxnSp>
        <p:cxnSp>
          <p:nvCxnSpPr>
            <p:cNvPr id="730" name="Google Shape;730;p46"/>
            <p:cNvCxnSpPr/>
            <p:nvPr/>
          </p:nvCxnSpPr>
          <p:spPr>
            <a:xfrm>
              <a:off x="7469903" y="5791200"/>
              <a:ext cx="582612" cy="0"/>
            </a:xfrm>
            <a:prstGeom prst="straightConnector1">
              <a:avLst/>
            </a:prstGeom>
            <a:noFill/>
            <a:ln cap="flat" cmpd="sng" w="9525">
              <a:solidFill>
                <a:schemeClr val="dk1"/>
              </a:solidFill>
              <a:prstDash val="solid"/>
              <a:round/>
              <a:headEnd len="sm" w="sm" type="none"/>
              <a:tailEnd len="sm" w="sm" type="triangle"/>
            </a:ln>
          </p:spPr>
        </p:cxn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Display Processor</a:t>
            </a:r>
            <a:endParaRPr/>
          </a:p>
        </p:txBody>
      </p:sp>
      <p:sp>
        <p:nvSpPr>
          <p:cNvPr id="736" name="Google Shape;736;p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Also called either a Graphics Controller or Display Co-Processor</a:t>
            </a:r>
            <a:endParaRPr/>
          </a:p>
          <a:p>
            <a:pPr indent="-342900" lvl="0" marL="342900" rtl="0" algn="l">
              <a:lnSpc>
                <a:spcPct val="100000"/>
              </a:lnSpc>
              <a:spcBef>
                <a:spcPts val="1000"/>
              </a:spcBef>
              <a:spcAft>
                <a:spcPts val="0"/>
              </a:spcAft>
              <a:buSzPts val="1440"/>
              <a:buChar char="►"/>
            </a:pPr>
            <a:r>
              <a:rPr lang="en-US"/>
              <a:t>Specialized hardware to assist in scan converting output primitives into the frame buffer.</a:t>
            </a:r>
            <a:endParaRPr/>
          </a:p>
          <a:p>
            <a:pPr indent="-342900" lvl="0" marL="342900" rtl="0" algn="l">
              <a:lnSpc>
                <a:spcPct val="100000"/>
              </a:lnSpc>
              <a:spcBef>
                <a:spcPts val="1000"/>
              </a:spcBef>
              <a:spcAft>
                <a:spcPts val="0"/>
              </a:spcAft>
              <a:buSzPts val="1440"/>
              <a:buChar char="►"/>
            </a:pPr>
            <a:r>
              <a:rPr lang="en-US"/>
              <a:t>Fundamental difference among display systems is how much the display processor does versus how much must be done by the graphics subroutine package executing on the general-purpose CPU.</a:t>
            </a:r>
            <a:endParaRPr/>
          </a:p>
          <a:p>
            <a:pPr indent="-251459" lvl="0" marL="342900" rtl="0" algn="l">
              <a:lnSpc>
                <a:spcPct val="100000"/>
              </a:lnSpc>
              <a:spcBef>
                <a:spcPts val="1000"/>
              </a:spcBef>
              <a:spcAft>
                <a:spcPts val="0"/>
              </a:spcAft>
              <a:buSzPts val="1440"/>
              <a:buNone/>
            </a:pPr>
            <a:r>
              <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8"/>
          <p:cNvSpPr txBox="1"/>
          <p:nvPr>
            <p:ph type="title"/>
          </p:nvPr>
        </p:nvSpPr>
        <p:spPr>
          <a:xfrm>
            <a:off x="577414" y="760611"/>
            <a:ext cx="10560277" cy="85832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a:t>Architecture of a raster-graphics system with a display processor</a:t>
            </a:r>
            <a:endParaRPr/>
          </a:p>
        </p:txBody>
      </p:sp>
      <p:grpSp>
        <p:nvGrpSpPr>
          <p:cNvPr id="742" name="Google Shape;742;p48"/>
          <p:cNvGrpSpPr/>
          <p:nvPr/>
        </p:nvGrpSpPr>
        <p:grpSpPr>
          <a:xfrm>
            <a:off x="2571313" y="1876376"/>
            <a:ext cx="8731250" cy="4455976"/>
            <a:chOff x="2571313" y="1696496"/>
            <a:chExt cx="8731250" cy="4455976"/>
          </a:xfrm>
        </p:grpSpPr>
        <p:sp>
          <p:nvSpPr>
            <p:cNvPr id="743" name="Google Shape;743;p48"/>
            <p:cNvSpPr/>
            <p:nvPr/>
          </p:nvSpPr>
          <p:spPr>
            <a:xfrm>
              <a:off x="3033276" y="3095832"/>
              <a:ext cx="8269287" cy="520700"/>
            </a:xfrm>
            <a:prstGeom prst="leftRightArrow">
              <a:avLst>
                <a:gd fmla="val 50000" name="adj1"/>
                <a:gd fmla="val 317622"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nvGrpSpPr>
            <p:cNvPr id="744" name="Google Shape;744;p48"/>
            <p:cNvGrpSpPr/>
            <p:nvPr/>
          </p:nvGrpSpPr>
          <p:grpSpPr>
            <a:xfrm>
              <a:off x="2571313" y="1696496"/>
              <a:ext cx="8064500" cy="4455976"/>
              <a:chOff x="2571313" y="1561586"/>
              <a:chExt cx="8064500" cy="4455976"/>
            </a:xfrm>
          </p:grpSpPr>
          <p:sp>
            <p:nvSpPr>
              <p:cNvPr id="745" name="Google Shape;745;p48"/>
              <p:cNvSpPr/>
              <p:nvPr/>
            </p:nvSpPr>
            <p:spPr>
              <a:xfrm>
                <a:off x="6959163" y="1574944"/>
                <a:ext cx="1600200" cy="1143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CPU</a:t>
                </a:r>
                <a:endParaRPr b="0" i="0" sz="1400" u="none" cap="none" strike="noStrike">
                  <a:solidFill>
                    <a:srgbClr val="000000"/>
                  </a:solidFill>
                  <a:latin typeface="Arial"/>
                  <a:ea typeface="Arial"/>
                  <a:cs typeface="Arial"/>
                  <a:sym typeface="Arial"/>
                </a:endParaRPr>
              </a:p>
            </p:txBody>
          </p:sp>
          <p:sp>
            <p:nvSpPr>
              <p:cNvPr id="746" name="Google Shape;746;p48"/>
              <p:cNvSpPr/>
              <p:nvPr/>
            </p:nvSpPr>
            <p:spPr>
              <a:xfrm>
                <a:off x="9035613" y="3993500"/>
                <a:ext cx="1600200" cy="6842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System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Memory</a:t>
                </a:r>
                <a:endParaRPr b="0" i="0" sz="1400" u="none" cap="none" strike="noStrike">
                  <a:solidFill>
                    <a:srgbClr val="000000"/>
                  </a:solidFill>
                  <a:latin typeface="Arial"/>
                  <a:ea typeface="Arial"/>
                  <a:cs typeface="Arial"/>
                  <a:sym typeface="Arial"/>
                </a:endParaRPr>
              </a:p>
            </p:txBody>
          </p:sp>
          <p:sp>
            <p:nvSpPr>
              <p:cNvPr id="747" name="Google Shape;747;p48"/>
              <p:cNvSpPr/>
              <p:nvPr/>
            </p:nvSpPr>
            <p:spPr>
              <a:xfrm>
                <a:off x="4471395" y="1561586"/>
                <a:ext cx="1600200" cy="1143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rebuchet MS"/>
                    <a:ea typeface="Trebuchet MS"/>
                    <a:cs typeface="Trebuchet MS"/>
                    <a:sym typeface="Trebuchet MS"/>
                  </a:rPr>
                  <a:t>Peripheral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rebuchet MS"/>
                    <a:ea typeface="Trebuchet MS"/>
                    <a:cs typeface="Trebuchet MS"/>
                    <a:sym typeface="Trebuchet MS"/>
                  </a:rPr>
                  <a:t>Devices</a:t>
                </a:r>
                <a:endParaRPr b="0" i="0" sz="1400" u="none" cap="none" strike="noStrike">
                  <a:solidFill>
                    <a:srgbClr val="000000"/>
                  </a:solidFill>
                  <a:latin typeface="Arial"/>
                  <a:ea typeface="Arial"/>
                  <a:cs typeface="Arial"/>
                  <a:sym typeface="Arial"/>
                </a:endParaRPr>
              </a:p>
            </p:txBody>
          </p:sp>
          <p:sp>
            <p:nvSpPr>
              <p:cNvPr id="748" name="Google Shape;748;p48"/>
              <p:cNvSpPr/>
              <p:nvPr/>
            </p:nvSpPr>
            <p:spPr>
              <a:xfrm>
                <a:off x="7263963" y="5053950"/>
                <a:ext cx="1295400" cy="963612"/>
              </a:xfrm>
              <a:prstGeom prst="rect">
                <a:avLst/>
              </a:prstGeom>
              <a:solidFill>
                <a:srgbClr val="0080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Times New Roman"/>
                    <a:ea typeface="Times New Roman"/>
                    <a:cs typeface="Times New Roman"/>
                    <a:sym typeface="Times New Roman"/>
                  </a:rPr>
                  <a:t>Frame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Times New Roman"/>
                    <a:ea typeface="Times New Roman"/>
                    <a:cs typeface="Times New Roman"/>
                    <a:sym typeface="Times New Roman"/>
                  </a:rPr>
                  <a:t>Buffer</a:t>
                </a:r>
                <a:endParaRPr b="0" i="0" sz="1400" u="none" cap="none" strike="noStrike">
                  <a:solidFill>
                    <a:srgbClr val="000000"/>
                  </a:solidFill>
                  <a:latin typeface="Arial"/>
                  <a:ea typeface="Arial"/>
                  <a:cs typeface="Arial"/>
                  <a:sym typeface="Arial"/>
                </a:endParaRPr>
              </a:p>
            </p:txBody>
          </p:sp>
          <p:sp>
            <p:nvSpPr>
              <p:cNvPr id="749" name="Google Shape;749;p48"/>
              <p:cNvSpPr/>
              <p:nvPr/>
            </p:nvSpPr>
            <p:spPr>
              <a:xfrm>
                <a:off x="9035613" y="3309287"/>
                <a:ext cx="304800" cy="684213"/>
              </a:xfrm>
              <a:prstGeom prst="upDownArrow">
                <a:avLst>
                  <a:gd fmla="val 50000" name="adj1"/>
                  <a:gd fmla="val 44896"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750" name="Google Shape;750;p48"/>
              <p:cNvSpPr/>
              <p:nvPr/>
            </p:nvSpPr>
            <p:spPr>
              <a:xfrm>
                <a:off x="5164428" y="2693227"/>
                <a:ext cx="213584" cy="382697"/>
              </a:xfrm>
              <a:prstGeom prst="upDownArrow">
                <a:avLst>
                  <a:gd fmla="val 50000" name="adj1"/>
                  <a:gd fmla="val 7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nvGrpSpPr>
              <p:cNvPr id="751" name="Google Shape;751;p48"/>
              <p:cNvGrpSpPr/>
              <p:nvPr/>
            </p:nvGrpSpPr>
            <p:grpSpPr>
              <a:xfrm>
                <a:off x="2571313" y="4677712"/>
                <a:ext cx="1295400" cy="1214438"/>
                <a:chOff x="336" y="1440"/>
                <a:chExt cx="576" cy="432"/>
              </a:xfrm>
            </p:grpSpPr>
            <p:sp>
              <p:nvSpPr>
                <p:cNvPr id="752" name="Google Shape;752;p48"/>
                <p:cNvSpPr/>
                <p:nvPr/>
              </p:nvSpPr>
              <p:spPr>
                <a:xfrm>
                  <a:off x="336" y="1440"/>
                  <a:ext cx="240" cy="432"/>
                </a:xfrm>
                <a:custGeom>
                  <a:rect b="b" l="l" r="r" t="t"/>
                  <a:pathLst>
                    <a:path extrusionOk="0" h="432" w="240">
                      <a:moveTo>
                        <a:pt x="240" y="96"/>
                      </a:moveTo>
                      <a:lnTo>
                        <a:pt x="0" y="0"/>
                      </a:lnTo>
                      <a:lnTo>
                        <a:pt x="0" y="432"/>
                      </a:lnTo>
                      <a:lnTo>
                        <a:pt x="240" y="336"/>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753" name="Google Shape;753;p48"/>
                <p:cNvCxnSpPr/>
                <p:nvPr/>
              </p:nvCxnSpPr>
              <p:spPr>
                <a:xfrm>
                  <a:off x="576" y="1536"/>
                  <a:ext cx="336" cy="0"/>
                </a:xfrm>
                <a:prstGeom prst="straightConnector1">
                  <a:avLst/>
                </a:prstGeom>
                <a:noFill/>
                <a:ln cap="flat" cmpd="sng" w="9525">
                  <a:solidFill>
                    <a:schemeClr val="dk1"/>
                  </a:solidFill>
                  <a:prstDash val="solid"/>
                  <a:round/>
                  <a:headEnd len="sm" w="sm" type="none"/>
                  <a:tailEnd len="sm" w="sm" type="none"/>
                </a:ln>
              </p:spPr>
            </p:cxnSp>
            <p:cxnSp>
              <p:nvCxnSpPr>
                <p:cNvPr id="754" name="Google Shape;754;p48"/>
                <p:cNvCxnSpPr/>
                <p:nvPr/>
              </p:nvCxnSpPr>
              <p:spPr>
                <a:xfrm>
                  <a:off x="576" y="1536"/>
                  <a:ext cx="0" cy="240"/>
                </a:xfrm>
                <a:prstGeom prst="straightConnector1">
                  <a:avLst/>
                </a:prstGeom>
                <a:noFill/>
                <a:ln cap="flat" cmpd="sng" w="9525">
                  <a:solidFill>
                    <a:schemeClr val="dk1"/>
                  </a:solidFill>
                  <a:prstDash val="solid"/>
                  <a:round/>
                  <a:headEnd len="sm" w="sm" type="none"/>
                  <a:tailEnd len="sm" w="sm" type="none"/>
                </a:ln>
              </p:spPr>
            </p:cxnSp>
            <p:cxnSp>
              <p:nvCxnSpPr>
                <p:cNvPr id="755" name="Google Shape;755;p48"/>
                <p:cNvCxnSpPr/>
                <p:nvPr/>
              </p:nvCxnSpPr>
              <p:spPr>
                <a:xfrm>
                  <a:off x="576" y="1776"/>
                  <a:ext cx="336" cy="0"/>
                </a:xfrm>
                <a:prstGeom prst="straightConnector1">
                  <a:avLst/>
                </a:prstGeom>
                <a:noFill/>
                <a:ln cap="flat" cmpd="sng" w="9525">
                  <a:solidFill>
                    <a:schemeClr val="dk1"/>
                  </a:solidFill>
                  <a:prstDash val="solid"/>
                  <a:round/>
                  <a:headEnd len="sm" w="sm" type="none"/>
                  <a:tailEnd len="sm" w="sm" type="none"/>
                </a:ln>
              </p:spPr>
            </p:cxnSp>
            <p:cxnSp>
              <p:nvCxnSpPr>
                <p:cNvPr id="756" name="Google Shape;756;p48"/>
                <p:cNvCxnSpPr/>
                <p:nvPr/>
              </p:nvCxnSpPr>
              <p:spPr>
                <a:xfrm>
                  <a:off x="912" y="1536"/>
                  <a:ext cx="0" cy="240"/>
                </a:xfrm>
                <a:prstGeom prst="straightConnector1">
                  <a:avLst/>
                </a:prstGeom>
                <a:noFill/>
                <a:ln cap="flat" cmpd="sng" w="9525">
                  <a:solidFill>
                    <a:schemeClr val="dk1"/>
                  </a:solidFill>
                  <a:prstDash val="solid"/>
                  <a:round/>
                  <a:headEnd len="sm" w="sm" type="none"/>
                  <a:tailEnd len="sm" w="sm" type="none"/>
                </a:ln>
              </p:spPr>
            </p:cxnSp>
            <p:sp>
              <p:nvSpPr>
                <p:cNvPr id="757" name="Google Shape;757;p48"/>
                <p:cNvSpPr txBox="1"/>
                <p:nvPr/>
              </p:nvSpPr>
              <p:spPr>
                <a:xfrm>
                  <a:off x="336" y="1536"/>
                  <a:ext cx="432" cy="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Noto Sans Symbols"/>
                    <a:buNone/>
                  </a:pPr>
                  <a:r>
                    <a:rPr b="1" i="0" lang="en-US" sz="1400" u="none" cap="none" strike="noStrike">
                      <a:solidFill>
                        <a:schemeClr val="dk1"/>
                      </a:solidFill>
                      <a:latin typeface="Times New Roman"/>
                      <a:ea typeface="Times New Roman"/>
                      <a:cs typeface="Times New Roman"/>
                      <a:sym typeface="Times New Roman"/>
                    </a:rPr>
                    <a:t>Display</a:t>
                  </a:r>
                  <a:endParaRPr b="0" i="0" sz="1400" u="none" cap="none" strike="noStrike">
                    <a:solidFill>
                      <a:srgbClr val="000000"/>
                    </a:solidFill>
                    <a:latin typeface="Arial"/>
                    <a:ea typeface="Arial"/>
                    <a:cs typeface="Arial"/>
                    <a:sym typeface="Arial"/>
                  </a:endParaRPr>
                </a:p>
              </p:txBody>
            </p:sp>
          </p:grpSp>
          <p:sp>
            <p:nvSpPr>
              <p:cNvPr id="758" name="Google Shape;758;p48"/>
              <p:cNvSpPr/>
              <p:nvPr/>
            </p:nvSpPr>
            <p:spPr>
              <a:xfrm>
                <a:off x="7765961" y="2704585"/>
                <a:ext cx="202852" cy="371339"/>
              </a:xfrm>
              <a:prstGeom prst="upDownArrow">
                <a:avLst>
                  <a:gd fmla="val 50000" name="adj1"/>
                  <a:gd fmla="val 67708"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759" name="Google Shape;759;p48"/>
              <p:cNvSpPr txBox="1"/>
              <p:nvPr/>
            </p:nvSpPr>
            <p:spPr>
              <a:xfrm>
                <a:off x="5549463" y="2975912"/>
                <a:ext cx="158115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System bus</a:t>
                </a:r>
                <a:endParaRPr b="0" i="0" sz="1400" u="none" cap="none" strike="noStrike">
                  <a:solidFill>
                    <a:srgbClr val="000000"/>
                  </a:solidFill>
                  <a:latin typeface="Arial"/>
                  <a:ea typeface="Arial"/>
                  <a:cs typeface="Arial"/>
                  <a:sym typeface="Arial"/>
                </a:endParaRPr>
              </a:p>
            </p:txBody>
          </p:sp>
          <p:cxnSp>
            <p:nvCxnSpPr>
              <p:cNvPr id="760" name="Google Shape;760;p48"/>
              <p:cNvCxnSpPr/>
              <p:nvPr/>
            </p:nvCxnSpPr>
            <p:spPr>
              <a:xfrm rot="10800000">
                <a:off x="5454213" y="5406375"/>
                <a:ext cx="514350" cy="0"/>
              </a:xfrm>
              <a:prstGeom prst="straightConnector1">
                <a:avLst/>
              </a:prstGeom>
              <a:noFill/>
              <a:ln cap="flat" cmpd="sng" w="9525">
                <a:solidFill>
                  <a:schemeClr val="dk1"/>
                </a:solidFill>
                <a:prstDash val="solid"/>
                <a:round/>
                <a:headEnd len="sm" w="sm" type="none"/>
                <a:tailEnd len="sm" w="sm" type="triangle"/>
              </a:ln>
            </p:spPr>
          </p:cxnSp>
          <p:cxnSp>
            <p:nvCxnSpPr>
              <p:cNvPr id="761" name="Google Shape;761;p48"/>
              <p:cNvCxnSpPr/>
              <p:nvPr/>
            </p:nvCxnSpPr>
            <p:spPr>
              <a:xfrm rot="10800000">
                <a:off x="3473013" y="5403200"/>
                <a:ext cx="228600" cy="0"/>
              </a:xfrm>
              <a:prstGeom prst="straightConnector1">
                <a:avLst/>
              </a:prstGeom>
              <a:noFill/>
              <a:ln cap="flat" cmpd="sng" w="9525">
                <a:solidFill>
                  <a:schemeClr val="dk1"/>
                </a:solidFill>
                <a:prstDash val="solid"/>
                <a:round/>
                <a:headEnd len="sm" w="sm" type="none"/>
                <a:tailEnd len="sm" w="sm" type="triangle"/>
              </a:ln>
            </p:spPr>
          </p:cxnSp>
          <p:sp>
            <p:nvSpPr>
              <p:cNvPr id="762" name="Google Shape;762;p48"/>
              <p:cNvSpPr/>
              <p:nvPr/>
            </p:nvSpPr>
            <p:spPr>
              <a:xfrm>
                <a:off x="5968563" y="5053950"/>
                <a:ext cx="1295400" cy="9636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Display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Processor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Memory</a:t>
                </a:r>
                <a:endParaRPr b="0" i="0" sz="1400" u="none" cap="none" strike="noStrike">
                  <a:solidFill>
                    <a:srgbClr val="000000"/>
                  </a:solidFill>
                  <a:latin typeface="Arial"/>
                  <a:ea typeface="Arial"/>
                  <a:cs typeface="Arial"/>
                  <a:sym typeface="Arial"/>
                </a:endParaRPr>
              </a:p>
            </p:txBody>
          </p:sp>
          <p:sp>
            <p:nvSpPr>
              <p:cNvPr id="763" name="Google Shape;763;p48"/>
              <p:cNvSpPr/>
              <p:nvPr/>
            </p:nvSpPr>
            <p:spPr>
              <a:xfrm>
                <a:off x="7111563" y="3309287"/>
                <a:ext cx="304800" cy="684213"/>
              </a:xfrm>
              <a:prstGeom prst="upDownArrow">
                <a:avLst>
                  <a:gd fmla="val 50000" name="adj1"/>
                  <a:gd fmla="val 44896"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764" name="Google Shape;764;p48"/>
              <p:cNvSpPr/>
              <p:nvPr/>
            </p:nvSpPr>
            <p:spPr>
              <a:xfrm>
                <a:off x="6597213" y="3993500"/>
                <a:ext cx="1962150" cy="4937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Display Processor</a:t>
                </a:r>
                <a:endParaRPr b="0" i="0" sz="1400" u="none" cap="none" strike="noStrike">
                  <a:solidFill>
                    <a:srgbClr val="000000"/>
                  </a:solidFill>
                  <a:latin typeface="Arial"/>
                  <a:ea typeface="Arial"/>
                  <a:cs typeface="Arial"/>
                  <a:sym typeface="Arial"/>
                </a:endParaRPr>
              </a:p>
            </p:txBody>
          </p:sp>
          <p:sp>
            <p:nvSpPr>
              <p:cNvPr id="765" name="Google Shape;765;p48"/>
              <p:cNvSpPr/>
              <p:nvPr/>
            </p:nvSpPr>
            <p:spPr>
              <a:xfrm>
                <a:off x="7016313" y="4487212"/>
                <a:ext cx="495300" cy="566738"/>
              </a:xfrm>
              <a:prstGeom prst="upDownArrow">
                <a:avLst>
                  <a:gd fmla="val 50000" name="adj1"/>
                  <a:gd fmla="val 22885"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66" name="Google Shape;766;p48"/>
              <p:cNvCxnSpPr/>
              <p:nvPr/>
            </p:nvCxnSpPr>
            <p:spPr>
              <a:xfrm>
                <a:off x="3701613" y="5403200"/>
                <a:ext cx="1847850" cy="0"/>
              </a:xfrm>
              <a:prstGeom prst="straightConnector1">
                <a:avLst/>
              </a:prstGeom>
              <a:noFill/>
              <a:ln cap="flat" cmpd="sng" w="9525">
                <a:solidFill>
                  <a:schemeClr val="dk1"/>
                </a:solidFill>
                <a:prstDash val="solid"/>
                <a:round/>
                <a:headEnd len="sm" w="sm" type="none"/>
                <a:tailEnd len="sm" w="sm" type="none"/>
              </a:ln>
            </p:spPr>
          </p:cxnSp>
          <p:sp>
            <p:nvSpPr>
              <p:cNvPr id="767" name="Google Shape;767;p48"/>
              <p:cNvSpPr/>
              <p:nvPr/>
            </p:nvSpPr>
            <p:spPr>
              <a:xfrm>
                <a:off x="4539813" y="5053950"/>
                <a:ext cx="1009650" cy="838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Times New Roman"/>
                    <a:ea typeface="Times New Roman"/>
                    <a:cs typeface="Times New Roman"/>
                    <a:sym typeface="Times New Roman"/>
                  </a:rPr>
                  <a:t>Video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Times New Roman"/>
                    <a:ea typeface="Times New Roman"/>
                    <a:cs typeface="Times New Roman"/>
                    <a:sym typeface="Times New Roman"/>
                  </a:rPr>
                  <a:t>Controller</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9"/>
          <p:cNvSpPr txBox="1"/>
          <p:nvPr>
            <p:ph type="title"/>
          </p:nvPr>
        </p:nvSpPr>
        <p:spPr>
          <a:xfrm>
            <a:off x="677334" y="609600"/>
            <a:ext cx="8596668" cy="1320800"/>
          </a:xfrm>
          <a:prstGeom prst="rect">
            <a:avLst/>
          </a:prstGeom>
          <a:noFill/>
          <a:ln>
            <a:noFill/>
          </a:ln>
        </p:spPr>
        <p:txBody>
          <a:bodyPr anchorCtr="0" anchor="t" bIns="25400" lIns="63500" spcFirstLastPara="1" rIns="63500" wrap="square" tIns="25400">
            <a:normAutofit/>
          </a:bodyPr>
          <a:lstStyle/>
          <a:p>
            <a:pPr indent="0" lvl="0" marL="0" rtl="0" algn="l">
              <a:lnSpc>
                <a:spcPct val="100000"/>
              </a:lnSpc>
              <a:spcBef>
                <a:spcPts val="0"/>
              </a:spcBef>
              <a:spcAft>
                <a:spcPts val="0"/>
              </a:spcAft>
              <a:buClr>
                <a:schemeClr val="accent1"/>
              </a:buClr>
              <a:buSzPts val="3600"/>
              <a:buFont typeface="Trebuchet MS"/>
              <a:buNone/>
            </a:pPr>
            <a:r>
              <a:rPr lang="en-US"/>
              <a:t>Frame Buffer</a:t>
            </a:r>
            <a:endParaRPr/>
          </a:p>
        </p:txBody>
      </p:sp>
      <p:sp>
        <p:nvSpPr>
          <p:cNvPr id="773" name="Google Shape;773;p49"/>
          <p:cNvSpPr txBox="1"/>
          <p:nvPr>
            <p:ph idx="1" type="body"/>
          </p:nvPr>
        </p:nvSpPr>
        <p:spPr>
          <a:xfrm>
            <a:off x="1295401" y="2556932"/>
            <a:ext cx="9601196" cy="2993640"/>
          </a:xfrm>
          <a:prstGeom prst="rect">
            <a:avLst/>
          </a:prstGeom>
          <a:noFill/>
          <a:ln>
            <a:noFill/>
          </a:ln>
        </p:spPr>
        <p:txBody>
          <a:bodyPr anchorCtr="0" anchor="t" bIns="25400" lIns="63500" spcFirstLastPara="1" rIns="63500" wrap="square" tIns="25400">
            <a:spAutoFit/>
          </a:bodyPr>
          <a:lstStyle/>
          <a:p>
            <a:pPr indent="-228600" lvl="0" marL="228600" rtl="0" algn="l">
              <a:lnSpc>
                <a:spcPct val="88000"/>
              </a:lnSpc>
              <a:spcBef>
                <a:spcPts val="0"/>
              </a:spcBef>
              <a:spcAft>
                <a:spcPts val="0"/>
              </a:spcAft>
              <a:buSzPts val="1600"/>
              <a:buFont typeface="Noto Sans Symbols"/>
              <a:buNone/>
            </a:pPr>
            <a:r>
              <a:rPr b="1" lang="en-US" sz="2000"/>
              <a:t>A frame buffer may be thought of as computer memory organized as a two-dimensional array with each (x, y) addressable location corresponding to one pixel.</a:t>
            </a:r>
            <a:endParaRPr/>
          </a:p>
          <a:p>
            <a:pPr indent="-228600" lvl="0" marL="228600" rtl="0" algn="l">
              <a:lnSpc>
                <a:spcPct val="88000"/>
              </a:lnSpc>
              <a:spcBef>
                <a:spcPts val="860"/>
              </a:spcBef>
              <a:spcAft>
                <a:spcPts val="0"/>
              </a:spcAft>
              <a:buSzPts val="1600"/>
              <a:buFont typeface="Noto Sans Symbols"/>
              <a:buNone/>
            </a:pPr>
            <a:r>
              <a:rPr b="1" i="1" lang="en-US" sz="2000"/>
              <a:t>Bit Plane</a:t>
            </a:r>
            <a:r>
              <a:rPr b="1" lang="en-US" sz="2000"/>
              <a:t>s or </a:t>
            </a:r>
            <a:r>
              <a:rPr b="1" i="1" lang="en-US" sz="2000"/>
              <a:t>Bit Depth</a:t>
            </a:r>
            <a:r>
              <a:rPr b="1" lang="en-US" sz="2000"/>
              <a:t> is the number of bits corresponding to each pixel.</a:t>
            </a:r>
            <a:endParaRPr/>
          </a:p>
          <a:p>
            <a:pPr indent="-228600" lvl="0" marL="228600" rtl="0" algn="l">
              <a:lnSpc>
                <a:spcPct val="88000"/>
              </a:lnSpc>
              <a:spcBef>
                <a:spcPts val="860"/>
              </a:spcBef>
              <a:spcAft>
                <a:spcPts val="0"/>
              </a:spcAft>
              <a:buSzPts val="1600"/>
              <a:buFont typeface="Noto Sans Symbols"/>
              <a:buNone/>
            </a:pPr>
            <a:r>
              <a:rPr b="1" lang="en-US" sz="2000"/>
              <a:t>A typical frame buffer resolution might be</a:t>
            </a:r>
            <a:endParaRPr/>
          </a:p>
          <a:p>
            <a:pPr indent="-228600" lvl="0" marL="228600" rtl="0" algn="l">
              <a:lnSpc>
                <a:spcPct val="88000"/>
              </a:lnSpc>
              <a:spcBef>
                <a:spcPts val="860"/>
              </a:spcBef>
              <a:spcAft>
                <a:spcPts val="0"/>
              </a:spcAft>
              <a:buSzPts val="1600"/>
              <a:buFont typeface="Noto Sans Symbols"/>
              <a:buNone/>
            </a:pPr>
            <a:r>
              <a:rPr b="1" lang="en-US" sz="2000"/>
              <a:t>640 x 480 x 8</a:t>
            </a:r>
            <a:endParaRPr/>
          </a:p>
          <a:p>
            <a:pPr indent="-228600" lvl="0" marL="228600" rtl="0" algn="l">
              <a:lnSpc>
                <a:spcPct val="88000"/>
              </a:lnSpc>
              <a:spcBef>
                <a:spcPts val="860"/>
              </a:spcBef>
              <a:spcAft>
                <a:spcPts val="0"/>
              </a:spcAft>
              <a:buSzPts val="1600"/>
              <a:buFont typeface="Noto Sans Symbols"/>
              <a:buNone/>
            </a:pPr>
            <a:r>
              <a:rPr b="1" lang="en-US" sz="2000"/>
              <a:t>1280 x 1024 x 8</a:t>
            </a:r>
            <a:endParaRPr/>
          </a:p>
          <a:p>
            <a:pPr indent="-228600" lvl="0" marL="228600" rtl="0" algn="l">
              <a:lnSpc>
                <a:spcPct val="88000"/>
              </a:lnSpc>
              <a:spcBef>
                <a:spcPts val="860"/>
              </a:spcBef>
              <a:spcAft>
                <a:spcPts val="0"/>
              </a:spcAft>
              <a:buSzPts val="1600"/>
              <a:buFont typeface="Noto Sans Symbols"/>
              <a:buNone/>
            </a:pPr>
            <a:r>
              <a:rPr b="1" lang="en-US" sz="2000"/>
              <a:t>1280 x 1024 x 24</a:t>
            </a:r>
            <a:endParaRPr/>
          </a:p>
        </p:txBody>
      </p:sp>
      <p:pic>
        <p:nvPicPr>
          <p:cNvPr id="774" name="Google Shape;774;p49"/>
          <p:cNvPicPr preferRelativeResize="0"/>
          <p:nvPr/>
        </p:nvPicPr>
        <p:blipFill rotWithShape="1">
          <a:blip r:embed="rId3">
            <a:alphaModFix/>
          </a:blip>
          <a:srcRect b="0" l="0" r="0" t="0"/>
          <a:stretch/>
        </p:blipFill>
        <p:spPr>
          <a:xfrm>
            <a:off x="8005293" y="3800341"/>
            <a:ext cx="2286000" cy="242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0"/>
          <p:cNvSpPr txBox="1"/>
          <p:nvPr>
            <p:ph type="title"/>
          </p:nvPr>
        </p:nvSpPr>
        <p:spPr>
          <a:xfrm>
            <a:off x="677334" y="609600"/>
            <a:ext cx="8596668" cy="1320800"/>
          </a:xfrm>
          <a:prstGeom prst="rect">
            <a:avLst/>
          </a:prstGeom>
          <a:noFill/>
          <a:ln>
            <a:noFill/>
          </a:ln>
        </p:spPr>
        <p:txBody>
          <a:bodyPr anchorCtr="0" anchor="t" bIns="25400" lIns="63500" spcFirstLastPara="1" rIns="63500" wrap="square" tIns="25400">
            <a:normAutofit/>
          </a:bodyPr>
          <a:lstStyle/>
          <a:p>
            <a:pPr indent="0" lvl="0" marL="0" rtl="0" algn="l">
              <a:lnSpc>
                <a:spcPct val="85000"/>
              </a:lnSpc>
              <a:spcBef>
                <a:spcPts val="0"/>
              </a:spcBef>
              <a:spcAft>
                <a:spcPts val="0"/>
              </a:spcAft>
              <a:buClr>
                <a:schemeClr val="hlink"/>
              </a:buClr>
              <a:buSzPts val="3200"/>
              <a:buFont typeface="Trebuchet MS"/>
              <a:buNone/>
            </a:pPr>
            <a:r>
              <a:rPr b="1" lang="en-US" sz="3200">
                <a:solidFill>
                  <a:schemeClr val="hlink"/>
                </a:solidFill>
              </a:rPr>
              <a:t>1-Bit Memory.  Monochrome Display</a:t>
            </a:r>
            <a:br>
              <a:rPr b="1" lang="en-US" sz="3200">
                <a:solidFill>
                  <a:schemeClr val="hlink"/>
                </a:solidFill>
              </a:rPr>
            </a:br>
            <a:r>
              <a:rPr b="1" lang="en-US" sz="3200">
                <a:solidFill>
                  <a:schemeClr val="hlink"/>
                </a:solidFill>
              </a:rPr>
              <a:t>(Bit-map Display)</a:t>
            </a:r>
            <a:endParaRPr/>
          </a:p>
        </p:txBody>
      </p:sp>
      <p:pic>
        <p:nvPicPr>
          <p:cNvPr id="780" name="Google Shape;780;p50"/>
          <p:cNvPicPr preferRelativeResize="0"/>
          <p:nvPr/>
        </p:nvPicPr>
        <p:blipFill rotWithShape="1">
          <a:blip r:embed="rId3">
            <a:alphaModFix/>
          </a:blip>
          <a:srcRect b="0" l="0" r="0" t="0"/>
          <a:stretch/>
        </p:blipFill>
        <p:spPr>
          <a:xfrm>
            <a:off x="3098621" y="2285999"/>
            <a:ext cx="6578600" cy="3949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1"/>
          <p:cNvSpPr txBox="1"/>
          <p:nvPr>
            <p:ph type="title"/>
          </p:nvPr>
        </p:nvSpPr>
        <p:spPr>
          <a:xfrm>
            <a:off x="1205462" y="62237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hlink"/>
              </a:buClr>
              <a:buSzPts val="3600"/>
              <a:buFont typeface="Trebuchet MS"/>
              <a:buNone/>
            </a:pPr>
            <a:r>
              <a:rPr lang="en-US">
                <a:solidFill>
                  <a:schemeClr val="hlink"/>
                </a:solidFill>
              </a:rPr>
              <a:t>3-Bit Color Display</a:t>
            </a:r>
            <a:endParaRPr/>
          </a:p>
        </p:txBody>
      </p:sp>
      <p:grpSp>
        <p:nvGrpSpPr>
          <p:cNvPr id="786" name="Google Shape;786;p51"/>
          <p:cNvGrpSpPr/>
          <p:nvPr/>
        </p:nvGrpSpPr>
        <p:grpSpPr>
          <a:xfrm>
            <a:off x="1553804" y="1274305"/>
            <a:ext cx="9050760" cy="5261548"/>
            <a:chOff x="140" y="896"/>
            <a:chExt cx="4844" cy="2816"/>
          </a:xfrm>
        </p:grpSpPr>
        <p:sp>
          <p:nvSpPr>
            <p:cNvPr id="787" name="Google Shape;787;p51"/>
            <p:cNvSpPr/>
            <p:nvPr/>
          </p:nvSpPr>
          <p:spPr>
            <a:xfrm>
              <a:off x="480" y="896"/>
              <a:ext cx="4504" cy="28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788" name="Google Shape;788;p51"/>
            <p:cNvSpPr/>
            <p:nvPr/>
          </p:nvSpPr>
          <p:spPr>
            <a:xfrm>
              <a:off x="508" y="2687"/>
              <a:ext cx="4456" cy="1005"/>
            </a:xfrm>
            <a:prstGeom prst="roundRect">
              <a:avLst>
                <a:gd fmla="val 10630" name="adj"/>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89" name="Google Shape;789;p51"/>
            <p:cNvSpPr/>
            <p:nvPr/>
          </p:nvSpPr>
          <p:spPr>
            <a:xfrm>
              <a:off x="1003" y="1155"/>
              <a:ext cx="583" cy="61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90" name="Google Shape;790;p51"/>
            <p:cNvCxnSpPr/>
            <p:nvPr/>
          </p:nvCxnSpPr>
          <p:spPr>
            <a:xfrm>
              <a:off x="999" y="1223"/>
              <a:ext cx="583" cy="1"/>
            </a:xfrm>
            <a:prstGeom prst="straightConnector1">
              <a:avLst/>
            </a:prstGeom>
            <a:noFill/>
            <a:ln cap="flat" cmpd="sng" w="12700">
              <a:solidFill>
                <a:srgbClr val="000000"/>
              </a:solidFill>
              <a:prstDash val="solid"/>
              <a:round/>
              <a:headEnd len="sm" w="sm" type="none"/>
              <a:tailEnd len="sm" w="sm" type="none"/>
            </a:ln>
          </p:spPr>
        </p:cxnSp>
        <p:cxnSp>
          <p:nvCxnSpPr>
            <p:cNvPr id="791" name="Google Shape;791;p51"/>
            <p:cNvCxnSpPr/>
            <p:nvPr/>
          </p:nvCxnSpPr>
          <p:spPr>
            <a:xfrm>
              <a:off x="999" y="1303"/>
              <a:ext cx="583" cy="1"/>
            </a:xfrm>
            <a:prstGeom prst="straightConnector1">
              <a:avLst/>
            </a:prstGeom>
            <a:noFill/>
            <a:ln cap="flat" cmpd="sng" w="12700">
              <a:solidFill>
                <a:srgbClr val="000000"/>
              </a:solidFill>
              <a:prstDash val="solid"/>
              <a:round/>
              <a:headEnd len="sm" w="sm" type="none"/>
              <a:tailEnd len="sm" w="sm" type="none"/>
            </a:ln>
          </p:spPr>
        </p:cxnSp>
        <p:cxnSp>
          <p:nvCxnSpPr>
            <p:cNvPr id="792" name="Google Shape;792;p51"/>
            <p:cNvCxnSpPr/>
            <p:nvPr/>
          </p:nvCxnSpPr>
          <p:spPr>
            <a:xfrm>
              <a:off x="999" y="1383"/>
              <a:ext cx="583" cy="1"/>
            </a:xfrm>
            <a:prstGeom prst="straightConnector1">
              <a:avLst/>
            </a:prstGeom>
            <a:noFill/>
            <a:ln cap="flat" cmpd="sng" w="12700">
              <a:solidFill>
                <a:srgbClr val="000000"/>
              </a:solidFill>
              <a:prstDash val="solid"/>
              <a:round/>
              <a:headEnd len="sm" w="sm" type="none"/>
              <a:tailEnd len="sm" w="sm" type="none"/>
            </a:ln>
          </p:spPr>
        </p:cxnSp>
        <p:cxnSp>
          <p:nvCxnSpPr>
            <p:cNvPr id="793" name="Google Shape;793;p51"/>
            <p:cNvCxnSpPr/>
            <p:nvPr/>
          </p:nvCxnSpPr>
          <p:spPr>
            <a:xfrm>
              <a:off x="999" y="1454"/>
              <a:ext cx="583" cy="1"/>
            </a:xfrm>
            <a:prstGeom prst="straightConnector1">
              <a:avLst/>
            </a:prstGeom>
            <a:noFill/>
            <a:ln cap="flat" cmpd="sng" w="12700">
              <a:solidFill>
                <a:srgbClr val="000000"/>
              </a:solidFill>
              <a:prstDash val="solid"/>
              <a:round/>
              <a:headEnd len="sm" w="sm" type="none"/>
              <a:tailEnd len="sm" w="sm" type="none"/>
            </a:ln>
          </p:spPr>
        </p:cxnSp>
        <p:cxnSp>
          <p:nvCxnSpPr>
            <p:cNvPr id="794" name="Google Shape;794;p51"/>
            <p:cNvCxnSpPr/>
            <p:nvPr/>
          </p:nvCxnSpPr>
          <p:spPr>
            <a:xfrm>
              <a:off x="999" y="1534"/>
              <a:ext cx="583" cy="1"/>
            </a:xfrm>
            <a:prstGeom prst="straightConnector1">
              <a:avLst/>
            </a:prstGeom>
            <a:noFill/>
            <a:ln cap="flat" cmpd="sng" w="12700">
              <a:solidFill>
                <a:srgbClr val="000000"/>
              </a:solidFill>
              <a:prstDash val="solid"/>
              <a:round/>
              <a:headEnd len="sm" w="sm" type="none"/>
              <a:tailEnd len="sm" w="sm" type="none"/>
            </a:ln>
          </p:spPr>
        </p:cxnSp>
        <p:cxnSp>
          <p:nvCxnSpPr>
            <p:cNvPr id="795" name="Google Shape;795;p51"/>
            <p:cNvCxnSpPr/>
            <p:nvPr/>
          </p:nvCxnSpPr>
          <p:spPr>
            <a:xfrm>
              <a:off x="999" y="1614"/>
              <a:ext cx="583" cy="1"/>
            </a:xfrm>
            <a:prstGeom prst="straightConnector1">
              <a:avLst/>
            </a:prstGeom>
            <a:noFill/>
            <a:ln cap="flat" cmpd="sng" w="12700">
              <a:solidFill>
                <a:srgbClr val="000000"/>
              </a:solidFill>
              <a:prstDash val="solid"/>
              <a:round/>
              <a:headEnd len="sm" w="sm" type="none"/>
              <a:tailEnd len="sm" w="sm" type="none"/>
            </a:ln>
          </p:spPr>
        </p:cxnSp>
        <p:cxnSp>
          <p:nvCxnSpPr>
            <p:cNvPr id="796" name="Google Shape;796;p51"/>
            <p:cNvCxnSpPr/>
            <p:nvPr/>
          </p:nvCxnSpPr>
          <p:spPr>
            <a:xfrm>
              <a:off x="999" y="1694"/>
              <a:ext cx="583" cy="1"/>
            </a:xfrm>
            <a:prstGeom prst="straightConnector1">
              <a:avLst/>
            </a:prstGeom>
            <a:noFill/>
            <a:ln cap="flat" cmpd="sng" w="12700">
              <a:solidFill>
                <a:srgbClr val="000000"/>
              </a:solidFill>
              <a:prstDash val="solid"/>
              <a:round/>
              <a:headEnd len="sm" w="sm" type="none"/>
              <a:tailEnd len="sm" w="sm" type="none"/>
            </a:ln>
          </p:spPr>
        </p:cxnSp>
        <p:cxnSp>
          <p:nvCxnSpPr>
            <p:cNvPr id="797" name="Google Shape;797;p51"/>
            <p:cNvCxnSpPr/>
            <p:nvPr/>
          </p:nvCxnSpPr>
          <p:spPr>
            <a:xfrm>
              <a:off x="1071"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798" name="Google Shape;798;p51"/>
            <p:cNvCxnSpPr/>
            <p:nvPr/>
          </p:nvCxnSpPr>
          <p:spPr>
            <a:xfrm>
              <a:off x="1143"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799" name="Google Shape;799;p51"/>
            <p:cNvCxnSpPr/>
            <p:nvPr/>
          </p:nvCxnSpPr>
          <p:spPr>
            <a:xfrm>
              <a:off x="1215"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800" name="Google Shape;800;p51"/>
            <p:cNvCxnSpPr/>
            <p:nvPr/>
          </p:nvCxnSpPr>
          <p:spPr>
            <a:xfrm>
              <a:off x="1287"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801" name="Google Shape;801;p51"/>
            <p:cNvCxnSpPr/>
            <p:nvPr/>
          </p:nvCxnSpPr>
          <p:spPr>
            <a:xfrm>
              <a:off x="1358"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802" name="Google Shape;802;p51"/>
            <p:cNvCxnSpPr/>
            <p:nvPr/>
          </p:nvCxnSpPr>
          <p:spPr>
            <a:xfrm>
              <a:off x="1438"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803" name="Google Shape;803;p51"/>
            <p:cNvCxnSpPr/>
            <p:nvPr/>
          </p:nvCxnSpPr>
          <p:spPr>
            <a:xfrm>
              <a:off x="1510" y="1151"/>
              <a:ext cx="1" cy="615"/>
            </a:xfrm>
            <a:prstGeom prst="straightConnector1">
              <a:avLst/>
            </a:prstGeom>
            <a:noFill/>
            <a:ln cap="flat" cmpd="sng" w="12700">
              <a:solidFill>
                <a:srgbClr val="000000"/>
              </a:solidFill>
              <a:prstDash val="solid"/>
              <a:round/>
              <a:headEnd len="sm" w="sm" type="none"/>
              <a:tailEnd len="sm" w="sm" type="none"/>
            </a:ln>
          </p:spPr>
        </p:cxnSp>
        <p:cxnSp>
          <p:nvCxnSpPr>
            <p:cNvPr id="804" name="Google Shape;804;p51"/>
            <p:cNvCxnSpPr/>
            <p:nvPr/>
          </p:nvCxnSpPr>
          <p:spPr>
            <a:xfrm flipH="1" rot="10800000">
              <a:off x="999" y="1111"/>
              <a:ext cx="32" cy="40"/>
            </a:xfrm>
            <a:prstGeom prst="straightConnector1">
              <a:avLst/>
            </a:prstGeom>
            <a:noFill/>
            <a:ln cap="flat" cmpd="sng" w="12700">
              <a:solidFill>
                <a:srgbClr val="000000"/>
              </a:solidFill>
              <a:prstDash val="solid"/>
              <a:round/>
              <a:headEnd len="sm" w="sm" type="none"/>
              <a:tailEnd len="sm" w="sm" type="none"/>
            </a:ln>
          </p:spPr>
        </p:cxnSp>
        <p:cxnSp>
          <p:nvCxnSpPr>
            <p:cNvPr id="805" name="Google Shape;805;p51"/>
            <p:cNvCxnSpPr/>
            <p:nvPr/>
          </p:nvCxnSpPr>
          <p:spPr>
            <a:xfrm flipH="1" rot="10800000">
              <a:off x="1071" y="1111"/>
              <a:ext cx="32" cy="40"/>
            </a:xfrm>
            <a:prstGeom prst="straightConnector1">
              <a:avLst/>
            </a:prstGeom>
            <a:noFill/>
            <a:ln cap="flat" cmpd="sng" w="12700">
              <a:solidFill>
                <a:srgbClr val="000000"/>
              </a:solidFill>
              <a:prstDash val="solid"/>
              <a:round/>
              <a:headEnd len="sm" w="sm" type="none"/>
              <a:tailEnd len="sm" w="sm" type="none"/>
            </a:ln>
          </p:spPr>
        </p:cxnSp>
        <p:cxnSp>
          <p:nvCxnSpPr>
            <p:cNvPr id="806" name="Google Shape;806;p51"/>
            <p:cNvCxnSpPr/>
            <p:nvPr/>
          </p:nvCxnSpPr>
          <p:spPr>
            <a:xfrm flipH="1" rot="10800000">
              <a:off x="1143" y="1111"/>
              <a:ext cx="40" cy="40"/>
            </a:xfrm>
            <a:prstGeom prst="straightConnector1">
              <a:avLst/>
            </a:prstGeom>
            <a:noFill/>
            <a:ln cap="flat" cmpd="sng" w="12700">
              <a:solidFill>
                <a:srgbClr val="000000"/>
              </a:solidFill>
              <a:prstDash val="solid"/>
              <a:round/>
              <a:headEnd len="sm" w="sm" type="none"/>
              <a:tailEnd len="sm" w="sm" type="none"/>
            </a:ln>
          </p:spPr>
        </p:cxnSp>
        <p:cxnSp>
          <p:nvCxnSpPr>
            <p:cNvPr id="807" name="Google Shape;807;p51"/>
            <p:cNvCxnSpPr/>
            <p:nvPr/>
          </p:nvCxnSpPr>
          <p:spPr>
            <a:xfrm flipH="1" rot="10800000">
              <a:off x="1215" y="1111"/>
              <a:ext cx="40" cy="40"/>
            </a:xfrm>
            <a:prstGeom prst="straightConnector1">
              <a:avLst/>
            </a:prstGeom>
            <a:noFill/>
            <a:ln cap="flat" cmpd="sng" w="12700">
              <a:solidFill>
                <a:srgbClr val="000000"/>
              </a:solidFill>
              <a:prstDash val="solid"/>
              <a:round/>
              <a:headEnd len="sm" w="sm" type="none"/>
              <a:tailEnd len="sm" w="sm" type="none"/>
            </a:ln>
          </p:spPr>
        </p:cxnSp>
        <p:cxnSp>
          <p:nvCxnSpPr>
            <p:cNvPr id="808" name="Google Shape;808;p51"/>
            <p:cNvCxnSpPr/>
            <p:nvPr/>
          </p:nvCxnSpPr>
          <p:spPr>
            <a:xfrm flipH="1" rot="10800000">
              <a:off x="1287" y="1111"/>
              <a:ext cx="39" cy="40"/>
            </a:xfrm>
            <a:prstGeom prst="straightConnector1">
              <a:avLst/>
            </a:prstGeom>
            <a:noFill/>
            <a:ln cap="flat" cmpd="sng" w="12700">
              <a:solidFill>
                <a:srgbClr val="000000"/>
              </a:solidFill>
              <a:prstDash val="solid"/>
              <a:round/>
              <a:headEnd len="sm" w="sm" type="none"/>
              <a:tailEnd len="sm" w="sm" type="none"/>
            </a:ln>
          </p:spPr>
        </p:cxnSp>
        <p:cxnSp>
          <p:nvCxnSpPr>
            <p:cNvPr id="809" name="Google Shape;809;p51"/>
            <p:cNvCxnSpPr/>
            <p:nvPr/>
          </p:nvCxnSpPr>
          <p:spPr>
            <a:xfrm flipH="1" rot="10800000">
              <a:off x="1358" y="1111"/>
              <a:ext cx="40" cy="40"/>
            </a:xfrm>
            <a:prstGeom prst="straightConnector1">
              <a:avLst/>
            </a:prstGeom>
            <a:noFill/>
            <a:ln cap="flat" cmpd="sng" w="12700">
              <a:solidFill>
                <a:srgbClr val="000000"/>
              </a:solidFill>
              <a:prstDash val="solid"/>
              <a:round/>
              <a:headEnd len="sm" w="sm" type="none"/>
              <a:tailEnd len="sm" w="sm" type="none"/>
            </a:ln>
          </p:spPr>
        </p:cxnSp>
        <p:cxnSp>
          <p:nvCxnSpPr>
            <p:cNvPr id="810" name="Google Shape;810;p51"/>
            <p:cNvCxnSpPr/>
            <p:nvPr/>
          </p:nvCxnSpPr>
          <p:spPr>
            <a:xfrm flipH="1" rot="10800000">
              <a:off x="1438" y="1111"/>
              <a:ext cx="32" cy="40"/>
            </a:xfrm>
            <a:prstGeom prst="straightConnector1">
              <a:avLst/>
            </a:prstGeom>
            <a:noFill/>
            <a:ln cap="flat" cmpd="sng" w="12700">
              <a:solidFill>
                <a:srgbClr val="000000"/>
              </a:solidFill>
              <a:prstDash val="solid"/>
              <a:round/>
              <a:headEnd len="sm" w="sm" type="none"/>
              <a:tailEnd len="sm" w="sm" type="none"/>
            </a:ln>
          </p:spPr>
        </p:cxnSp>
        <p:cxnSp>
          <p:nvCxnSpPr>
            <p:cNvPr id="811" name="Google Shape;811;p51"/>
            <p:cNvCxnSpPr/>
            <p:nvPr/>
          </p:nvCxnSpPr>
          <p:spPr>
            <a:xfrm flipH="1" rot="10800000">
              <a:off x="1510" y="1111"/>
              <a:ext cx="32" cy="40"/>
            </a:xfrm>
            <a:prstGeom prst="straightConnector1">
              <a:avLst/>
            </a:prstGeom>
            <a:noFill/>
            <a:ln cap="flat" cmpd="sng" w="12700">
              <a:solidFill>
                <a:srgbClr val="000000"/>
              </a:solidFill>
              <a:prstDash val="solid"/>
              <a:round/>
              <a:headEnd len="sm" w="sm" type="none"/>
              <a:tailEnd len="sm" w="sm" type="none"/>
            </a:ln>
          </p:spPr>
        </p:cxnSp>
        <p:cxnSp>
          <p:nvCxnSpPr>
            <p:cNvPr id="812" name="Google Shape;812;p51"/>
            <p:cNvCxnSpPr/>
            <p:nvPr/>
          </p:nvCxnSpPr>
          <p:spPr>
            <a:xfrm flipH="1" rot="10800000">
              <a:off x="1582" y="1111"/>
              <a:ext cx="32" cy="40"/>
            </a:xfrm>
            <a:prstGeom prst="straightConnector1">
              <a:avLst/>
            </a:prstGeom>
            <a:noFill/>
            <a:ln cap="flat" cmpd="sng" w="12700">
              <a:solidFill>
                <a:srgbClr val="000000"/>
              </a:solidFill>
              <a:prstDash val="solid"/>
              <a:round/>
              <a:headEnd len="sm" w="sm" type="none"/>
              <a:tailEnd len="sm" w="sm" type="none"/>
            </a:ln>
          </p:spPr>
        </p:cxnSp>
        <p:cxnSp>
          <p:nvCxnSpPr>
            <p:cNvPr id="813" name="Google Shape;813;p51"/>
            <p:cNvCxnSpPr/>
            <p:nvPr/>
          </p:nvCxnSpPr>
          <p:spPr>
            <a:xfrm flipH="1" rot="10800000">
              <a:off x="1582" y="1183"/>
              <a:ext cx="32" cy="40"/>
            </a:xfrm>
            <a:prstGeom prst="straightConnector1">
              <a:avLst/>
            </a:prstGeom>
            <a:noFill/>
            <a:ln cap="flat" cmpd="sng" w="12700">
              <a:solidFill>
                <a:srgbClr val="000000"/>
              </a:solidFill>
              <a:prstDash val="solid"/>
              <a:round/>
              <a:headEnd len="sm" w="sm" type="none"/>
              <a:tailEnd len="sm" w="sm" type="none"/>
            </a:ln>
          </p:spPr>
        </p:cxnSp>
        <p:cxnSp>
          <p:nvCxnSpPr>
            <p:cNvPr id="814" name="Google Shape;814;p51"/>
            <p:cNvCxnSpPr/>
            <p:nvPr/>
          </p:nvCxnSpPr>
          <p:spPr>
            <a:xfrm flipH="1" rot="10800000">
              <a:off x="1582" y="1263"/>
              <a:ext cx="32" cy="40"/>
            </a:xfrm>
            <a:prstGeom prst="straightConnector1">
              <a:avLst/>
            </a:prstGeom>
            <a:noFill/>
            <a:ln cap="flat" cmpd="sng" w="12700">
              <a:solidFill>
                <a:srgbClr val="000000"/>
              </a:solidFill>
              <a:prstDash val="solid"/>
              <a:round/>
              <a:headEnd len="sm" w="sm" type="none"/>
              <a:tailEnd len="sm" w="sm" type="none"/>
            </a:ln>
          </p:spPr>
        </p:cxnSp>
        <p:cxnSp>
          <p:nvCxnSpPr>
            <p:cNvPr id="815" name="Google Shape;815;p51"/>
            <p:cNvCxnSpPr/>
            <p:nvPr/>
          </p:nvCxnSpPr>
          <p:spPr>
            <a:xfrm flipH="1" rot="10800000">
              <a:off x="1582" y="1343"/>
              <a:ext cx="32" cy="40"/>
            </a:xfrm>
            <a:prstGeom prst="straightConnector1">
              <a:avLst/>
            </a:prstGeom>
            <a:noFill/>
            <a:ln cap="flat" cmpd="sng" w="12700">
              <a:solidFill>
                <a:srgbClr val="000000"/>
              </a:solidFill>
              <a:prstDash val="solid"/>
              <a:round/>
              <a:headEnd len="sm" w="sm" type="none"/>
              <a:tailEnd len="sm" w="sm" type="none"/>
            </a:ln>
          </p:spPr>
        </p:cxnSp>
        <p:cxnSp>
          <p:nvCxnSpPr>
            <p:cNvPr id="816" name="Google Shape;816;p51"/>
            <p:cNvCxnSpPr/>
            <p:nvPr/>
          </p:nvCxnSpPr>
          <p:spPr>
            <a:xfrm flipH="1" rot="10800000">
              <a:off x="1582" y="1423"/>
              <a:ext cx="32" cy="31"/>
            </a:xfrm>
            <a:prstGeom prst="straightConnector1">
              <a:avLst/>
            </a:prstGeom>
            <a:noFill/>
            <a:ln cap="flat" cmpd="sng" w="12700">
              <a:solidFill>
                <a:srgbClr val="000000"/>
              </a:solidFill>
              <a:prstDash val="solid"/>
              <a:round/>
              <a:headEnd len="sm" w="sm" type="none"/>
              <a:tailEnd len="sm" w="sm" type="none"/>
            </a:ln>
          </p:spPr>
        </p:cxnSp>
        <p:cxnSp>
          <p:nvCxnSpPr>
            <p:cNvPr id="817" name="Google Shape;817;p51"/>
            <p:cNvCxnSpPr/>
            <p:nvPr/>
          </p:nvCxnSpPr>
          <p:spPr>
            <a:xfrm flipH="1" rot="10800000">
              <a:off x="1582" y="1494"/>
              <a:ext cx="32" cy="40"/>
            </a:xfrm>
            <a:prstGeom prst="straightConnector1">
              <a:avLst/>
            </a:prstGeom>
            <a:noFill/>
            <a:ln cap="flat" cmpd="sng" w="12700">
              <a:solidFill>
                <a:srgbClr val="000000"/>
              </a:solidFill>
              <a:prstDash val="solid"/>
              <a:round/>
              <a:headEnd len="sm" w="sm" type="none"/>
              <a:tailEnd len="sm" w="sm" type="none"/>
            </a:ln>
          </p:spPr>
        </p:cxnSp>
        <p:cxnSp>
          <p:nvCxnSpPr>
            <p:cNvPr id="818" name="Google Shape;818;p51"/>
            <p:cNvCxnSpPr/>
            <p:nvPr/>
          </p:nvCxnSpPr>
          <p:spPr>
            <a:xfrm flipH="1" rot="10800000">
              <a:off x="1582" y="1574"/>
              <a:ext cx="32" cy="40"/>
            </a:xfrm>
            <a:prstGeom prst="straightConnector1">
              <a:avLst/>
            </a:prstGeom>
            <a:noFill/>
            <a:ln cap="flat" cmpd="sng" w="12700">
              <a:solidFill>
                <a:srgbClr val="000000"/>
              </a:solidFill>
              <a:prstDash val="solid"/>
              <a:round/>
              <a:headEnd len="sm" w="sm" type="none"/>
              <a:tailEnd len="sm" w="sm" type="none"/>
            </a:ln>
          </p:spPr>
        </p:cxnSp>
        <p:cxnSp>
          <p:nvCxnSpPr>
            <p:cNvPr id="819" name="Google Shape;819;p51"/>
            <p:cNvCxnSpPr/>
            <p:nvPr/>
          </p:nvCxnSpPr>
          <p:spPr>
            <a:xfrm flipH="1" rot="10800000">
              <a:off x="1582" y="1654"/>
              <a:ext cx="32" cy="40"/>
            </a:xfrm>
            <a:prstGeom prst="straightConnector1">
              <a:avLst/>
            </a:prstGeom>
            <a:noFill/>
            <a:ln cap="flat" cmpd="sng" w="12700">
              <a:solidFill>
                <a:srgbClr val="000000"/>
              </a:solidFill>
              <a:prstDash val="solid"/>
              <a:round/>
              <a:headEnd len="sm" w="sm" type="none"/>
              <a:tailEnd len="sm" w="sm" type="none"/>
            </a:ln>
          </p:spPr>
        </p:cxnSp>
        <p:cxnSp>
          <p:nvCxnSpPr>
            <p:cNvPr id="820" name="Google Shape;820;p51"/>
            <p:cNvCxnSpPr/>
            <p:nvPr/>
          </p:nvCxnSpPr>
          <p:spPr>
            <a:xfrm flipH="1" rot="10800000">
              <a:off x="1582" y="1734"/>
              <a:ext cx="32" cy="32"/>
            </a:xfrm>
            <a:prstGeom prst="straightConnector1">
              <a:avLst/>
            </a:prstGeom>
            <a:noFill/>
            <a:ln cap="flat" cmpd="sng" w="12700">
              <a:solidFill>
                <a:srgbClr val="000000"/>
              </a:solidFill>
              <a:prstDash val="solid"/>
              <a:round/>
              <a:headEnd len="sm" w="sm" type="none"/>
              <a:tailEnd len="sm" w="sm" type="none"/>
            </a:ln>
          </p:spPr>
        </p:cxnSp>
        <p:cxnSp>
          <p:nvCxnSpPr>
            <p:cNvPr id="821" name="Google Shape;821;p51"/>
            <p:cNvCxnSpPr/>
            <p:nvPr/>
          </p:nvCxnSpPr>
          <p:spPr>
            <a:xfrm>
              <a:off x="1031" y="1111"/>
              <a:ext cx="583" cy="1"/>
            </a:xfrm>
            <a:prstGeom prst="straightConnector1">
              <a:avLst/>
            </a:prstGeom>
            <a:noFill/>
            <a:ln cap="flat" cmpd="sng" w="12700">
              <a:solidFill>
                <a:srgbClr val="000000"/>
              </a:solidFill>
              <a:prstDash val="solid"/>
              <a:round/>
              <a:headEnd len="sm" w="sm" type="none"/>
              <a:tailEnd len="sm" w="sm" type="none"/>
            </a:ln>
          </p:spPr>
        </p:cxnSp>
        <p:cxnSp>
          <p:nvCxnSpPr>
            <p:cNvPr id="822" name="Google Shape;822;p51"/>
            <p:cNvCxnSpPr/>
            <p:nvPr/>
          </p:nvCxnSpPr>
          <p:spPr>
            <a:xfrm>
              <a:off x="1614" y="1111"/>
              <a:ext cx="1" cy="623"/>
            </a:xfrm>
            <a:prstGeom prst="straightConnector1">
              <a:avLst/>
            </a:prstGeom>
            <a:noFill/>
            <a:ln cap="flat" cmpd="sng" w="12700">
              <a:solidFill>
                <a:srgbClr val="000000"/>
              </a:solidFill>
              <a:prstDash val="solid"/>
              <a:round/>
              <a:headEnd len="sm" w="sm" type="none"/>
              <a:tailEnd len="sm" w="sm" type="none"/>
            </a:ln>
          </p:spPr>
        </p:cxnSp>
        <p:sp>
          <p:nvSpPr>
            <p:cNvPr id="823" name="Google Shape;823;p51"/>
            <p:cNvSpPr/>
            <p:nvPr/>
          </p:nvSpPr>
          <p:spPr>
            <a:xfrm>
              <a:off x="779" y="1347"/>
              <a:ext cx="583" cy="62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24" name="Google Shape;824;p51"/>
            <p:cNvCxnSpPr/>
            <p:nvPr/>
          </p:nvCxnSpPr>
          <p:spPr>
            <a:xfrm>
              <a:off x="775" y="1423"/>
              <a:ext cx="583" cy="1"/>
            </a:xfrm>
            <a:prstGeom prst="straightConnector1">
              <a:avLst/>
            </a:prstGeom>
            <a:noFill/>
            <a:ln cap="flat" cmpd="sng" w="12700">
              <a:solidFill>
                <a:srgbClr val="000000"/>
              </a:solidFill>
              <a:prstDash val="solid"/>
              <a:round/>
              <a:headEnd len="sm" w="sm" type="none"/>
              <a:tailEnd len="sm" w="sm" type="none"/>
            </a:ln>
          </p:spPr>
        </p:cxnSp>
        <p:cxnSp>
          <p:nvCxnSpPr>
            <p:cNvPr id="825" name="Google Shape;825;p51"/>
            <p:cNvCxnSpPr/>
            <p:nvPr/>
          </p:nvCxnSpPr>
          <p:spPr>
            <a:xfrm>
              <a:off x="775" y="1494"/>
              <a:ext cx="583" cy="1"/>
            </a:xfrm>
            <a:prstGeom prst="straightConnector1">
              <a:avLst/>
            </a:prstGeom>
            <a:noFill/>
            <a:ln cap="flat" cmpd="sng" w="12700">
              <a:solidFill>
                <a:srgbClr val="000000"/>
              </a:solidFill>
              <a:prstDash val="solid"/>
              <a:round/>
              <a:headEnd len="sm" w="sm" type="none"/>
              <a:tailEnd len="sm" w="sm" type="none"/>
            </a:ln>
          </p:spPr>
        </p:cxnSp>
        <p:cxnSp>
          <p:nvCxnSpPr>
            <p:cNvPr id="826" name="Google Shape;826;p51"/>
            <p:cNvCxnSpPr/>
            <p:nvPr/>
          </p:nvCxnSpPr>
          <p:spPr>
            <a:xfrm>
              <a:off x="775" y="1574"/>
              <a:ext cx="583" cy="1"/>
            </a:xfrm>
            <a:prstGeom prst="straightConnector1">
              <a:avLst/>
            </a:prstGeom>
            <a:noFill/>
            <a:ln cap="flat" cmpd="sng" w="12700">
              <a:solidFill>
                <a:srgbClr val="000000"/>
              </a:solidFill>
              <a:prstDash val="solid"/>
              <a:round/>
              <a:headEnd len="sm" w="sm" type="none"/>
              <a:tailEnd len="sm" w="sm" type="none"/>
            </a:ln>
          </p:spPr>
        </p:cxnSp>
        <p:cxnSp>
          <p:nvCxnSpPr>
            <p:cNvPr id="827" name="Google Shape;827;p51"/>
            <p:cNvCxnSpPr/>
            <p:nvPr/>
          </p:nvCxnSpPr>
          <p:spPr>
            <a:xfrm>
              <a:off x="775" y="1654"/>
              <a:ext cx="583" cy="1"/>
            </a:xfrm>
            <a:prstGeom prst="straightConnector1">
              <a:avLst/>
            </a:prstGeom>
            <a:noFill/>
            <a:ln cap="flat" cmpd="sng" w="12700">
              <a:solidFill>
                <a:srgbClr val="000000"/>
              </a:solidFill>
              <a:prstDash val="solid"/>
              <a:round/>
              <a:headEnd len="sm" w="sm" type="none"/>
              <a:tailEnd len="sm" w="sm" type="none"/>
            </a:ln>
          </p:spPr>
        </p:cxnSp>
        <p:cxnSp>
          <p:nvCxnSpPr>
            <p:cNvPr id="828" name="Google Shape;828;p51"/>
            <p:cNvCxnSpPr/>
            <p:nvPr/>
          </p:nvCxnSpPr>
          <p:spPr>
            <a:xfrm>
              <a:off x="775" y="1734"/>
              <a:ext cx="583" cy="1"/>
            </a:xfrm>
            <a:prstGeom prst="straightConnector1">
              <a:avLst/>
            </a:prstGeom>
            <a:noFill/>
            <a:ln cap="flat" cmpd="sng" w="12700">
              <a:solidFill>
                <a:srgbClr val="000000"/>
              </a:solidFill>
              <a:prstDash val="solid"/>
              <a:round/>
              <a:headEnd len="sm" w="sm" type="none"/>
              <a:tailEnd len="sm" w="sm" type="none"/>
            </a:ln>
          </p:spPr>
        </p:cxnSp>
        <p:cxnSp>
          <p:nvCxnSpPr>
            <p:cNvPr id="829" name="Google Shape;829;p51"/>
            <p:cNvCxnSpPr/>
            <p:nvPr/>
          </p:nvCxnSpPr>
          <p:spPr>
            <a:xfrm>
              <a:off x="775" y="1805"/>
              <a:ext cx="583" cy="1"/>
            </a:xfrm>
            <a:prstGeom prst="straightConnector1">
              <a:avLst/>
            </a:prstGeom>
            <a:noFill/>
            <a:ln cap="flat" cmpd="sng" w="12700">
              <a:solidFill>
                <a:srgbClr val="000000"/>
              </a:solidFill>
              <a:prstDash val="solid"/>
              <a:round/>
              <a:headEnd len="sm" w="sm" type="none"/>
              <a:tailEnd len="sm" w="sm" type="none"/>
            </a:ln>
          </p:spPr>
        </p:cxnSp>
        <p:cxnSp>
          <p:nvCxnSpPr>
            <p:cNvPr id="830" name="Google Shape;830;p51"/>
            <p:cNvCxnSpPr/>
            <p:nvPr/>
          </p:nvCxnSpPr>
          <p:spPr>
            <a:xfrm>
              <a:off x="775" y="1885"/>
              <a:ext cx="583" cy="1"/>
            </a:xfrm>
            <a:prstGeom prst="straightConnector1">
              <a:avLst/>
            </a:prstGeom>
            <a:noFill/>
            <a:ln cap="flat" cmpd="sng" w="12700">
              <a:solidFill>
                <a:srgbClr val="000000"/>
              </a:solidFill>
              <a:prstDash val="solid"/>
              <a:round/>
              <a:headEnd len="sm" w="sm" type="none"/>
              <a:tailEnd len="sm" w="sm" type="none"/>
            </a:ln>
          </p:spPr>
        </p:cxnSp>
        <p:cxnSp>
          <p:nvCxnSpPr>
            <p:cNvPr id="831" name="Google Shape;831;p51"/>
            <p:cNvCxnSpPr/>
            <p:nvPr/>
          </p:nvCxnSpPr>
          <p:spPr>
            <a:xfrm>
              <a:off x="847"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2" name="Google Shape;832;p51"/>
            <p:cNvCxnSpPr/>
            <p:nvPr/>
          </p:nvCxnSpPr>
          <p:spPr>
            <a:xfrm>
              <a:off x="927"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3" name="Google Shape;833;p51"/>
            <p:cNvCxnSpPr/>
            <p:nvPr/>
          </p:nvCxnSpPr>
          <p:spPr>
            <a:xfrm>
              <a:off x="999"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4" name="Google Shape;834;p51"/>
            <p:cNvCxnSpPr/>
            <p:nvPr/>
          </p:nvCxnSpPr>
          <p:spPr>
            <a:xfrm>
              <a:off x="1071"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5" name="Google Shape;835;p51"/>
            <p:cNvCxnSpPr/>
            <p:nvPr/>
          </p:nvCxnSpPr>
          <p:spPr>
            <a:xfrm>
              <a:off x="1143"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6" name="Google Shape;836;p51"/>
            <p:cNvCxnSpPr/>
            <p:nvPr/>
          </p:nvCxnSpPr>
          <p:spPr>
            <a:xfrm>
              <a:off x="1215"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7" name="Google Shape;837;p51"/>
            <p:cNvCxnSpPr/>
            <p:nvPr/>
          </p:nvCxnSpPr>
          <p:spPr>
            <a:xfrm>
              <a:off x="1287" y="1343"/>
              <a:ext cx="1" cy="622"/>
            </a:xfrm>
            <a:prstGeom prst="straightConnector1">
              <a:avLst/>
            </a:prstGeom>
            <a:noFill/>
            <a:ln cap="flat" cmpd="sng" w="12700">
              <a:solidFill>
                <a:srgbClr val="000000"/>
              </a:solidFill>
              <a:prstDash val="solid"/>
              <a:round/>
              <a:headEnd len="sm" w="sm" type="none"/>
              <a:tailEnd len="sm" w="sm" type="none"/>
            </a:ln>
          </p:spPr>
        </p:cxnSp>
        <p:cxnSp>
          <p:nvCxnSpPr>
            <p:cNvPr id="838" name="Google Shape;838;p51"/>
            <p:cNvCxnSpPr/>
            <p:nvPr/>
          </p:nvCxnSpPr>
          <p:spPr>
            <a:xfrm flipH="1" rot="10800000">
              <a:off x="775" y="1303"/>
              <a:ext cx="40" cy="40"/>
            </a:xfrm>
            <a:prstGeom prst="straightConnector1">
              <a:avLst/>
            </a:prstGeom>
            <a:noFill/>
            <a:ln cap="flat" cmpd="sng" w="12700">
              <a:solidFill>
                <a:srgbClr val="000000"/>
              </a:solidFill>
              <a:prstDash val="solid"/>
              <a:round/>
              <a:headEnd len="sm" w="sm" type="none"/>
              <a:tailEnd len="sm" w="sm" type="none"/>
            </a:ln>
          </p:spPr>
        </p:cxnSp>
        <p:cxnSp>
          <p:nvCxnSpPr>
            <p:cNvPr id="839" name="Google Shape;839;p51"/>
            <p:cNvCxnSpPr/>
            <p:nvPr/>
          </p:nvCxnSpPr>
          <p:spPr>
            <a:xfrm flipH="1" rot="10800000">
              <a:off x="847" y="1303"/>
              <a:ext cx="40" cy="40"/>
            </a:xfrm>
            <a:prstGeom prst="straightConnector1">
              <a:avLst/>
            </a:prstGeom>
            <a:noFill/>
            <a:ln cap="flat" cmpd="sng" w="12700">
              <a:solidFill>
                <a:srgbClr val="000000"/>
              </a:solidFill>
              <a:prstDash val="solid"/>
              <a:round/>
              <a:headEnd len="sm" w="sm" type="none"/>
              <a:tailEnd len="sm" w="sm" type="none"/>
            </a:ln>
          </p:spPr>
        </p:cxnSp>
        <p:cxnSp>
          <p:nvCxnSpPr>
            <p:cNvPr id="840" name="Google Shape;840;p51"/>
            <p:cNvCxnSpPr/>
            <p:nvPr/>
          </p:nvCxnSpPr>
          <p:spPr>
            <a:xfrm flipH="1" rot="10800000">
              <a:off x="927" y="1303"/>
              <a:ext cx="32" cy="40"/>
            </a:xfrm>
            <a:prstGeom prst="straightConnector1">
              <a:avLst/>
            </a:prstGeom>
            <a:noFill/>
            <a:ln cap="flat" cmpd="sng" w="12700">
              <a:solidFill>
                <a:srgbClr val="000000"/>
              </a:solidFill>
              <a:prstDash val="solid"/>
              <a:round/>
              <a:headEnd len="sm" w="sm" type="none"/>
              <a:tailEnd len="sm" w="sm" type="none"/>
            </a:ln>
          </p:spPr>
        </p:cxnSp>
        <p:cxnSp>
          <p:nvCxnSpPr>
            <p:cNvPr id="841" name="Google Shape;841;p51"/>
            <p:cNvCxnSpPr/>
            <p:nvPr/>
          </p:nvCxnSpPr>
          <p:spPr>
            <a:xfrm flipH="1" rot="10800000">
              <a:off x="999" y="1303"/>
              <a:ext cx="32" cy="40"/>
            </a:xfrm>
            <a:prstGeom prst="straightConnector1">
              <a:avLst/>
            </a:prstGeom>
            <a:noFill/>
            <a:ln cap="flat" cmpd="sng" w="12700">
              <a:solidFill>
                <a:srgbClr val="000000"/>
              </a:solidFill>
              <a:prstDash val="solid"/>
              <a:round/>
              <a:headEnd len="sm" w="sm" type="none"/>
              <a:tailEnd len="sm" w="sm" type="none"/>
            </a:ln>
          </p:spPr>
        </p:cxnSp>
        <p:cxnSp>
          <p:nvCxnSpPr>
            <p:cNvPr id="842" name="Google Shape;842;p51"/>
            <p:cNvCxnSpPr/>
            <p:nvPr/>
          </p:nvCxnSpPr>
          <p:spPr>
            <a:xfrm flipH="1" rot="10800000">
              <a:off x="1071" y="1303"/>
              <a:ext cx="32" cy="40"/>
            </a:xfrm>
            <a:prstGeom prst="straightConnector1">
              <a:avLst/>
            </a:prstGeom>
            <a:noFill/>
            <a:ln cap="flat" cmpd="sng" w="12700">
              <a:solidFill>
                <a:srgbClr val="000000"/>
              </a:solidFill>
              <a:prstDash val="solid"/>
              <a:round/>
              <a:headEnd len="sm" w="sm" type="none"/>
              <a:tailEnd len="sm" w="sm" type="none"/>
            </a:ln>
          </p:spPr>
        </p:cxnSp>
        <p:cxnSp>
          <p:nvCxnSpPr>
            <p:cNvPr id="843" name="Google Shape;843;p51"/>
            <p:cNvCxnSpPr/>
            <p:nvPr/>
          </p:nvCxnSpPr>
          <p:spPr>
            <a:xfrm flipH="1" rot="10800000">
              <a:off x="1143" y="1303"/>
              <a:ext cx="40" cy="40"/>
            </a:xfrm>
            <a:prstGeom prst="straightConnector1">
              <a:avLst/>
            </a:prstGeom>
            <a:noFill/>
            <a:ln cap="flat" cmpd="sng" w="12700">
              <a:solidFill>
                <a:srgbClr val="000000"/>
              </a:solidFill>
              <a:prstDash val="solid"/>
              <a:round/>
              <a:headEnd len="sm" w="sm" type="none"/>
              <a:tailEnd len="sm" w="sm" type="none"/>
            </a:ln>
          </p:spPr>
        </p:cxnSp>
        <p:cxnSp>
          <p:nvCxnSpPr>
            <p:cNvPr id="844" name="Google Shape;844;p51"/>
            <p:cNvCxnSpPr/>
            <p:nvPr/>
          </p:nvCxnSpPr>
          <p:spPr>
            <a:xfrm flipH="1" rot="10800000">
              <a:off x="1215" y="1303"/>
              <a:ext cx="40" cy="40"/>
            </a:xfrm>
            <a:prstGeom prst="straightConnector1">
              <a:avLst/>
            </a:prstGeom>
            <a:noFill/>
            <a:ln cap="flat" cmpd="sng" w="12700">
              <a:solidFill>
                <a:srgbClr val="000000"/>
              </a:solidFill>
              <a:prstDash val="solid"/>
              <a:round/>
              <a:headEnd len="sm" w="sm" type="none"/>
              <a:tailEnd len="sm" w="sm" type="none"/>
            </a:ln>
          </p:spPr>
        </p:cxnSp>
        <p:cxnSp>
          <p:nvCxnSpPr>
            <p:cNvPr id="845" name="Google Shape;845;p51"/>
            <p:cNvCxnSpPr/>
            <p:nvPr/>
          </p:nvCxnSpPr>
          <p:spPr>
            <a:xfrm flipH="1" rot="10800000">
              <a:off x="1287" y="1303"/>
              <a:ext cx="39" cy="40"/>
            </a:xfrm>
            <a:prstGeom prst="straightConnector1">
              <a:avLst/>
            </a:prstGeom>
            <a:noFill/>
            <a:ln cap="flat" cmpd="sng" w="12700">
              <a:solidFill>
                <a:srgbClr val="000000"/>
              </a:solidFill>
              <a:prstDash val="solid"/>
              <a:round/>
              <a:headEnd len="sm" w="sm" type="none"/>
              <a:tailEnd len="sm" w="sm" type="none"/>
            </a:ln>
          </p:spPr>
        </p:cxnSp>
        <p:cxnSp>
          <p:nvCxnSpPr>
            <p:cNvPr id="846" name="Google Shape;846;p51"/>
            <p:cNvCxnSpPr/>
            <p:nvPr/>
          </p:nvCxnSpPr>
          <p:spPr>
            <a:xfrm flipH="1" rot="10800000">
              <a:off x="1358" y="1303"/>
              <a:ext cx="40" cy="40"/>
            </a:xfrm>
            <a:prstGeom prst="straightConnector1">
              <a:avLst/>
            </a:prstGeom>
            <a:noFill/>
            <a:ln cap="flat" cmpd="sng" w="12700">
              <a:solidFill>
                <a:srgbClr val="000000"/>
              </a:solidFill>
              <a:prstDash val="solid"/>
              <a:round/>
              <a:headEnd len="sm" w="sm" type="none"/>
              <a:tailEnd len="sm" w="sm" type="none"/>
            </a:ln>
          </p:spPr>
        </p:cxnSp>
        <p:cxnSp>
          <p:nvCxnSpPr>
            <p:cNvPr id="847" name="Google Shape;847;p51"/>
            <p:cNvCxnSpPr/>
            <p:nvPr/>
          </p:nvCxnSpPr>
          <p:spPr>
            <a:xfrm flipH="1" rot="10800000">
              <a:off x="1358" y="1383"/>
              <a:ext cx="40" cy="40"/>
            </a:xfrm>
            <a:prstGeom prst="straightConnector1">
              <a:avLst/>
            </a:prstGeom>
            <a:noFill/>
            <a:ln cap="flat" cmpd="sng" w="12700">
              <a:solidFill>
                <a:srgbClr val="000000"/>
              </a:solidFill>
              <a:prstDash val="solid"/>
              <a:round/>
              <a:headEnd len="sm" w="sm" type="none"/>
              <a:tailEnd len="sm" w="sm" type="none"/>
            </a:ln>
          </p:spPr>
        </p:cxnSp>
        <p:cxnSp>
          <p:nvCxnSpPr>
            <p:cNvPr id="848" name="Google Shape;848;p51"/>
            <p:cNvCxnSpPr/>
            <p:nvPr/>
          </p:nvCxnSpPr>
          <p:spPr>
            <a:xfrm flipH="1" rot="10800000">
              <a:off x="1358" y="1454"/>
              <a:ext cx="40" cy="40"/>
            </a:xfrm>
            <a:prstGeom prst="straightConnector1">
              <a:avLst/>
            </a:prstGeom>
            <a:noFill/>
            <a:ln cap="flat" cmpd="sng" w="12700">
              <a:solidFill>
                <a:srgbClr val="000000"/>
              </a:solidFill>
              <a:prstDash val="solid"/>
              <a:round/>
              <a:headEnd len="sm" w="sm" type="none"/>
              <a:tailEnd len="sm" w="sm" type="none"/>
            </a:ln>
          </p:spPr>
        </p:cxnSp>
        <p:cxnSp>
          <p:nvCxnSpPr>
            <p:cNvPr id="849" name="Google Shape;849;p51"/>
            <p:cNvCxnSpPr/>
            <p:nvPr/>
          </p:nvCxnSpPr>
          <p:spPr>
            <a:xfrm flipH="1" rot="10800000">
              <a:off x="1358" y="1534"/>
              <a:ext cx="40" cy="40"/>
            </a:xfrm>
            <a:prstGeom prst="straightConnector1">
              <a:avLst/>
            </a:prstGeom>
            <a:noFill/>
            <a:ln cap="flat" cmpd="sng" w="12700">
              <a:solidFill>
                <a:srgbClr val="000000"/>
              </a:solidFill>
              <a:prstDash val="solid"/>
              <a:round/>
              <a:headEnd len="sm" w="sm" type="none"/>
              <a:tailEnd len="sm" w="sm" type="none"/>
            </a:ln>
          </p:spPr>
        </p:cxnSp>
        <p:cxnSp>
          <p:nvCxnSpPr>
            <p:cNvPr id="850" name="Google Shape;850;p51"/>
            <p:cNvCxnSpPr/>
            <p:nvPr/>
          </p:nvCxnSpPr>
          <p:spPr>
            <a:xfrm flipH="1" rot="10800000">
              <a:off x="1358" y="1614"/>
              <a:ext cx="40" cy="40"/>
            </a:xfrm>
            <a:prstGeom prst="straightConnector1">
              <a:avLst/>
            </a:prstGeom>
            <a:noFill/>
            <a:ln cap="flat" cmpd="sng" w="12700">
              <a:solidFill>
                <a:srgbClr val="000000"/>
              </a:solidFill>
              <a:prstDash val="solid"/>
              <a:round/>
              <a:headEnd len="sm" w="sm" type="none"/>
              <a:tailEnd len="sm" w="sm" type="none"/>
            </a:ln>
          </p:spPr>
        </p:cxnSp>
        <p:cxnSp>
          <p:nvCxnSpPr>
            <p:cNvPr id="851" name="Google Shape;851;p51"/>
            <p:cNvCxnSpPr/>
            <p:nvPr/>
          </p:nvCxnSpPr>
          <p:spPr>
            <a:xfrm flipH="1" rot="10800000">
              <a:off x="1358" y="1694"/>
              <a:ext cx="40" cy="40"/>
            </a:xfrm>
            <a:prstGeom prst="straightConnector1">
              <a:avLst/>
            </a:prstGeom>
            <a:noFill/>
            <a:ln cap="flat" cmpd="sng" w="12700">
              <a:solidFill>
                <a:srgbClr val="000000"/>
              </a:solidFill>
              <a:prstDash val="solid"/>
              <a:round/>
              <a:headEnd len="sm" w="sm" type="none"/>
              <a:tailEnd len="sm" w="sm" type="none"/>
            </a:ln>
          </p:spPr>
        </p:cxnSp>
        <p:cxnSp>
          <p:nvCxnSpPr>
            <p:cNvPr id="852" name="Google Shape;852;p51"/>
            <p:cNvCxnSpPr/>
            <p:nvPr/>
          </p:nvCxnSpPr>
          <p:spPr>
            <a:xfrm flipH="1" rot="10800000">
              <a:off x="1358" y="1766"/>
              <a:ext cx="40" cy="39"/>
            </a:xfrm>
            <a:prstGeom prst="straightConnector1">
              <a:avLst/>
            </a:prstGeom>
            <a:noFill/>
            <a:ln cap="flat" cmpd="sng" w="12700">
              <a:solidFill>
                <a:srgbClr val="000000"/>
              </a:solidFill>
              <a:prstDash val="solid"/>
              <a:round/>
              <a:headEnd len="sm" w="sm" type="none"/>
              <a:tailEnd len="sm" w="sm" type="none"/>
            </a:ln>
          </p:spPr>
        </p:cxnSp>
        <p:cxnSp>
          <p:nvCxnSpPr>
            <p:cNvPr id="853" name="Google Shape;853;p51"/>
            <p:cNvCxnSpPr/>
            <p:nvPr/>
          </p:nvCxnSpPr>
          <p:spPr>
            <a:xfrm flipH="1" rot="10800000">
              <a:off x="1358" y="1845"/>
              <a:ext cx="40" cy="40"/>
            </a:xfrm>
            <a:prstGeom prst="straightConnector1">
              <a:avLst/>
            </a:prstGeom>
            <a:noFill/>
            <a:ln cap="flat" cmpd="sng" w="12700">
              <a:solidFill>
                <a:srgbClr val="000000"/>
              </a:solidFill>
              <a:prstDash val="solid"/>
              <a:round/>
              <a:headEnd len="sm" w="sm" type="none"/>
              <a:tailEnd len="sm" w="sm" type="none"/>
            </a:ln>
          </p:spPr>
        </p:cxnSp>
        <p:cxnSp>
          <p:nvCxnSpPr>
            <p:cNvPr id="854" name="Google Shape;854;p51"/>
            <p:cNvCxnSpPr/>
            <p:nvPr/>
          </p:nvCxnSpPr>
          <p:spPr>
            <a:xfrm flipH="1" rot="10800000">
              <a:off x="1358" y="1925"/>
              <a:ext cx="40" cy="40"/>
            </a:xfrm>
            <a:prstGeom prst="straightConnector1">
              <a:avLst/>
            </a:prstGeom>
            <a:noFill/>
            <a:ln cap="flat" cmpd="sng" w="12700">
              <a:solidFill>
                <a:srgbClr val="000000"/>
              </a:solidFill>
              <a:prstDash val="solid"/>
              <a:round/>
              <a:headEnd len="sm" w="sm" type="none"/>
              <a:tailEnd len="sm" w="sm" type="none"/>
            </a:ln>
          </p:spPr>
        </p:cxnSp>
        <p:cxnSp>
          <p:nvCxnSpPr>
            <p:cNvPr id="855" name="Google Shape;855;p51"/>
            <p:cNvCxnSpPr/>
            <p:nvPr/>
          </p:nvCxnSpPr>
          <p:spPr>
            <a:xfrm>
              <a:off x="815" y="1303"/>
              <a:ext cx="583" cy="1"/>
            </a:xfrm>
            <a:prstGeom prst="straightConnector1">
              <a:avLst/>
            </a:prstGeom>
            <a:noFill/>
            <a:ln cap="flat" cmpd="sng" w="12700">
              <a:solidFill>
                <a:srgbClr val="000000"/>
              </a:solidFill>
              <a:prstDash val="solid"/>
              <a:round/>
              <a:headEnd len="sm" w="sm" type="none"/>
              <a:tailEnd len="sm" w="sm" type="none"/>
            </a:ln>
          </p:spPr>
        </p:cxnSp>
        <p:cxnSp>
          <p:nvCxnSpPr>
            <p:cNvPr id="856" name="Google Shape;856;p51"/>
            <p:cNvCxnSpPr/>
            <p:nvPr/>
          </p:nvCxnSpPr>
          <p:spPr>
            <a:xfrm>
              <a:off x="1398" y="1303"/>
              <a:ext cx="1" cy="622"/>
            </a:xfrm>
            <a:prstGeom prst="straightConnector1">
              <a:avLst/>
            </a:prstGeom>
            <a:noFill/>
            <a:ln cap="flat" cmpd="sng" w="12700">
              <a:solidFill>
                <a:srgbClr val="000000"/>
              </a:solidFill>
              <a:prstDash val="solid"/>
              <a:round/>
              <a:headEnd len="sm" w="sm" type="none"/>
              <a:tailEnd len="sm" w="sm" type="none"/>
            </a:ln>
          </p:spPr>
        </p:cxnSp>
        <p:sp>
          <p:nvSpPr>
            <p:cNvPr id="857" name="Google Shape;857;p51"/>
            <p:cNvSpPr/>
            <p:nvPr/>
          </p:nvSpPr>
          <p:spPr>
            <a:xfrm>
              <a:off x="3638" y="924"/>
              <a:ext cx="959" cy="1611"/>
            </a:xfrm>
            <a:prstGeom prst="ellipse">
              <a:avLst/>
            </a:prstGeom>
            <a:blipFill rotWithShape="1">
              <a:blip r:embed="rId3">
                <a:alphaModFix/>
              </a:blip>
              <a:tile algn="tl" flip="none" tx="0" sx="100000" ty="0" sy="100000"/>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58" name="Google Shape;858;p51"/>
            <p:cNvSpPr/>
            <p:nvPr/>
          </p:nvSpPr>
          <p:spPr>
            <a:xfrm>
              <a:off x="544" y="1351"/>
              <a:ext cx="72" cy="79"/>
            </a:xfrm>
            <a:custGeom>
              <a:rect b="b" l="l" r="r" t="t"/>
              <a:pathLst>
                <a:path extrusionOk="0" h="10" w="9">
                  <a:moveTo>
                    <a:pt x="9" y="6"/>
                  </a:moveTo>
                  <a:cubicBezTo>
                    <a:pt x="8" y="4"/>
                    <a:pt x="6" y="1"/>
                    <a:pt x="3" y="0"/>
                  </a:cubicBezTo>
                  <a:lnTo>
                    <a:pt x="0" y="10"/>
                  </a:lnTo>
                  <a:lnTo>
                    <a:pt x="9"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59" name="Google Shape;859;p51"/>
            <p:cNvSpPr/>
            <p:nvPr/>
          </p:nvSpPr>
          <p:spPr>
            <a:xfrm>
              <a:off x="815" y="1095"/>
              <a:ext cx="80" cy="72"/>
            </a:xfrm>
            <a:custGeom>
              <a:rect b="b" l="l" r="r" t="t"/>
              <a:pathLst>
                <a:path extrusionOk="0" h="9" w="10">
                  <a:moveTo>
                    <a:pt x="0" y="3"/>
                  </a:moveTo>
                  <a:cubicBezTo>
                    <a:pt x="1" y="5"/>
                    <a:pt x="3" y="8"/>
                    <a:pt x="6" y="9"/>
                  </a:cubicBezTo>
                  <a:lnTo>
                    <a:pt x="10" y="0"/>
                  </a:lnTo>
                  <a:lnTo>
                    <a:pt x="0" y="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860" name="Google Shape;860;p51"/>
            <p:cNvCxnSpPr/>
            <p:nvPr/>
          </p:nvCxnSpPr>
          <p:spPr>
            <a:xfrm flipH="1">
              <a:off x="592" y="1135"/>
              <a:ext cx="255" cy="256"/>
            </a:xfrm>
            <a:prstGeom prst="straightConnector1">
              <a:avLst/>
            </a:prstGeom>
            <a:noFill/>
            <a:ln cap="flat" cmpd="sng" w="12700">
              <a:solidFill>
                <a:srgbClr val="000000"/>
              </a:solidFill>
              <a:prstDash val="solid"/>
              <a:round/>
              <a:headEnd len="sm" w="sm" type="none"/>
              <a:tailEnd len="sm" w="sm" type="none"/>
            </a:ln>
          </p:spPr>
        </p:cxnSp>
        <p:sp>
          <p:nvSpPr>
            <p:cNvPr id="861" name="Google Shape;861;p51"/>
            <p:cNvSpPr/>
            <p:nvPr/>
          </p:nvSpPr>
          <p:spPr>
            <a:xfrm>
              <a:off x="564" y="1538"/>
              <a:ext cx="583" cy="62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62" name="Google Shape;862;p51"/>
            <p:cNvCxnSpPr/>
            <p:nvPr/>
          </p:nvCxnSpPr>
          <p:spPr>
            <a:xfrm>
              <a:off x="560" y="1614"/>
              <a:ext cx="583" cy="1"/>
            </a:xfrm>
            <a:prstGeom prst="straightConnector1">
              <a:avLst/>
            </a:prstGeom>
            <a:noFill/>
            <a:ln cap="flat" cmpd="sng" w="12700">
              <a:solidFill>
                <a:srgbClr val="000000"/>
              </a:solidFill>
              <a:prstDash val="solid"/>
              <a:round/>
              <a:headEnd len="sm" w="sm" type="none"/>
              <a:tailEnd len="sm" w="sm" type="none"/>
            </a:ln>
          </p:spPr>
        </p:cxnSp>
        <p:cxnSp>
          <p:nvCxnSpPr>
            <p:cNvPr id="863" name="Google Shape;863;p51"/>
            <p:cNvCxnSpPr/>
            <p:nvPr/>
          </p:nvCxnSpPr>
          <p:spPr>
            <a:xfrm>
              <a:off x="560" y="1694"/>
              <a:ext cx="583" cy="1"/>
            </a:xfrm>
            <a:prstGeom prst="straightConnector1">
              <a:avLst/>
            </a:prstGeom>
            <a:noFill/>
            <a:ln cap="flat" cmpd="sng" w="12700">
              <a:solidFill>
                <a:srgbClr val="000000"/>
              </a:solidFill>
              <a:prstDash val="solid"/>
              <a:round/>
              <a:headEnd len="sm" w="sm" type="none"/>
              <a:tailEnd len="sm" w="sm" type="none"/>
            </a:ln>
          </p:spPr>
        </p:cxnSp>
        <p:cxnSp>
          <p:nvCxnSpPr>
            <p:cNvPr id="864" name="Google Shape;864;p51"/>
            <p:cNvCxnSpPr/>
            <p:nvPr/>
          </p:nvCxnSpPr>
          <p:spPr>
            <a:xfrm>
              <a:off x="560" y="1766"/>
              <a:ext cx="583" cy="1"/>
            </a:xfrm>
            <a:prstGeom prst="straightConnector1">
              <a:avLst/>
            </a:prstGeom>
            <a:noFill/>
            <a:ln cap="flat" cmpd="sng" w="12700">
              <a:solidFill>
                <a:srgbClr val="000000"/>
              </a:solidFill>
              <a:prstDash val="solid"/>
              <a:round/>
              <a:headEnd len="sm" w="sm" type="none"/>
              <a:tailEnd len="sm" w="sm" type="none"/>
            </a:ln>
          </p:spPr>
        </p:cxnSp>
        <p:cxnSp>
          <p:nvCxnSpPr>
            <p:cNvPr id="865" name="Google Shape;865;p51"/>
            <p:cNvCxnSpPr/>
            <p:nvPr/>
          </p:nvCxnSpPr>
          <p:spPr>
            <a:xfrm>
              <a:off x="560" y="1845"/>
              <a:ext cx="583" cy="1"/>
            </a:xfrm>
            <a:prstGeom prst="straightConnector1">
              <a:avLst/>
            </a:prstGeom>
            <a:noFill/>
            <a:ln cap="flat" cmpd="sng" w="12700">
              <a:solidFill>
                <a:srgbClr val="000000"/>
              </a:solidFill>
              <a:prstDash val="solid"/>
              <a:round/>
              <a:headEnd len="sm" w="sm" type="none"/>
              <a:tailEnd len="sm" w="sm" type="none"/>
            </a:ln>
          </p:spPr>
        </p:cxnSp>
        <p:cxnSp>
          <p:nvCxnSpPr>
            <p:cNvPr id="866" name="Google Shape;866;p51"/>
            <p:cNvCxnSpPr/>
            <p:nvPr/>
          </p:nvCxnSpPr>
          <p:spPr>
            <a:xfrm>
              <a:off x="560" y="1925"/>
              <a:ext cx="583" cy="1"/>
            </a:xfrm>
            <a:prstGeom prst="straightConnector1">
              <a:avLst/>
            </a:prstGeom>
            <a:noFill/>
            <a:ln cap="flat" cmpd="sng" w="12700">
              <a:solidFill>
                <a:srgbClr val="000000"/>
              </a:solidFill>
              <a:prstDash val="solid"/>
              <a:round/>
              <a:headEnd len="sm" w="sm" type="none"/>
              <a:tailEnd len="sm" w="sm" type="none"/>
            </a:ln>
          </p:spPr>
        </p:cxnSp>
        <p:cxnSp>
          <p:nvCxnSpPr>
            <p:cNvPr id="867" name="Google Shape;867;p51"/>
            <p:cNvCxnSpPr/>
            <p:nvPr/>
          </p:nvCxnSpPr>
          <p:spPr>
            <a:xfrm>
              <a:off x="560" y="2005"/>
              <a:ext cx="583" cy="1"/>
            </a:xfrm>
            <a:prstGeom prst="straightConnector1">
              <a:avLst/>
            </a:prstGeom>
            <a:noFill/>
            <a:ln cap="flat" cmpd="sng" w="12700">
              <a:solidFill>
                <a:srgbClr val="000000"/>
              </a:solidFill>
              <a:prstDash val="solid"/>
              <a:round/>
              <a:headEnd len="sm" w="sm" type="none"/>
              <a:tailEnd len="sm" w="sm" type="none"/>
            </a:ln>
          </p:spPr>
        </p:cxnSp>
        <p:cxnSp>
          <p:nvCxnSpPr>
            <p:cNvPr id="868" name="Google Shape;868;p51"/>
            <p:cNvCxnSpPr/>
            <p:nvPr/>
          </p:nvCxnSpPr>
          <p:spPr>
            <a:xfrm>
              <a:off x="560" y="2077"/>
              <a:ext cx="583" cy="1"/>
            </a:xfrm>
            <a:prstGeom prst="straightConnector1">
              <a:avLst/>
            </a:prstGeom>
            <a:noFill/>
            <a:ln cap="flat" cmpd="sng" w="12700">
              <a:solidFill>
                <a:srgbClr val="000000"/>
              </a:solidFill>
              <a:prstDash val="solid"/>
              <a:round/>
              <a:headEnd len="sm" w="sm" type="none"/>
              <a:tailEnd len="sm" w="sm" type="none"/>
            </a:ln>
          </p:spPr>
        </p:cxnSp>
        <p:cxnSp>
          <p:nvCxnSpPr>
            <p:cNvPr id="869" name="Google Shape;869;p51"/>
            <p:cNvCxnSpPr/>
            <p:nvPr/>
          </p:nvCxnSpPr>
          <p:spPr>
            <a:xfrm>
              <a:off x="632"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0" name="Google Shape;870;p51"/>
            <p:cNvCxnSpPr/>
            <p:nvPr/>
          </p:nvCxnSpPr>
          <p:spPr>
            <a:xfrm>
              <a:off x="704"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1" name="Google Shape;871;p51"/>
            <p:cNvCxnSpPr/>
            <p:nvPr/>
          </p:nvCxnSpPr>
          <p:spPr>
            <a:xfrm>
              <a:off x="775"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2" name="Google Shape;872;p51"/>
            <p:cNvCxnSpPr/>
            <p:nvPr/>
          </p:nvCxnSpPr>
          <p:spPr>
            <a:xfrm>
              <a:off x="847"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3" name="Google Shape;873;p51"/>
            <p:cNvCxnSpPr/>
            <p:nvPr/>
          </p:nvCxnSpPr>
          <p:spPr>
            <a:xfrm>
              <a:off x="927"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4" name="Google Shape;874;p51"/>
            <p:cNvCxnSpPr/>
            <p:nvPr/>
          </p:nvCxnSpPr>
          <p:spPr>
            <a:xfrm>
              <a:off x="999"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5" name="Google Shape;875;p51"/>
            <p:cNvCxnSpPr/>
            <p:nvPr/>
          </p:nvCxnSpPr>
          <p:spPr>
            <a:xfrm>
              <a:off x="1071" y="1534"/>
              <a:ext cx="1" cy="622"/>
            </a:xfrm>
            <a:prstGeom prst="straightConnector1">
              <a:avLst/>
            </a:prstGeom>
            <a:noFill/>
            <a:ln cap="flat" cmpd="sng" w="12700">
              <a:solidFill>
                <a:srgbClr val="000000"/>
              </a:solidFill>
              <a:prstDash val="solid"/>
              <a:round/>
              <a:headEnd len="sm" w="sm" type="none"/>
              <a:tailEnd len="sm" w="sm" type="none"/>
            </a:ln>
          </p:spPr>
        </p:cxnSp>
        <p:cxnSp>
          <p:nvCxnSpPr>
            <p:cNvPr id="876" name="Google Shape;876;p51"/>
            <p:cNvCxnSpPr/>
            <p:nvPr/>
          </p:nvCxnSpPr>
          <p:spPr>
            <a:xfrm flipH="1" rot="10800000">
              <a:off x="560"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77" name="Google Shape;877;p51"/>
            <p:cNvCxnSpPr/>
            <p:nvPr/>
          </p:nvCxnSpPr>
          <p:spPr>
            <a:xfrm flipH="1" rot="10800000">
              <a:off x="632"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78" name="Google Shape;878;p51"/>
            <p:cNvCxnSpPr/>
            <p:nvPr/>
          </p:nvCxnSpPr>
          <p:spPr>
            <a:xfrm flipH="1" rot="10800000">
              <a:off x="704"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79" name="Google Shape;879;p51"/>
            <p:cNvCxnSpPr/>
            <p:nvPr/>
          </p:nvCxnSpPr>
          <p:spPr>
            <a:xfrm flipH="1" rot="10800000">
              <a:off x="775"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80" name="Google Shape;880;p51"/>
            <p:cNvCxnSpPr/>
            <p:nvPr/>
          </p:nvCxnSpPr>
          <p:spPr>
            <a:xfrm flipH="1" rot="10800000">
              <a:off x="847"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81" name="Google Shape;881;p51"/>
            <p:cNvCxnSpPr/>
            <p:nvPr/>
          </p:nvCxnSpPr>
          <p:spPr>
            <a:xfrm flipH="1" rot="10800000">
              <a:off x="927" y="1494"/>
              <a:ext cx="32" cy="40"/>
            </a:xfrm>
            <a:prstGeom prst="straightConnector1">
              <a:avLst/>
            </a:prstGeom>
            <a:noFill/>
            <a:ln cap="flat" cmpd="sng" w="12700">
              <a:solidFill>
                <a:srgbClr val="000000"/>
              </a:solidFill>
              <a:prstDash val="solid"/>
              <a:round/>
              <a:headEnd len="sm" w="sm" type="none"/>
              <a:tailEnd len="sm" w="sm" type="none"/>
            </a:ln>
          </p:spPr>
        </p:cxnSp>
        <p:cxnSp>
          <p:nvCxnSpPr>
            <p:cNvPr id="882" name="Google Shape;882;p51"/>
            <p:cNvCxnSpPr/>
            <p:nvPr/>
          </p:nvCxnSpPr>
          <p:spPr>
            <a:xfrm flipH="1" rot="10800000">
              <a:off x="999" y="1494"/>
              <a:ext cx="32" cy="40"/>
            </a:xfrm>
            <a:prstGeom prst="straightConnector1">
              <a:avLst/>
            </a:prstGeom>
            <a:noFill/>
            <a:ln cap="flat" cmpd="sng" w="12700">
              <a:solidFill>
                <a:srgbClr val="000000"/>
              </a:solidFill>
              <a:prstDash val="solid"/>
              <a:round/>
              <a:headEnd len="sm" w="sm" type="none"/>
              <a:tailEnd len="sm" w="sm" type="none"/>
            </a:ln>
          </p:spPr>
        </p:cxnSp>
        <p:cxnSp>
          <p:nvCxnSpPr>
            <p:cNvPr id="883" name="Google Shape;883;p51"/>
            <p:cNvCxnSpPr/>
            <p:nvPr/>
          </p:nvCxnSpPr>
          <p:spPr>
            <a:xfrm flipH="1" rot="10800000">
              <a:off x="1071" y="1494"/>
              <a:ext cx="32" cy="40"/>
            </a:xfrm>
            <a:prstGeom prst="straightConnector1">
              <a:avLst/>
            </a:prstGeom>
            <a:noFill/>
            <a:ln cap="flat" cmpd="sng" w="12700">
              <a:solidFill>
                <a:srgbClr val="000000"/>
              </a:solidFill>
              <a:prstDash val="solid"/>
              <a:round/>
              <a:headEnd len="sm" w="sm" type="none"/>
              <a:tailEnd len="sm" w="sm" type="none"/>
            </a:ln>
          </p:spPr>
        </p:cxnSp>
        <p:cxnSp>
          <p:nvCxnSpPr>
            <p:cNvPr id="884" name="Google Shape;884;p51"/>
            <p:cNvCxnSpPr/>
            <p:nvPr/>
          </p:nvCxnSpPr>
          <p:spPr>
            <a:xfrm flipH="1" rot="10800000">
              <a:off x="1143" y="1494"/>
              <a:ext cx="40" cy="40"/>
            </a:xfrm>
            <a:prstGeom prst="straightConnector1">
              <a:avLst/>
            </a:prstGeom>
            <a:noFill/>
            <a:ln cap="flat" cmpd="sng" w="12700">
              <a:solidFill>
                <a:srgbClr val="000000"/>
              </a:solidFill>
              <a:prstDash val="solid"/>
              <a:round/>
              <a:headEnd len="sm" w="sm" type="none"/>
              <a:tailEnd len="sm" w="sm" type="none"/>
            </a:ln>
          </p:spPr>
        </p:cxnSp>
        <p:cxnSp>
          <p:nvCxnSpPr>
            <p:cNvPr id="885" name="Google Shape;885;p51"/>
            <p:cNvCxnSpPr/>
            <p:nvPr/>
          </p:nvCxnSpPr>
          <p:spPr>
            <a:xfrm flipH="1" rot="10800000">
              <a:off x="1143" y="1574"/>
              <a:ext cx="40" cy="40"/>
            </a:xfrm>
            <a:prstGeom prst="straightConnector1">
              <a:avLst/>
            </a:prstGeom>
            <a:noFill/>
            <a:ln cap="flat" cmpd="sng" w="12700">
              <a:solidFill>
                <a:srgbClr val="000000"/>
              </a:solidFill>
              <a:prstDash val="solid"/>
              <a:round/>
              <a:headEnd len="sm" w="sm" type="none"/>
              <a:tailEnd len="sm" w="sm" type="none"/>
            </a:ln>
          </p:spPr>
        </p:cxnSp>
        <p:cxnSp>
          <p:nvCxnSpPr>
            <p:cNvPr id="886" name="Google Shape;886;p51"/>
            <p:cNvCxnSpPr/>
            <p:nvPr/>
          </p:nvCxnSpPr>
          <p:spPr>
            <a:xfrm flipH="1" rot="10800000">
              <a:off x="1143" y="1654"/>
              <a:ext cx="40" cy="40"/>
            </a:xfrm>
            <a:prstGeom prst="straightConnector1">
              <a:avLst/>
            </a:prstGeom>
            <a:noFill/>
            <a:ln cap="flat" cmpd="sng" w="12700">
              <a:solidFill>
                <a:srgbClr val="000000"/>
              </a:solidFill>
              <a:prstDash val="solid"/>
              <a:round/>
              <a:headEnd len="sm" w="sm" type="none"/>
              <a:tailEnd len="sm" w="sm" type="none"/>
            </a:ln>
          </p:spPr>
        </p:cxnSp>
        <p:cxnSp>
          <p:nvCxnSpPr>
            <p:cNvPr id="887" name="Google Shape;887;p51"/>
            <p:cNvCxnSpPr/>
            <p:nvPr/>
          </p:nvCxnSpPr>
          <p:spPr>
            <a:xfrm flipH="1" rot="10800000">
              <a:off x="1143" y="1734"/>
              <a:ext cx="40" cy="32"/>
            </a:xfrm>
            <a:prstGeom prst="straightConnector1">
              <a:avLst/>
            </a:prstGeom>
            <a:noFill/>
            <a:ln cap="flat" cmpd="sng" w="12700">
              <a:solidFill>
                <a:srgbClr val="000000"/>
              </a:solidFill>
              <a:prstDash val="solid"/>
              <a:round/>
              <a:headEnd len="sm" w="sm" type="none"/>
              <a:tailEnd len="sm" w="sm" type="none"/>
            </a:ln>
          </p:spPr>
        </p:cxnSp>
        <p:cxnSp>
          <p:nvCxnSpPr>
            <p:cNvPr id="888" name="Google Shape;888;p51"/>
            <p:cNvCxnSpPr/>
            <p:nvPr/>
          </p:nvCxnSpPr>
          <p:spPr>
            <a:xfrm flipH="1" rot="10800000">
              <a:off x="1143" y="1805"/>
              <a:ext cx="40" cy="40"/>
            </a:xfrm>
            <a:prstGeom prst="straightConnector1">
              <a:avLst/>
            </a:prstGeom>
            <a:noFill/>
            <a:ln cap="flat" cmpd="sng" w="12700">
              <a:solidFill>
                <a:srgbClr val="000000"/>
              </a:solidFill>
              <a:prstDash val="solid"/>
              <a:round/>
              <a:headEnd len="sm" w="sm" type="none"/>
              <a:tailEnd len="sm" w="sm" type="none"/>
            </a:ln>
          </p:spPr>
        </p:cxnSp>
        <p:cxnSp>
          <p:nvCxnSpPr>
            <p:cNvPr id="889" name="Google Shape;889;p51"/>
            <p:cNvCxnSpPr/>
            <p:nvPr/>
          </p:nvCxnSpPr>
          <p:spPr>
            <a:xfrm flipH="1" rot="10800000">
              <a:off x="1143" y="1885"/>
              <a:ext cx="40" cy="40"/>
            </a:xfrm>
            <a:prstGeom prst="straightConnector1">
              <a:avLst/>
            </a:prstGeom>
            <a:noFill/>
            <a:ln cap="flat" cmpd="sng" w="12700">
              <a:solidFill>
                <a:srgbClr val="000000"/>
              </a:solidFill>
              <a:prstDash val="solid"/>
              <a:round/>
              <a:headEnd len="sm" w="sm" type="none"/>
              <a:tailEnd len="sm" w="sm" type="none"/>
            </a:ln>
          </p:spPr>
        </p:cxnSp>
        <p:cxnSp>
          <p:nvCxnSpPr>
            <p:cNvPr id="890" name="Google Shape;890;p51"/>
            <p:cNvCxnSpPr/>
            <p:nvPr/>
          </p:nvCxnSpPr>
          <p:spPr>
            <a:xfrm flipH="1" rot="10800000">
              <a:off x="1143" y="1965"/>
              <a:ext cx="40" cy="40"/>
            </a:xfrm>
            <a:prstGeom prst="straightConnector1">
              <a:avLst/>
            </a:prstGeom>
            <a:noFill/>
            <a:ln cap="flat" cmpd="sng" w="12700">
              <a:solidFill>
                <a:srgbClr val="000000"/>
              </a:solidFill>
              <a:prstDash val="solid"/>
              <a:round/>
              <a:headEnd len="sm" w="sm" type="none"/>
              <a:tailEnd len="sm" w="sm" type="none"/>
            </a:ln>
          </p:spPr>
        </p:cxnSp>
        <p:cxnSp>
          <p:nvCxnSpPr>
            <p:cNvPr id="891" name="Google Shape;891;p51"/>
            <p:cNvCxnSpPr/>
            <p:nvPr/>
          </p:nvCxnSpPr>
          <p:spPr>
            <a:xfrm flipH="1" rot="10800000">
              <a:off x="1143" y="2037"/>
              <a:ext cx="40" cy="40"/>
            </a:xfrm>
            <a:prstGeom prst="straightConnector1">
              <a:avLst/>
            </a:prstGeom>
            <a:noFill/>
            <a:ln cap="flat" cmpd="sng" w="12700">
              <a:solidFill>
                <a:srgbClr val="000000"/>
              </a:solidFill>
              <a:prstDash val="solid"/>
              <a:round/>
              <a:headEnd len="sm" w="sm" type="none"/>
              <a:tailEnd len="sm" w="sm" type="none"/>
            </a:ln>
          </p:spPr>
        </p:cxnSp>
        <p:cxnSp>
          <p:nvCxnSpPr>
            <p:cNvPr id="892" name="Google Shape;892;p51"/>
            <p:cNvCxnSpPr/>
            <p:nvPr/>
          </p:nvCxnSpPr>
          <p:spPr>
            <a:xfrm flipH="1" rot="10800000">
              <a:off x="1143" y="2117"/>
              <a:ext cx="40" cy="39"/>
            </a:xfrm>
            <a:prstGeom prst="straightConnector1">
              <a:avLst/>
            </a:prstGeom>
            <a:noFill/>
            <a:ln cap="flat" cmpd="sng" w="12700">
              <a:solidFill>
                <a:srgbClr val="000000"/>
              </a:solidFill>
              <a:prstDash val="solid"/>
              <a:round/>
              <a:headEnd len="sm" w="sm" type="none"/>
              <a:tailEnd len="sm" w="sm" type="none"/>
            </a:ln>
          </p:spPr>
        </p:cxnSp>
        <p:cxnSp>
          <p:nvCxnSpPr>
            <p:cNvPr id="893" name="Google Shape;893;p51"/>
            <p:cNvCxnSpPr/>
            <p:nvPr/>
          </p:nvCxnSpPr>
          <p:spPr>
            <a:xfrm>
              <a:off x="600" y="1494"/>
              <a:ext cx="583" cy="1"/>
            </a:xfrm>
            <a:prstGeom prst="straightConnector1">
              <a:avLst/>
            </a:prstGeom>
            <a:noFill/>
            <a:ln cap="flat" cmpd="sng" w="12700">
              <a:solidFill>
                <a:srgbClr val="000000"/>
              </a:solidFill>
              <a:prstDash val="solid"/>
              <a:round/>
              <a:headEnd len="sm" w="sm" type="none"/>
              <a:tailEnd len="sm" w="sm" type="none"/>
            </a:ln>
          </p:spPr>
        </p:cxnSp>
        <p:cxnSp>
          <p:nvCxnSpPr>
            <p:cNvPr id="894" name="Google Shape;894;p51"/>
            <p:cNvCxnSpPr/>
            <p:nvPr/>
          </p:nvCxnSpPr>
          <p:spPr>
            <a:xfrm>
              <a:off x="1183" y="1494"/>
              <a:ext cx="1" cy="623"/>
            </a:xfrm>
            <a:prstGeom prst="straightConnector1">
              <a:avLst/>
            </a:prstGeom>
            <a:noFill/>
            <a:ln cap="flat" cmpd="sng" w="12700">
              <a:solidFill>
                <a:srgbClr val="000000"/>
              </a:solidFill>
              <a:prstDash val="solid"/>
              <a:round/>
              <a:headEnd len="sm" w="sm" type="none"/>
              <a:tailEnd len="sm" w="sm" type="none"/>
            </a:ln>
          </p:spPr>
        </p:cxnSp>
        <p:sp>
          <p:nvSpPr>
            <p:cNvPr id="895" name="Google Shape;895;p51"/>
            <p:cNvSpPr/>
            <p:nvPr/>
          </p:nvSpPr>
          <p:spPr>
            <a:xfrm>
              <a:off x="2409" y="1634"/>
              <a:ext cx="55" cy="104"/>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96" name="Google Shape;896;p51"/>
            <p:cNvCxnSpPr/>
            <p:nvPr/>
          </p:nvCxnSpPr>
          <p:spPr>
            <a:xfrm flipH="1">
              <a:off x="2125" y="1630"/>
              <a:ext cx="280" cy="1"/>
            </a:xfrm>
            <a:prstGeom prst="straightConnector1">
              <a:avLst/>
            </a:prstGeom>
            <a:noFill/>
            <a:ln cap="flat" cmpd="sng" w="12700">
              <a:solidFill>
                <a:srgbClr val="000000"/>
              </a:solidFill>
              <a:prstDash val="solid"/>
              <a:round/>
              <a:headEnd len="sm" w="sm" type="none"/>
              <a:tailEnd len="sm" w="sm" type="none"/>
            </a:ln>
          </p:spPr>
        </p:cxnSp>
        <p:cxnSp>
          <p:nvCxnSpPr>
            <p:cNvPr id="897" name="Google Shape;897;p51"/>
            <p:cNvCxnSpPr/>
            <p:nvPr/>
          </p:nvCxnSpPr>
          <p:spPr>
            <a:xfrm flipH="1">
              <a:off x="2117" y="1734"/>
              <a:ext cx="280" cy="1"/>
            </a:xfrm>
            <a:prstGeom prst="straightConnector1">
              <a:avLst/>
            </a:prstGeom>
            <a:noFill/>
            <a:ln cap="flat" cmpd="sng" w="12700">
              <a:solidFill>
                <a:srgbClr val="000000"/>
              </a:solidFill>
              <a:prstDash val="solid"/>
              <a:round/>
              <a:headEnd len="sm" w="sm" type="none"/>
              <a:tailEnd len="sm" w="sm" type="none"/>
            </a:ln>
          </p:spPr>
        </p:cxnSp>
        <p:sp>
          <p:nvSpPr>
            <p:cNvPr id="898" name="Google Shape;898;p51"/>
            <p:cNvSpPr/>
            <p:nvPr/>
          </p:nvSpPr>
          <p:spPr>
            <a:xfrm>
              <a:off x="2073" y="1634"/>
              <a:ext cx="56" cy="52"/>
            </a:xfrm>
            <a:custGeom>
              <a:rect b="b" l="l" r="r" t="t"/>
              <a:pathLst>
                <a:path extrusionOk="0" fill="none" h="21600" w="21600">
                  <a:moveTo>
                    <a:pt x="0" y="21600"/>
                  </a:moveTo>
                  <a:cubicBezTo>
                    <a:pt x="0" y="9713"/>
                    <a:pt x="9604" y="60"/>
                    <a:pt x="21491" y="0"/>
                  </a:cubicBezTo>
                </a:path>
                <a:path extrusionOk="0" h="21600" w="21600">
                  <a:moveTo>
                    <a:pt x="0" y="21600"/>
                  </a:moveTo>
                  <a:cubicBezTo>
                    <a:pt x="0" y="9713"/>
                    <a:pt x="9604" y="60"/>
                    <a:pt x="21491" y="0"/>
                  </a:cubicBezTo>
                  <a:lnTo>
                    <a:pt x="21600" y="21600"/>
                  </a:lnTo>
                  <a:lnTo>
                    <a:pt x="0" y="2160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899" name="Google Shape;899;p51"/>
            <p:cNvSpPr/>
            <p:nvPr/>
          </p:nvSpPr>
          <p:spPr>
            <a:xfrm>
              <a:off x="2073" y="1686"/>
              <a:ext cx="56" cy="52"/>
            </a:xfrm>
            <a:custGeom>
              <a:rect b="b" l="l" r="r" t="t"/>
              <a:pathLst>
                <a:path extrusionOk="0" fill="none" h="21600" w="21600">
                  <a:moveTo>
                    <a:pt x="21491" y="21599"/>
                  </a:moveTo>
                  <a:cubicBezTo>
                    <a:pt x="9604" y="21539"/>
                    <a:pt x="0" y="11886"/>
                    <a:pt x="0" y="0"/>
                  </a:cubicBezTo>
                </a:path>
                <a:path extrusionOk="0" h="21600" w="21600">
                  <a:moveTo>
                    <a:pt x="21491" y="21599"/>
                  </a:moveTo>
                  <a:cubicBezTo>
                    <a:pt x="9604" y="21539"/>
                    <a:pt x="0" y="11886"/>
                    <a:pt x="0" y="0"/>
                  </a:cubicBezTo>
                  <a:lnTo>
                    <a:pt x="21600" y="0"/>
                  </a:lnTo>
                  <a:lnTo>
                    <a:pt x="21491" y="21599"/>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0" name="Google Shape;900;p51"/>
            <p:cNvSpPr/>
            <p:nvPr/>
          </p:nvSpPr>
          <p:spPr>
            <a:xfrm>
              <a:off x="2608" y="2025"/>
              <a:ext cx="56" cy="10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1" name="Google Shape;901;p51"/>
            <p:cNvCxnSpPr/>
            <p:nvPr/>
          </p:nvCxnSpPr>
          <p:spPr>
            <a:xfrm flipH="1">
              <a:off x="2325" y="2021"/>
              <a:ext cx="279" cy="1"/>
            </a:xfrm>
            <a:prstGeom prst="straightConnector1">
              <a:avLst/>
            </a:prstGeom>
            <a:noFill/>
            <a:ln cap="flat" cmpd="sng" w="12700">
              <a:solidFill>
                <a:srgbClr val="000000"/>
              </a:solidFill>
              <a:prstDash val="solid"/>
              <a:round/>
              <a:headEnd len="sm" w="sm" type="none"/>
              <a:tailEnd len="sm" w="sm" type="none"/>
            </a:ln>
          </p:spPr>
        </p:cxnSp>
        <p:cxnSp>
          <p:nvCxnSpPr>
            <p:cNvPr id="902" name="Google Shape;902;p51"/>
            <p:cNvCxnSpPr/>
            <p:nvPr/>
          </p:nvCxnSpPr>
          <p:spPr>
            <a:xfrm flipH="1">
              <a:off x="2325" y="2125"/>
              <a:ext cx="279" cy="1"/>
            </a:xfrm>
            <a:prstGeom prst="straightConnector1">
              <a:avLst/>
            </a:prstGeom>
            <a:noFill/>
            <a:ln cap="flat" cmpd="sng" w="12700">
              <a:solidFill>
                <a:srgbClr val="000000"/>
              </a:solidFill>
              <a:prstDash val="solid"/>
              <a:round/>
              <a:headEnd len="sm" w="sm" type="none"/>
              <a:tailEnd len="sm" w="sm" type="none"/>
            </a:ln>
          </p:spPr>
        </p:cxnSp>
        <p:sp>
          <p:nvSpPr>
            <p:cNvPr id="903" name="Google Shape;903;p51"/>
            <p:cNvSpPr/>
            <p:nvPr/>
          </p:nvSpPr>
          <p:spPr>
            <a:xfrm>
              <a:off x="2273" y="2025"/>
              <a:ext cx="56" cy="52"/>
            </a:xfrm>
            <a:custGeom>
              <a:rect b="b" l="l" r="r" t="t"/>
              <a:pathLst>
                <a:path extrusionOk="0" fill="none" h="21600" w="21600">
                  <a:moveTo>
                    <a:pt x="0" y="21600"/>
                  </a:moveTo>
                  <a:cubicBezTo>
                    <a:pt x="0" y="9712"/>
                    <a:pt x="9604" y="59"/>
                    <a:pt x="21492" y="0"/>
                  </a:cubicBezTo>
                </a:path>
                <a:path extrusionOk="0" h="21600" w="21600">
                  <a:moveTo>
                    <a:pt x="0" y="21600"/>
                  </a:moveTo>
                  <a:cubicBezTo>
                    <a:pt x="0" y="9712"/>
                    <a:pt x="9604" y="59"/>
                    <a:pt x="21492" y="0"/>
                  </a:cubicBezTo>
                  <a:lnTo>
                    <a:pt x="21600" y="21600"/>
                  </a:lnTo>
                  <a:lnTo>
                    <a:pt x="0" y="2160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4" name="Google Shape;904;p51"/>
            <p:cNvSpPr/>
            <p:nvPr/>
          </p:nvSpPr>
          <p:spPr>
            <a:xfrm>
              <a:off x="2273" y="2077"/>
              <a:ext cx="56" cy="52"/>
            </a:xfrm>
            <a:custGeom>
              <a:rect b="b" l="l" r="r" t="t"/>
              <a:pathLst>
                <a:path extrusionOk="0" fill="none" h="21600" w="21600">
                  <a:moveTo>
                    <a:pt x="21492" y="21599"/>
                  </a:moveTo>
                  <a:cubicBezTo>
                    <a:pt x="9604" y="21540"/>
                    <a:pt x="0" y="11887"/>
                    <a:pt x="0" y="0"/>
                  </a:cubicBezTo>
                </a:path>
                <a:path extrusionOk="0" h="21600" w="21600">
                  <a:moveTo>
                    <a:pt x="21492" y="21599"/>
                  </a:moveTo>
                  <a:cubicBezTo>
                    <a:pt x="9604" y="21540"/>
                    <a:pt x="0" y="11887"/>
                    <a:pt x="0" y="0"/>
                  </a:cubicBezTo>
                  <a:lnTo>
                    <a:pt x="21600" y="0"/>
                  </a:lnTo>
                  <a:lnTo>
                    <a:pt x="21492" y="21599"/>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5" name="Google Shape;905;p51"/>
            <p:cNvSpPr/>
            <p:nvPr/>
          </p:nvSpPr>
          <p:spPr>
            <a:xfrm>
              <a:off x="2504" y="1817"/>
              <a:ext cx="56" cy="104"/>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6" name="Google Shape;906;p51"/>
            <p:cNvCxnSpPr/>
            <p:nvPr/>
          </p:nvCxnSpPr>
          <p:spPr>
            <a:xfrm flipH="1">
              <a:off x="2221" y="1813"/>
              <a:ext cx="279" cy="1"/>
            </a:xfrm>
            <a:prstGeom prst="straightConnector1">
              <a:avLst/>
            </a:prstGeom>
            <a:noFill/>
            <a:ln cap="flat" cmpd="sng" w="12700">
              <a:solidFill>
                <a:srgbClr val="000000"/>
              </a:solidFill>
              <a:prstDash val="solid"/>
              <a:round/>
              <a:headEnd len="sm" w="sm" type="none"/>
              <a:tailEnd len="sm" w="sm" type="none"/>
            </a:ln>
          </p:spPr>
        </p:cxnSp>
        <p:cxnSp>
          <p:nvCxnSpPr>
            <p:cNvPr id="907" name="Google Shape;907;p51"/>
            <p:cNvCxnSpPr/>
            <p:nvPr/>
          </p:nvCxnSpPr>
          <p:spPr>
            <a:xfrm flipH="1">
              <a:off x="2213" y="1917"/>
              <a:ext cx="279" cy="1"/>
            </a:xfrm>
            <a:prstGeom prst="straightConnector1">
              <a:avLst/>
            </a:prstGeom>
            <a:noFill/>
            <a:ln cap="flat" cmpd="sng" w="12700">
              <a:solidFill>
                <a:srgbClr val="000000"/>
              </a:solidFill>
              <a:prstDash val="solid"/>
              <a:round/>
              <a:headEnd len="sm" w="sm" type="none"/>
              <a:tailEnd len="sm" w="sm" type="none"/>
            </a:ln>
          </p:spPr>
        </p:cxnSp>
        <p:sp>
          <p:nvSpPr>
            <p:cNvPr id="908" name="Google Shape;908;p51"/>
            <p:cNvSpPr/>
            <p:nvPr/>
          </p:nvSpPr>
          <p:spPr>
            <a:xfrm>
              <a:off x="2169" y="1817"/>
              <a:ext cx="56" cy="52"/>
            </a:xfrm>
            <a:custGeom>
              <a:rect b="b" l="l" r="r" t="t"/>
              <a:pathLst>
                <a:path extrusionOk="0" fill="none" h="21600" w="21600">
                  <a:moveTo>
                    <a:pt x="0" y="21600"/>
                  </a:moveTo>
                  <a:cubicBezTo>
                    <a:pt x="0" y="9713"/>
                    <a:pt x="9604" y="60"/>
                    <a:pt x="21491" y="0"/>
                  </a:cubicBezTo>
                </a:path>
                <a:path extrusionOk="0" h="21600" w="21600">
                  <a:moveTo>
                    <a:pt x="0" y="21600"/>
                  </a:moveTo>
                  <a:cubicBezTo>
                    <a:pt x="0" y="9713"/>
                    <a:pt x="9604" y="60"/>
                    <a:pt x="21491" y="0"/>
                  </a:cubicBezTo>
                  <a:lnTo>
                    <a:pt x="21600" y="21600"/>
                  </a:lnTo>
                  <a:lnTo>
                    <a:pt x="0" y="2160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09" name="Google Shape;909;p51"/>
            <p:cNvSpPr/>
            <p:nvPr/>
          </p:nvSpPr>
          <p:spPr>
            <a:xfrm>
              <a:off x="2169" y="1869"/>
              <a:ext cx="56" cy="52"/>
            </a:xfrm>
            <a:custGeom>
              <a:rect b="b" l="l" r="r" t="t"/>
              <a:pathLst>
                <a:path extrusionOk="0" fill="none" h="21600" w="21600">
                  <a:moveTo>
                    <a:pt x="21491" y="21599"/>
                  </a:moveTo>
                  <a:cubicBezTo>
                    <a:pt x="9604" y="21539"/>
                    <a:pt x="0" y="11886"/>
                    <a:pt x="0" y="0"/>
                  </a:cubicBezTo>
                </a:path>
                <a:path extrusionOk="0" h="21600" w="21600">
                  <a:moveTo>
                    <a:pt x="21491" y="21599"/>
                  </a:moveTo>
                  <a:cubicBezTo>
                    <a:pt x="9604" y="21539"/>
                    <a:pt x="0" y="11886"/>
                    <a:pt x="0" y="0"/>
                  </a:cubicBezTo>
                  <a:lnTo>
                    <a:pt x="21600" y="0"/>
                  </a:lnTo>
                  <a:lnTo>
                    <a:pt x="21491" y="21599"/>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910" name="Google Shape;910;p51"/>
            <p:cNvCxnSpPr/>
            <p:nvPr/>
          </p:nvCxnSpPr>
          <p:spPr>
            <a:xfrm>
              <a:off x="1470" y="1335"/>
              <a:ext cx="607" cy="343"/>
            </a:xfrm>
            <a:prstGeom prst="straightConnector1">
              <a:avLst/>
            </a:prstGeom>
            <a:noFill/>
            <a:ln cap="flat" cmpd="sng" w="12700">
              <a:solidFill>
                <a:srgbClr val="000000"/>
              </a:solidFill>
              <a:prstDash val="solid"/>
              <a:round/>
              <a:headEnd len="sm" w="sm" type="none"/>
              <a:tailEnd len="sm" w="sm" type="none"/>
            </a:ln>
          </p:spPr>
        </p:cxnSp>
        <p:cxnSp>
          <p:nvCxnSpPr>
            <p:cNvPr id="911" name="Google Shape;911;p51"/>
            <p:cNvCxnSpPr/>
            <p:nvPr/>
          </p:nvCxnSpPr>
          <p:spPr>
            <a:xfrm>
              <a:off x="1247" y="1542"/>
              <a:ext cx="910" cy="319"/>
            </a:xfrm>
            <a:prstGeom prst="straightConnector1">
              <a:avLst/>
            </a:prstGeom>
            <a:noFill/>
            <a:ln cap="flat" cmpd="sng" w="12700">
              <a:solidFill>
                <a:srgbClr val="000000"/>
              </a:solidFill>
              <a:prstDash val="solid"/>
              <a:round/>
              <a:headEnd len="sm" w="sm" type="none"/>
              <a:tailEnd len="sm" w="sm" type="none"/>
            </a:ln>
          </p:spPr>
        </p:cxnSp>
        <p:cxnSp>
          <p:nvCxnSpPr>
            <p:cNvPr id="912" name="Google Shape;912;p51"/>
            <p:cNvCxnSpPr/>
            <p:nvPr/>
          </p:nvCxnSpPr>
          <p:spPr>
            <a:xfrm>
              <a:off x="1031" y="1734"/>
              <a:ext cx="1230" cy="335"/>
            </a:xfrm>
            <a:prstGeom prst="straightConnector1">
              <a:avLst/>
            </a:prstGeom>
            <a:noFill/>
            <a:ln cap="flat" cmpd="sng" w="12700">
              <a:solidFill>
                <a:srgbClr val="000000"/>
              </a:solidFill>
              <a:prstDash val="solid"/>
              <a:round/>
              <a:headEnd len="sm" w="sm" type="none"/>
              <a:tailEnd len="sm" w="sm" type="none"/>
            </a:ln>
          </p:spPr>
        </p:cxnSp>
        <p:sp>
          <p:nvSpPr>
            <p:cNvPr id="913" name="Google Shape;913;p51"/>
            <p:cNvSpPr/>
            <p:nvPr/>
          </p:nvSpPr>
          <p:spPr>
            <a:xfrm>
              <a:off x="2532" y="1742"/>
              <a:ext cx="1094" cy="127"/>
            </a:xfrm>
            <a:custGeom>
              <a:rect b="b" l="l" r="r" t="t"/>
              <a:pathLst>
                <a:path extrusionOk="0" h="127" w="1094">
                  <a:moveTo>
                    <a:pt x="0" y="127"/>
                  </a:moveTo>
                  <a:lnTo>
                    <a:pt x="464" y="127"/>
                  </a:lnTo>
                  <a:lnTo>
                    <a:pt x="1094"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914" name="Google Shape;914;p51"/>
            <p:cNvSpPr/>
            <p:nvPr/>
          </p:nvSpPr>
          <p:spPr>
            <a:xfrm>
              <a:off x="2636" y="1797"/>
              <a:ext cx="990" cy="280"/>
            </a:xfrm>
            <a:custGeom>
              <a:rect b="b" l="l" r="r" t="t"/>
              <a:pathLst>
                <a:path extrusionOk="0" h="280" w="990">
                  <a:moveTo>
                    <a:pt x="0" y="280"/>
                  </a:moveTo>
                  <a:lnTo>
                    <a:pt x="391" y="280"/>
                  </a:lnTo>
                  <a:lnTo>
                    <a:pt x="990"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915" name="Google Shape;915;p51"/>
            <p:cNvCxnSpPr/>
            <p:nvPr/>
          </p:nvCxnSpPr>
          <p:spPr>
            <a:xfrm>
              <a:off x="2437" y="1678"/>
              <a:ext cx="1197" cy="1"/>
            </a:xfrm>
            <a:prstGeom prst="straightConnector1">
              <a:avLst/>
            </a:prstGeom>
            <a:noFill/>
            <a:ln cap="flat" cmpd="sng" w="12700">
              <a:solidFill>
                <a:srgbClr val="000000"/>
              </a:solidFill>
              <a:prstDash val="solid"/>
              <a:round/>
              <a:headEnd len="sm" w="sm" type="none"/>
              <a:tailEnd len="sm" w="sm" type="none"/>
            </a:ln>
          </p:spPr>
        </p:cxnSp>
        <p:cxnSp>
          <p:nvCxnSpPr>
            <p:cNvPr id="916" name="Google Shape;916;p51"/>
            <p:cNvCxnSpPr/>
            <p:nvPr/>
          </p:nvCxnSpPr>
          <p:spPr>
            <a:xfrm>
              <a:off x="2892" y="2140"/>
              <a:ext cx="191" cy="1"/>
            </a:xfrm>
            <a:prstGeom prst="straightConnector1">
              <a:avLst/>
            </a:prstGeom>
            <a:noFill/>
            <a:ln cap="flat" cmpd="sng" w="12700">
              <a:solidFill>
                <a:srgbClr val="000000"/>
              </a:solidFill>
              <a:prstDash val="solid"/>
              <a:round/>
              <a:headEnd len="sm" w="sm" type="none"/>
              <a:tailEnd len="sm" w="sm" type="none"/>
            </a:ln>
          </p:spPr>
        </p:cxnSp>
        <p:cxnSp>
          <p:nvCxnSpPr>
            <p:cNvPr id="917" name="Google Shape;917;p51"/>
            <p:cNvCxnSpPr/>
            <p:nvPr/>
          </p:nvCxnSpPr>
          <p:spPr>
            <a:xfrm>
              <a:off x="2996" y="2140"/>
              <a:ext cx="1" cy="144"/>
            </a:xfrm>
            <a:prstGeom prst="straightConnector1">
              <a:avLst/>
            </a:prstGeom>
            <a:noFill/>
            <a:ln cap="flat" cmpd="sng" w="12700">
              <a:solidFill>
                <a:srgbClr val="000000"/>
              </a:solidFill>
              <a:prstDash val="solid"/>
              <a:round/>
              <a:headEnd len="sm" w="sm" type="none"/>
              <a:tailEnd len="sm" w="sm" type="none"/>
            </a:ln>
          </p:spPr>
        </p:cxnSp>
        <p:cxnSp>
          <p:nvCxnSpPr>
            <p:cNvPr id="918" name="Google Shape;918;p51"/>
            <p:cNvCxnSpPr/>
            <p:nvPr/>
          </p:nvCxnSpPr>
          <p:spPr>
            <a:xfrm>
              <a:off x="2900" y="1638"/>
              <a:ext cx="191" cy="1"/>
            </a:xfrm>
            <a:prstGeom prst="straightConnector1">
              <a:avLst/>
            </a:prstGeom>
            <a:noFill/>
            <a:ln cap="flat" cmpd="sng" w="12700">
              <a:solidFill>
                <a:srgbClr val="000000"/>
              </a:solidFill>
              <a:prstDash val="solid"/>
              <a:round/>
              <a:headEnd len="sm" w="sm" type="none"/>
              <a:tailEnd len="sm" w="sm" type="none"/>
            </a:ln>
          </p:spPr>
        </p:cxnSp>
        <p:cxnSp>
          <p:nvCxnSpPr>
            <p:cNvPr id="919" name="Google Shape;919;p51"/>
            <p:cNvCxnSpPr/>
            <p:nvPr/>
          </p:nvCxnSpPr>
          <p:spPr>
            <a:xfrm flipH="1" rot="10800000">
              <a:off x="3004" y="1478"/>
              <a:ext cx="1" cy="160"/>
            </a:xfrm>
            <a:prstGeom prst="straightConnector1">
              <a:avLst/>
            </a:prstGeom>
            <a:noFill/>
            <a:ln cap="flat" cmpd="sng" w="12700">
              <a:solidFill>
                <a:srgbClr val="000000"/>
              </a:solidFill>
              <a:prstDash val="solid"/>
              <a:round/>
              <a:headEnd len="sm" w="sm" type="none"/>
              <a:tailEnd len="sm" w="sm" type="none"/>
            </a:ln>
          </p:spPr>
        </p:cxnSp>
        <p:sp>
          <p:nvSpPr>
            <p:cNvPr id="920" name="Google Shape;920;p51"/>
            <p:cNvSpPr/>
            <p:nvPr/>
          </p:nvSpPr>
          <p:spPr>
            <a:xfrm>
              <a:off x="544" y="1079"/>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1" name="Google Shape;921;p51"/>
            <p:cNvSpPr/>
            <p:nvPr/>
          </p:nvSpPr>
          <p:spPr>
            <a:xfrm>
              <a:off x="576" y="1095"/>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3</a:t>
              </a:r>
              <a:endParaRPr b="0" i="0" sz="2400" u="none" cap="none" strike="noStrike">
                <a:solidFill>
                  <a:schemeClr val="dk1"/>
                </a:solidFill>
                <a:latin typeface="Times New Roman"/>
                <a:ea typeface="Times New Roman"/>
                <a:cs typeface="Times New Roman"/>
                <a:sym typeface="Times New Roman"/>
              </a:endParaRPr>
            </a:p>
          </p:txBody>
        </p:sp>
        <p:sp>
          <p:nvSpPr>
            <p:cNvPr id="922" name="Google Shape;922;p51"/>
            <p:cNvSpPr/>
            <p:nvPr/>
          </p:nvSpPr>
          <p:spPr>
            <a:xfrm>
              <a:off x="2556" y="1446"/>
              <a:ext cx="288"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3" name="Google Shape;923;p51"/>
            <p:cNvSpPr/>
            <p:nvPr/>
          </p:nvSpPr>
          <p:spPr>
            <a:xfrm>
              <a:off x="2588" y="1462"/>
              <a:ext cx="248"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red</a:t>
              </a:r>
              <a:endParaRPr b="0" i="0" sz="2400" u="none" cap="none" strike="noStrike">
                <a:solidFill>
                  <a:schemeClr val="dk1"/>
                </a:solidFill>
                <a:latin typeface="Times New Roman"/>
                <a:ea typeface="Times New Roman"/>
                <a:cs typeface="Times New Roman"/>
                <a:sym typeface="Times New Roman"/>
              </a:endParaRPr>
            </a:p>
          </p:txBody>
        </p:sp>
        <p:sp>
          <p:nvSpPr>
            <p:cNvPr id="924" name="Google Shape;924;p51"/>
            <p:cNvSpPr/>
            <p:nvPr/>
          </p:nvSpPr>
          <p:spPr>
            <a:xfrm>
              <a:off x="2588" y="1678"/>
              <a:ext cx="439"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5" name="Google Shape;925;p51"/>
            <p:cNvSpPr/>
            <p:nvPr/>
          </p:nvSpPr>
          <p:spPr>
            <a:xfrm>
              <a:off x="2620" y="1693"/>
              <a:ext cx="391"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green</a:t>
              </a:r>
              <a:endParaRPr b="0" i="0" sz="2400" u="none" cap="none" strike="noStrike">
                <a:solidFill>
                  <a:schemeClr val="dk1"/>
                </a:solidFill>
                <a:latin typeface="Times New Roman"/>
                <a:ea typeface="Times New Roman"/>
                <a:cs typeface="Times New Roman"/>
                <a:sym typeface="Times New Roman"/>
              </a:endParaRPr>
            </a:p>
          </p:txBody>
        </p:sp>
        <p:sp>
          <p:nvSpPr>
            <p:cNvPr id="926" name="Google Shape;926;p51"/>
            <p:cNvSpPr/>
            <p:nvPr/>
          </p:nvSpPr>
          <p:spPr>
            <a:xfrm>
              <a:off x="2676" y="1893"/>
              <a:ext cx="343"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7" name="Google Shape;927;p51"/>
            <p:cNvSpPr/>
            <p:nvPr/>
          </p:nvSpPr>
          <p:spPr>
            <a:xfrm>
              <a:off x="2708" y="1909"/>
              <a:ext cx="303"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blue</a:t>
              </a:r>
              <a:endParaRPr b="0" i="0" sz="2400" u="none" cap="none" strike="noStrike">
                <a:solidFill>
                  <a:schemeClr val="dk1"/>
                </a:solidFill>
                <a:latin typeface="Times New Roman"/>
                <a:ea typeface="Times New Roman"/>
                <a:cs typeface="Times New Roman"/>
                <a:sym typeface="Times New Roman"/>
              </a:endParaRPr>
            </a:p>
          </p:txBody>
        </p:sp>
        <p:cxnSp>
          <p:nvCxnSpPr>
            <p:cNvPr id="928" name="Google Shape;928;p51"/>
            <p:cNvCxnSpPr/>
            <p:nvPr/>
          </p:nvCxnSpPr>
          <p:spPr>
            <a:xfrm>
              <a:off x="2564" y="1678"/>
              <a:ext cx="471" cy="1"/>
            </a:xfrm>
            <a:prstGeom prst="straightConnector1">
              <a:avLst/>
            </a:prstGeom>
            <a:noFill/>
            <a:ln cap="flat" cmpd="sng" w="12700">
              <a:solidFill>
                <a:srgbClr val="000000"/>
              </a:solidFill>
              <a:prstDash val="solid"/>
              <a:round/>
              <a:headEnd len="sm" w="sm" type="none"/>
              <a:tailEnd len="sm" w="sm" type="none"/>
            </a:ln>
          </p:spPr>
        </p:cxnSp>
        <p:sp>
          <p:nvSpPr>
            <p:cNvPr id="929" name="Google Shape;929;p51"/>
            <p:cNvSpPr/>
            <p:nvPr/>
          </p:nvSpPr>
          <p:spPr>
            <a:xfrm>
              <a:off x="728" y="2755"/>
              <a:ext cx="4016"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0" name="Google Shape;930;p51"/>
            <p:cNvSpPr/>
            <p:nvPr/>
          </p:nvSpPr>
          <p:spPr>
            <a:xfrm>
              <a:off x="140" y="2821"/>
              <a:ext cx="4730" cy="11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                COLOR:      black        red         green       blue        yellow       cyan            magenta          white</a:t>
              </a:r>
              <a:endParaRPr b="0" i="0" sz="2400" u="none" cap="none" strike="noStrike">
                <a:solidFill>
                  <a:schemeClr val="dk1"/>
                </a:solidFill>
                <a:latin typeface="Times New Roman"/>
                <a:ea typeface="Times New Roman"/>
                <a:cs typeface="Times New Roman"/>
                <a:sym typeface="Times New Roman"/>
              </a:endParaRPr>
            </a:p>
          </p:txBody>
        </p:sp>
        <p:sp>
          <p:nvSpPr>
            <p:cNvPr id="931" name="Google Shape;931;p51"/>
            <p:cNvSpPr/>
            <p:nvPr/>
          </p:nvSpPr>
          <p:spPr>
            <a:xfrm>
              <a:off x="951" y="3042"/>
              <a:ext cx="160"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2" name="Google Shape;932;p51"/>
            <p:cNvSpPr/>
            <p:nvPr/>
          </p:nvSpPr>
          <p:spPr>
            <a:xfrm>
              <a:off x="983" y="3058"/>
              <a:ext cx="168"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R </a:t>
              </a:r>
              <a:endParaRPr b="0" i="0" sz="2400" u="none" cap="none" strike="noStrike">
                <a:solidFill>
                  <a:schemeClr val="dk1"/>
                </a:solidFill>
                <a:latin typeface="Times New Roman"/>
                <a:ea typeface="Times New Roman"/>
                <a:cs typeface="Times New Roman"/>
                <a:sym typeface="Times New Roman"/>
              </a:endParaRPr>
            </a:p>
          </p:txBody>
        </p:sp>
        <p:sp>
          <p:nvSpPr>
            <p:cNvPr id="933" name="Google Shape;933;p51"/>
            <p:cNvSpPr/>
            <p:nvPr/>
          </p:nvSpPr>
          <p:spPr>
            <a:xfrm>
              <a:off x="951" y="3193"/>
              <a:ext cx="160"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4" name="Google Shape;934;p51"/>
            <p:cNvSpPr/>
            <p:nvPr/>
          </p:nvSpPr>
          <p:spPr>
            <a:xfrm>
              <a:off x="983" y="3209"/>
              <a:ext cx="176"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G </a:t>
              </a:r>
              <a:endParaRPr b="0" i="0" sz="2400" u="none" cap="none" strike="noStrike">
                <a:solidFill>
                  <a:schemeClr val="dk1"/>
                </a:solidFill>
                <a:latin typeface="Times New Roman"/>
                <a:ea typeface="Times New Roman"/>
                <a:cs typeface="Times New Roman"/>
                <a:sym typeface="Times New Roman"/>
              </a:endParaRPr>
            </a:p>
          </p:txBody>
        </p:sp>
        <p:sp>
          <p:nvSpPr>
            <p:cNvPr id="935" name="Google Shape;935;p51"/>
            <p:cNvSpPr/>
            <p:nvPr/>
          </p:nvSpPr>
          <p:spPr>
            <a:xfrm>
              <a:off x="951"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6" name="Google Shape;936;p51"/>
            <p:cNvSpPr/>
            <p:nvPr/>
          </p:nvSpPr>
          <p:spPr>
            <a:xfrm>
              <a:off x="983" y="3361"/>
              <a:ext cx="136"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B</a:t>
              </a:r>
              <a:endParaRPr b="0" i="0" sz="2400" u="none" cap="none" strike="noStrike">
                <a:solidFill>
                  <a:schemeClr val="dk1"/>
                </a:solidFill>
                <a:latin typeface="Times New Roman"/>
                <a:ea typeface="Times New Roman"/>
                <a:cs typeface="Times New Roman"/>
                <a:sym typeface="Times New Roman"/>
              </a:endParaRPr>
            </a:p>
          </p:txBody>
        </p:sp>
        <p:sp>
          <p:nvSpPr>
            <p:cNvPr id="937" name="Google Shape;937;p51"/>
            <p:cNvSpPr/>
            <p:nvPr/>
          </p:nvSpPr>
          <p:spPr>
            <a:xfrm>
              <a:off x="1414" y="3042"/>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8" name="Google Shape;938;p51"/>
            <p:cNvSpPr/>
            <p:nvPr/>
          </p:nvSpPr>
          <p:spPr>
            <a:xfrm>
              <a:off x="1446"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39" name="Google Shape;939;p51"/>
            <p:cNvSpPr/>
            <p:nvPr/>
          </p:nvSpPr>
          <p:spPr>
            <a:xfrm>
              <a:off x="1414" y="3193"/>
              <a:ext cx="152"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0" name="Google Shape;940;p51"/>
            <p:cNvSpPr/>
            <p:nvPr/>
          </p:nvSpPr>
          <p:spPr>
            <a:xfrm>
              <a:off x="1446"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41" name="Google Shape;941;p51"/>
            <p:cNvSpPr/>
            <p:nvPr/>
          </p:nvSpPr>
          <p:spPr>
            <a:xfrm>
              <a:off x="1414"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2" name="Google Shape;942;p51"/>
            <p:cNvSpPr/>
            <p:nvPr/>
          </p:nvSpPr>
          <p:spPr>
            <a:xfrm>
              <a:off x="1446"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a:t>
              </a:r>
              <a:endParaRPr b="0" i="0" sz="2400" u="none" cap="none" strike="noStrike">
                <a:solidFill>
                  <a:schemeClr val="dk1"/>
                </a:solidFill>
                <a:latin typeface="Times New Roman"/>
                <a:ea typeface="Times New Roman"/>
                <a:cs typeface="Times New Roman"/>
                <a:sym typeface="Times New Roman"/>
              </a:endParaRPr>
            </a:p>
          </p:txBody>
        </p:sp>
        <p:sp>
          <p:nvSpPr>
            <p:cNvPr id="943" name="Google Shape;943;p51"/>
            <p:cNvSpPr/>
            <p:nvPr/>
          </p:nvSpPr>
          <p:spPr>
            <a:xfrm>
              <a:off x="1814" y="3042"/>
              <a:ext cx="151"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4" name="Google Shape;944;p51"/>
            <p:cNvSpPr/>
            <p:nvPr/>
          </p:nvSpPr>
          <p:spPr>
            <a:xfrm>
              <a:off x="1846"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45" name="Google Shape;945;p51"/>
            <p:cNvSpPr/>
            <p:nvPr/>
          </p:nvSpPr>
          <p:spPr>
            <a:xfrm>
              <a:off x="1814" y="3193"/>
              <a:ext cx="151"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6" name="Google Shape;946;p51"/>
            <p:cNvSpPr/>
            <p:nvPr/>
          </p:nvSpPr>
          <p:spPr>
            <a:xfrm>
              <a:off x="1846"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47" name="Google Shape;947;p51"/>
            <p:cNvSpPr/>
            <p:nvPr/>
          </p:nvSpPr>
          <p:spPr>
            <a:xfrm>
              <a:off x="1814" y="3345"/>
              <a:ext cx="151"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8" name="Google Shape;948;p51"/>
            <p:cNvSpPr/>
            <p:nvPr/>
          </p:nvSpPr>
          <p:spPr>
            <a:xfrm>
              <a:off x="1846" y="3361"/>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49" name="Google Shape;949;p51"/>
            <p:cNvSpPr/>
            <p:nvPr/>
          </p:nvSpPr>
          <p:spPr>
            <a:xfrm>
              <a:off x="2173" y="3042"/>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50" name="Google Shape;950;p51"/>
            <p:cNvSpPr/>
            <p:nvPr/>
          </p:nvSpPr>
          <p:spPr>
            <a:xfrm>
              <a:off x="2205"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51" name="Google Shape;951;p51"/>
            <p:cNvSpPr/>
            <p:nvPr/>
          </p:nvSpPr>
          <p:spPr>
            <a:xfrm>
              <a:off x="2173" y="3193"/>
              <a:ext cx="152"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52" name="Google Shape;952;p51"/>
            <p:cNvSpPr/>
            <p:nvPr/>
          </p:nvSpPr>
          <p:spPr>
            <a:xfrm>
              <a:off x="2205"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53" name="Google Shape;953;p51"/>
            <p:cNvSpPr/>
            <p:nvPr/>
          </p:nvSpPr>
          <p:spPr>
            <a:xfrm>
              <a:off x="2173"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54" name="Google Shape;954;p51"/>
            <p:cNvSpPr/>
            <p:nvPr/>
          </p:nvSpPr>
          <p:spPr>
            <a:xfrm>
              <a:off x="2205"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a:t>
              </a:r>
              <a:endParaRPr b="0" i="0" sz="2400" u="none" cap="none" strike="noStrike">
                <a:solidFill>
                  <a:schemeClr val="dk1"/>
                </a:solidFill>
                <a:latin typeface="Times New Roman"/>
                <a:ea typeface="Times New Roman"/>
                <a:cs typeface="Times New Roman"/>
                <a:sym typeface="Times New Roman"/>
              </a:endParaRPr>
            </a:p>
          </p:txBody>
        </p:sp>
        <p:sp>
          <p:nvSpPr>
            <p:cNvPr id="955" name="Google Shape;955;p51"/>
            <p:cNvSpPr/>
            <p:nvPr/>
          </p:nvSpPr>
          <p:spPr>
            <a:xfrm>
              <a:off x="2564" y="3042"/>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56" name="Google Shape;956;p51"/>
            <p:cNvSpPr/>
            <p:nvPr/>
          </p:nvSpPr>
          <p:spPr>
            <a:xfrm>
              <a:off x="2596"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57" name="Google Shape;957;p51"/>
            <p:cNvSpPr/>
            <p:nvPr/>
          </p:nvSpPr>
          <p:spPr>
            <a:xfrm>
              <a:off x="2564" y="3193"/>
              <a:ext cx="152"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58" name="Google Shape;958;p51"/>
            <p:cNvSpPr/>
            <p:nvPr/>
          </p:nvSpPr>
          <p:spPr>
            <a:xfrm>
              <a:off x="2596"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59" name="Google Shape;959;p51"/>
            <p:cNvSpPr/>
            <p:nvPr/>
          </p:nvSpPr>
          <p:spPr>
            <a:xfrm>
              <a:off x="2564"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60" name="Google Shape;960;p51"/>
            <p:cNvSpPr/>
            <p:nvPr/>
          </p:nvSpPr>
          <p:spPr>
            <a:xfrm>
              <a:off x="2596"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a:t>
              </a:r>
              <a:endParaRPr b="0" i="0" sz="2400" u="none" cap="none" strike="noStrike">
                <a:solidFill>
                  <a:schemeClr val="dk1"/>
                </a:solidFill>
                <a:latin typeface="Times New Roman"/>
                <a:ea typeface="Times New Roman"/>
                <a:cs typeface="Times New Roman"/>
                <a:sym typeface="Times New Roman"/>
              </a:endParaRPr>
            </a:p>
          </p:txBody>
        </p:sp>
        <p:sp>
          <p:nvSpPr>
            <p:cNvPr id="961" name="Google Shape;961;p51"/>
            <p:cNvSpPr/>
            <p:nvPr/>
          </p:nvSpPr>
          <p:spPr>
            <a:xfrm>
              <a:off x="2996" y="3042"/>
              <a:ext cx="151"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62" name="Google Shape;962;p51"/>
            <p:cNvSpPr/>
            <p:nvPr/>
          </p:nvSpPr>
          <p:spPr>
            <a:xfrm>
              <a:off x="3027"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63" name="Google Shape;963;p51"/>
            <p:cNvSpPr/>
            <p:nvPr/>
          </p:nvSpPr>
          <p:spPr>
            <a:xfrm>
              <a:off x="2996" y="3193"/>
              <a:ext cx="151"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64" name="Google Shape;964;p51"/>
            <p:cNvSpPr/>
            <p:nvPr/>
          </p:nvSpPr>
          <p:spPr>
            <a:xfrm>
              <a:off x="3027"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65" name="Google Shape;965;p51"/>
            <p:cNvSpPr/>
            <p:nvPr/>
          </p:nvSpPr>
          <p:spPr>
            <a:xfrm>
              <a:off x="2996" y="3345"/>
              <a:ext cx="143"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66" name="Google Shape;966;p51"/>
            <p:cNvSpPr/>
            <p:nvPr/>
          </p:nvSpPr>
          <p:spPr>
            <a:xfrm>
              <a:off x="3027"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a:t>
              </a:r>
              <a:endParaRPr b="0" i="0" sz="2400" u="none" cap="none" strike="noStrike">
                <a:solidFill>
                  <a:schemeClr val="dk1"/>
                </a:solidFill>
                <a:latin typeface="Times New Roman"/>
                <a:ea typeface="Times New Roman"/>
                <a:cs typeface="Times New Roman"/>
                <a:sym typeface="Times New Roman"/>
              </a:endParaRPr>
            </a:p>
          </p:txBody>
        </p:sp>
        <p:sp>
          <p:nvSpPr>
            <p:cNvPr id="967" name="Google Shape;967;p51"/>
            <p:cNvSpPr/>
            <p:nvPr/>
          </p:nvSpPr>
          <p:spPr>
            <a:xfrm>
              <a:off x="3467" y="3042"/>
              <a:ext cx="151"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68" name="Google Shape;968;p51"/>
            <p:cNvSpPr/>
            <p:nvPr/>
          </p:nvSpPr>
          <p:spPr>
            <a:xfrm>
              <a:off x="3499"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69" name="Google Shape;969;p51"/>
            <p:cNvSpPr/>
            <p:nvPr/>
          </p:nvSpPr>
          <p:spPr>
            <a:xfrm>
              <a:off x="3467" y="3193"/>
              <a:ext cx="151"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0" name="Google Shape;970;p51"/>
            <p:cNvSpPr/>
            <p:nvPr/>
          </p:nvSpPr>
          <p:spPr>
            <a:xfrm>
              <a:off x="3499"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71" name="Google Shape;971;p51"/>
            <p:cNvSpPr/>
            <p:nvPr/>
          </p:nvSpPr>
          <p:spPr>
            <a:xfrm>
              <a:off x="3467" y="3345"/>
              <a:ext cx="143"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2" name="Google Shape;972;p51"/>
            <p:cNvSpPr/>
            <p:nvPr/>
          </p:nvSpPr>
          <p:spPr>
            <a:xfrm>
              <a:off x="3499"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a:t>
              </a:r>
              <a:endParaRPr b="0" i="0" sz="2400" u="none" cap="none" strike="noStrike">
                <a:solidFill>
                  <a:schemeClr val="dk1"/>
                </a:solidFill>
                <a:latin typeface="Times New Roman"/>
                <a:ea typeface="Times New Roman"/>
                <a:cs typeface="Times New Roman"/>
                <a:sym typeface="Times New Roman"/>
              </a:endParaRPr>
            </a:p>
          </p:txBody>
        </p:sp>
        <p:sp>
          <p:nvSpPr>
            <p:cNvPr id="973" name="Google Shape;973;p51"/>
            <p:cNvSpPr/>
            <p:nvPr/>
          </p:nvSpPr>
          <p:spPr>
            <a:xfrm>
              <a:off x="3930" y="3042"/>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4" name="Google Shape;974;p51"/>
            <p:cNvSpPr/>
            <p:nvPr/>
          </p:nvSpPr>
          <p:spPr>
            <a:xfrm>
              <a:off x="3962"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75" name="Google Shape;975;p51"/>
            <p:cNvSpPr/>
            <p:nvPr/>
          </p:nvSpPr>
          <p:spPr>
            <a:xfrm>
              <a:off x="3930" y="3193"/>
              <a:ext cx="152"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6" name="Google Shape;976;p51"/>
            <p:cNvSpPr/>
            <p:nvPr/>
          </p:nvSpPr>
          <p:spPr>
            <a:xfrm>
              <a:off x="3962"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0 </a:t>
              </a:r>
              <a:endParaRPr b="0" i="0" sz="2400" u="none" cap="none" strike="noStrike">
                <a:solidFill>
                  <a:schemeClr val="dk1"/>
                </a:solidFill>
                <a:latin typeface="Times New Roman"/>
                <a:ea typeface="Times New Roman"/>
                <a:cs typeface="Times New Roman"/>
                <a:sym typeface="Times New Roman"/>
              </a:endParaRPr>
            </a:p>
          </p:txBody>
        </p:sp>
        <p:sp>
          <p:nvSpPr>
            <p:cNvPr id="977" name="Google Shape;977;p51"/>
            <p:cNvSpPr/>
            <p:nvPr/>
          </p:nvSpPr>
          <p:spPr>
            <a:xfrm>
              <a:off x="3930"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8" name="Google Shape;978;p51"/>
            <p:cNvSpPr/>
            <p:nvPr/>
          </p:nvSpPr>
          <p:spPr>
            <a:xfrm>
              <a:off x="3962"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a:t>
              </a:r>
              <a:endParaRPr b="0" i="0" sz="2400" u="none" cap="none" strike="noStrike">
                <a:solidFill>
                  <a:schemeClr val="dk1"/>
                </a:solidFill>
                <a:latin typeface="Times New Roman"/>
                <a:ea typeface="Times New Roman"/>
                <a:cs typeface="Times New Roman"/>
                <a:sym typeface="Times New Roman"/>
              </a:endParaRPr>
            </a:p>
          </p:txBody>
        </p:sp>
        <p:sp>
          <p:nvSpPr>
            <p:cNvPr id="979" name="Google Shape;979;p51"/>
            <p:cNvSpPr/>
            <p:nvPr/>
          </p:nvSpPr>
          <p:spPr>
            <a:xfrm>
              <a:off x="4505" y="3042"/>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0" name="Google Shape;980;p51"/>
            <p:cNvSpPr/>
            <p:nvPr/>
          </p:nvSpPr>
          <p:spPr>
            <a:xfrm>
              <a:off x="4537" y="3058"/>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81" name="Google Shape;981;p51"/>
            <p:cNvSpPr/>
            <p:nvPr/>
          </p:nvSpPr>
          <p:spPr>
            <a:xfrm>
              <a:off x="4505" y="3193"/>
              <a:ext cx="152"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2" name="Google Shape;982;p51"/>
            <p:cNvSpPr/>
            <p:nvPr/>
          </p:nvSpPr>
          <p:spPr>
            <a:xfrm>
              <a:off x="4537" y="3209"/>
              <a:ext cx="152"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 </a:t>
              </a:r>
              <a:endParaRPr b="0" i="0" sz="2400" u="none" cap="none" strike="noStrike">
                <a:solidFill>
                  <a:schemeClr val="dk1"/>
                </a:solidFill>
                <a:latin typeface="Times New Roman"/>
                <a:ea typeface="Times New Roman"/>
                <a:cs typeface="Times New Roman"/>
                <a:sym typeface="Times New Roman"/>
              </a:endParaRPr>
            </a:p>
          </p:txBody>
        </p:sp>
        <p:sp>
          <p:nvSpPr>
            <p:cNvPr id="983" name="Google Shape;983;p51"/>
            <p:cNvSpPr/>
            <p:nvPr/>
          </p:nvSpPr>
          <p:spPr>
            <a:xfrm>
              <a:off x="4505" y="3345"/>
              <a:ext cx="144"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4" name="Google Shape;984;p51"/>
            <p:cNvSpPr/>
            <p:nvPr/>
          </p:nvSpPr>
          <p:spPr>
            <a:xfrm>
              <a:off x="4537" y="3361"/>
              <a:ext cx="120"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1</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52"/>
          <p:cNvSpPr txBox="1"/>
          <p:nvPr>
            <p:ph type="title"/>
          </p:nvPr>
        </p:nvSpPr>
        <p:spPr>
          <a:xfrm>
            <a:off x="611190" y="2527299"/>
            <a:ext cx="3992851" cy="1698337"/>
          </a:xfrm>
          <a:prstGeom prst="rect">
            <a:avLst/>
          </a:prstGeom>
          <a:noFill/>
          <a:ln>
            <a:noFill/>
          </a:ln>
        </p:spPr>
        <p:txBody>
          <a:bodyPr anchorCtr="0" anchor="t" bIns="25400" lIns="63500" spcFirstLastPara="1" rIns="63500" wrap="square" tIns="25400">
            <a:normAutofit fontScale="90000"/>
          </a:bodyPr>
          <a:lstStyle/>
          <a:p>
            <a:pPr indent="0" lvl="0" marL="0" rtl="0" algn="l">
              <a:lnSpc>
                <a:spcPct val="93000"/>
              </a:lnSpc>
              <a:spcBef>
                <a:spcPts val="0"/>
              </a:spcBef>
              <a:spcAft>
                <a:spcPts val="0"/>
              </a:spcAft>
              <a:buClr>
                <a:schemeClr val="hlink"/>
              </a:buClr>
              <a:buSzPct val="100000"/>
              <a:buFont typeface="Trebuchet MS"/>
              <a:buNone/>
            </a:pPr>
            <a:r>
              <a:rPr b="1" i="1" lang="en-US" sz="2400">
                <a:solidFill>
                  <a:schemeClr val="hlink"/>
                </a:solidFill>
              </a:rPr>
              <a:t>True Color</a:t>
            </a:r>
            <a:r>
              <a:rPr lang="en-US" sz="2400">
                <a:solidFill>
                  <a:schemeClr val="hlink"/>
                </a:solidFill>
              </a:rPr>
              <a:t> Display</a:t>
            </a:r>
            <a:br>
              <a:rPr lang="en-US" sz="2400">
                <a:solidFill>
                  <a:schemeClr val="hlink"/>
                </a:solidFill>
              </a:rPr>
            </a:br>
            <a:r>
              <a:rPr lang="en-US" sz="2400">
                <a:solidFill>
                  <a:schemeClr val="hlink"/>
                </a:solidFill>
              </a:rPr>
              <a:t>24 bit planes, 8 bits per color gun.         </a:t>
            </a:r>
            <a:br>
              <a:rPr lang="en-US" sz="2400">
                <a:solidFill>
                  <a:schemeClr val="hlink"/>
                </a:solidFill>
              </a:rPr>
            </a:br>
            <a:r>
              <a:rPr lang="en-US" sz="2400">
                <a:solidFill>
                  <a:schemeClr val="hlink"/>
                </a:solidFill>
              </a:rPr>
              <a:t>2</a:t>
            </a:r>
            <a:r>
              <a:rPr baseline="30000" lang="en-US" sz="2400">
                <a:solidFill>
                  <a:schemeClr val="hlink"/>
                </a:solidFill>
              </a:rPr>
              <a:t>24</a:t>
            </a:r>
            <a:r>
              <a:rPr lang="en-US" sz="2400">
                <a:solidFill>
                  <a:schemeClr val="hlink"/>
                </a:solidFill>
              </a:rPr>
              <a:t> = 16,777,216</a:t>
            </a:r>
            <a:r>
              <a:rPr lang="en-US" sz="2400">
                <a:solidFill>
                  <a:schemeClr val="dk1"/>
                </a:solidFill>
              </a:rPr>
              <a:t> </a:t>
            </a:r>
            <a:r>
              <a:rPr lang="en-US" sz="2400">
                <a:solidFill>
                  <a:schemeClr val="hlink"/>
                </a:solidFill>
              </a:rPr>
              <a:t>colors</a:t>
            </a:r>
            <a:br>
              <a:rPr lang="en-US" sz="2400">
                <a:solidFill>
                  <a:schemeClr val="hlink"/>
                </a:solidFill>
              </a:rPr>
            </a:br>
            <a:r>
              <a:rPr lang="en-US" sz="2400">
                <a:solidFill>
                  <a:schemeClr val="hlink"/>
                </a:solidFill>
              </a:rPr>
              <a:t>32 bit true </a:t>
            </a:r>
            <a:r>
              <a:rPr i="1" lang="en-US" sz="2400">
                <a:solidFill>
                  <a:schemeClr val="hlink"/>
                </a:solidFill>
              </a:rPr>
              <a:t>Color current system</a:t>
            </a:r>
            <a:br>
              <a:rPr lang="en-US" sz="2400">
                <a:solidFill>
                  <a:schemeClr val="hlink"/>
                </a:solidFill>
              </a:rPr>
            </a:br>
            <a:r>
              <a:rPr lang="en-US" sz="2400">
                <a:solidFill>
                  <a:schemeClr val="hlink"/>
                </a:solidFill>
              </a:rPr>
              <a:t>2</a:t>
            </a:r>
            <a:r>
              <a:rPr baseline="30000" lang="en-US" sz="2400">
                <a:solidFill>
                  <a:schemeClr val="hlink"/>
                </a:solidFill>
              </a:rPr>
              <a:t>32</a:t>
            </a:r>
            <a:r>
              <a:rPr lang="en-US" sz="2400">
                <a:solidFill>
                  <a:schemeClr val="hlink"/>
                </a:solidFill>
              </a:rPr>
              <a:t> = 4.3 billion</a:t>
            </a:r>
            <a:r>
              <a:rPr lang="en-US" sz="2400">
                <a:solidFill>
                  <a:schemeClr val="dk1"/>
                </a:solidFill>
              </a:rPr>
              <a:t> </a:t>
            </a:r>
            <a:r>
              <a:rPr lang="en-US" sz="2400">
                <a:solidFill>
                  <a:schemeClr val="hlink"/>
                </a:solidFill>
              </a:rPr>
              <a:t>colors</a:t>
            </a:r>
            <a:br>
              <a:rPr lang="en-US" sz="2400">
                <a:solidFill>
                  <a:schemeClr val="hlink"/>
                </a:solidFill>
              </a:rPr>
            </a:br>
            <a:br>
              <a:rPr lang="en-US" sz="2400">
                <a:solidFill>
                  <a:schemeClr val="hlink"/>
                </a:solidFill>
              </a:rPr>
            </a:br>
            <a:br>
              <a:rPr lang="en-US" sz="2400">
                <a:solidFill>
                  <a:schemeClr val="hlink"/>
                </a:solidFill>
              </a:rPr>
            </a:br>
            <a:br>
              <a:rPr lang="en-US" sz="2400">
                <a:solidFill>
                  <a:schemeClr val="hlink"/>
                </a:solidFill>
              </a:rPr>
            </a:br>
            <a:r>
              <a:rPr lang="en-US" sz="2000"/>
              <a:t>(1280 X 1024 X 24 ) = 3,840 KB or 3,932,160 bytes</a:t>
            </a:r>
            <a:br>
              <a:rPr lang="en-US" sz="2000"/>
            </a:br>
            <a:endParaRPr sz="2400">
              <a:solidFill>
                <a:schemeClr val="hlink"/>
              </a:solidFill>
            </a:endParaRPr>
          </a:p>
        </p:txBody>
      </p:sp>
      <p:grpSp>
        <p:nvGrpSpPr>
          <p:cNvPr id="990" name="Google Shape;990;p52"/>
          <p:cNvGrpSpPr/>
          <p:nvPr/>
        </p:nvGrpSpPr>
        <p:grpSpPr>
          <a:xfrm>
            <a:off x="3856328" y="2285999"/>
            <a:ext cx="6578600" cy="3937000"/>
            <a:chOff x="904" y="1352"/>
            <a:chExt cx="4144" cy="2480"/>
          </a:xfrm>
        </p:grpSpPr>
        <p:sp>
          <p:nvSpPr>
            <p:cNvPr id="991" name="Google Shape;991;p52"/>
            <p:cNvSpPr/>
            <p:nvPr/>
          </p:nvSpPr>
          <p:spPr>
            <a:xfrm>
              <a:off x="904" y="1352"/>
              <a:ext cx="4144" cy="24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nvGrpSpPr>
            <p:cNvPr id="992" name="Google Shape;992;p52"/>
            <p:cNvGrpSpPr/>
            <p:nvPr/>
          </p:nvGrpSpPr>
          <p:grpSpPr>
            <a:xfrm>
              <a:off x="1527" y="1432"/>
              <a:ext cx="3501" cy="2237"/>
              <a:chOff x="1527" y="1432"/>
              <a:chExt cx="3501" cy="2237"/>
            </a:xfrm>
          </p:grpSpPr>
          <p:sp>
            <p:nvSpPr>
              <p:cNvPr id="993" name="Google Shape;993;p52"/>
              <p:cNvSpPr/>
              <p:nvPr/>
            </p:nvSpPr>
            <p:spPr>
              <a:xfrm>
                <a:off x="3243" y="3090"/>
                <a:ext cx="448" cy="15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4" name="Google Shape;994;p52"/>
              <p:cNvSpPr/>
              <p:nvPr/>
            </p:nvSpPr>
            <p:spPr>
              <a:xfrm>
                <a:off x="3275" y="3106"/>
                <a:ext cx="407"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Green</a:t>
                </a:r>
                <a:endParaRPr b="0" i="0" sz="2400" u="none" cap="none" strike="noStrike">
                  <a:solidFill>
                    <a:schemeClr val="dk1"/>
                  </a:solidFill>
                  <a:latin typeface="Times New Roman"/>
                  <a:ea typeface="Times New Roman"/>
                  <a:cs typeface="Times New Roman"/>
                  <a:sym typeface="Times New Roman"/>
                </a:endParaRPr>
              </a:p>
            </p:txBody>
          </p:sp>
          <p:sp>
            <p:nvSpPr>
              <p:cNvPr id="995" name="Google Shape;995;p52"/>
              <p:cNvSpPr/>
              <p:nvPr/>
            </p:nvSpPr>
            <p:spPr>
              <a:xfrm>
                <a:off x="2481" y="1484"/>
                <a:ext cx="471" cy="51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96" name="Google Shape;996;p52"/>
              <p:cNvCxnSpPr/>
              <p:nvPr/>
            </p:nvCxnSpPr>
            <p:spPr>
              <a:xfrm>
                <a:off x="2477" y="1543"/>
                <a:ext cx="471" cy="1"/>
              </a:xfrm>
              <a:prstGeom prst="straightConnector1">
                <a:avLst/>
              </a:prstGeom>
              <a:noFill/>
              <a:ln cap="flat" cmpd="sng" w="12700">
                <a:solidFill>
                  <a:srgbClr val="000000"/>
                </a:solidFill>
                <a:prstDash val="solid"/>
                <a:round/>
                <a:headEnd len="sm" w="sm" type="none"/>
                <a:tailEnd len="sm" w="sm" type="none"/>
              </a:ln>
            </p:spPr>
          </p:cxnSp>
          <p:cxnSp>
            <p:nvCxnSpPr>
              <p:cNvPr id="997" name="Google Shape;997;p52"/>
              <p:cNvCxnSpPr/>
              <p:nvPr/>
            </p:nvCxnSpPr>
            <p:spPr>
              <a:xfrm>
                <a:off x="2477" y="1607"/>
                <a:ext cx="471" cy="1"/>
              </a:xfrm>
              <a:prstGeom prst="straightConnector1">
                <a:avLst/>
              </a:prstGeom>
              <a:noFill/>
              <a:ln cap="flat" cmpd="sng" w="12700">
                <a:solidFill>
                  <a:srgbClr val="000000"/>
                </a:solidFill>
                <a:prstDash val="solid"/>
                <a:round/>
                <a:headEnd len="sm" w="sm" type="none"/>
                <a:tailEnd len="sm" w="sm" type="none"/>
              </a:ln>
            </p:spPr>
          </p:cxnSp>
          <p:cxnSp>
            <p:nvCxnSpPr>
              <p:cNvPr id="998" name="Google Shape;998;p52"/>
              <p:cNvCxnSpPr/>
              <p:nvPr/>
            </p:nvCxnSpPr>
            <p:spPr>
              <a:xfrm>
                <a:off x="2477" y="1671"/>
                <a:ext cx="471" cy="1"/>
              </a:xfrm>
              <a:prstGeom prst="straightConnector1">
                <a:avLst/>
              </a:prstGeom>
              <a:noFill/>
              <a:ln cap="flat" cmpd="sng" w="12700">
                <a:solidFill>
                  <a:srgbClr val="000000"/>
                </a:solidFill>
                <a:prstDash val="solid"/>
                <a:round/>
                <a:headEnd len="sm" w="sm" type="none"/>
                <a:tailEnd len="sm" w="sm" type="none"/>
              </a:ln>
            </p:spPr>
          </p:cxnSp>
          <p:cxnSp>
            <p:nvCxnSpPr>
              <p:cNvPr id="999" name="Google Shape;999;p52"/>
              <p:cNvCxnSpPr/>
              <p:nvPr/>
            </p:nvCxnSpPr>
            <p:spPr>
              <a:xfrm>
                <a:off x="2477" y="1735"/>
                <a:ext cx="471" cy="1"/>
              </a:xfrm>
              <a:prstGeom prst="straightConnector1">
                <a:avLst/>
              </a:prstGeom>
              <a:noFill/>
              <a:ln cap="flat" cmpd="sng" w="12700">
                <a:solidFill>
                  <a:srgbClr val="000000"/>
                </a:solidFill>
                <a:prstDash val="solid"/>
                <a:round/>
                <a:headEnd len="sm" w="sm" type="none"/>
                <a:tailEnd len="sm" w="sm" type="none"/>
              </a:ln>
            </p:spPr>
          </p:cxnSp>
          <p:cxnSp>
            <p:nvCxnSpPr>
              <p:cNvPr id="1000" name="Google Shape;1000;p52"/>
              <p:cNvCxnSpPr/>
              <p:nvPr/>
            </p:nvCxnSpPr>
            <p:spPr>
              <a:xfrm>
                <a:off x="2477" y="1799"/>
                <a:ext cx="471" cy="1"/>
              </a:xfrm>
              <a:prstGeom prst="straightConnector1">
                <a:avLst/>
              </a:prstGeom>
              <a:noFill/>
              <a:ln cap="flat" cmpd="sng" w="12700">
                <a:solidFill>
                  <a:srgbClr val="000000"/>
                </a:solidFill>
                <a:prstDash val="solid"/>
                <a:round/>
                <a:headEnd len="sm" w="sm" type="none"/>
                <a:tailEnd len="sm" w="sm" type="none"/>
              </a:ln>
            </p:spPr>
          </p:cxnSp>
          <p:cxnSp>
            <p:nvCxnSpPr>
              <p:cNvPr id="1001" name="Google Shape;1001;p52"/>
              <p:cNvCxnSpPr/>
              <p:nvPr/>
            </p:nvCxnSpPr>
            <p:spPr>
              <a:xfrm>
                <a:off x="2477" y="1862"/>
                <a:ext cx="471" cy="1"/>
              </a:xfrm>
              <a:prstGeom prst="straightConnector1">
                <a:avLst/>
              </a:prstGeom>
              <a:noFill/>
              <a:ln cap="flat" cmpd="sng" w="12700">
                <a:solidFill>
                  <a:srgbClr val="000000"/>
                </a:solidFill>
                <a:prstDash val="solid"/>
                <a:round/>
                <a:headEnd len="sm" w="sm" type="none"/>
                <a:tailEnd len="sm" w="sm" type="none"/>
              </a:ln>
            </p:spPr>
          </p:cxnSp>
          <p:cxnSp>
            <p:nvCxnSpPr>
              <p:cNvPr id="1002" name="Google Shape;1002;p52"/>
              <p:cNvCxnSpPr/>
              <p:nvPr/>
            </p:nvCxnSpPr>
            <p:spPr>
              <a:xfrm>
                <a:off x="2477" y="1926"/>
                <a:ext cx="471" cy="1"/>
              </a:xfrm>
              <a:prstGeom prst="straightConnector1">
                <a:avLst/>
              </a:prstGeom>
              <a:noFill/>
              <a:ln cap="flat" cmpd="sng" w="12700">
                <a:solidFill>
                  <a:srgbClr val="000000"/>
                </a:solidFill>
                <a:prstDash val="solid"/>
                <a:round/>
                <a:headEnd len="sm" w="sm" type="none"/>
                <a:tailEnd len="sm" w="sm" type="none"/>
              </a:ln>
            </p:spPr>
          </p:cxnSp>
          <p:cxnSp>
            <p:nvCxnSpPr>
              <p:cNvPr id="1003" name="Google Shape;1003;p52"/>
              <p:cNvCxnSpPr/>
              <p:nvPr/>
            </p:nvCxnSpPr>
            <p:spPr>
              <a:xfrm>
                <a:off x="2533"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4" name="Google Shape;1004;p52"/>
              <p:cNvCxnSpPr/>
              <p:nvPr/>
            </p:nvCxnSpPr>
            <p:spPr>
              <a:xfrm>
                <a:off x="2597"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5" name="Google Shape;1005;p52"/>
              <p:cNvCxnSpPr/>
              <p:nvPr/>
            </p:nvCxnSpPr>
            <p:spPr>
              <a:xfrm>
                <a:off x="2653"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6" name="Google Shape;1006;p52"/>
              <p:cNvCxnSpPr/>
              <p:nvPr/>
            </p:nvCxnSpPr>
            <p:spPr>
              <a:xfrm>
                <a:off x="2717"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7" name="Google Shape;1007;p52"/>
              <p:cNvCxnSpPr/>
              <p:nvPr/>
            </p:nvCxnSpPr>
            <p:spPr>
              <a:xfrm>
                <a:off x="2772"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8" name="Google Shape;1008;p52"/>
              <p:cNvCxnSpPr/>
              <p:nvPr/>
            </p:nvCxnSpPr>
            <p:spPr>
              <a:xfrm>
                <a:off x="2828"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09" name="Google Shape;1009;p52"/>
              <p:cNvCxnSpPr/>
              <p:nvPr/>
            </p:nvCxnSpPr>
            <p:spPr>
              <a:xfrm>
                <a:off x="2892" y="1480"/>
                <a:ext cx="1" cy="510"/>
              </a:xfrm>
              <a:prstGeom prst="straightConnector1">
                <a:avLst/>
              </a:prstGeom>
              <a:noFill/>
              <a:ln cap="flat" cmpd="sng" w="12700">
                <a:solidFill>
                  <a:srgbClr val="000000"/>
                </a:solidFill>
                <a:prstDash val="solid"/>
                <a:round/>
                <a:headEnd len="sm" w="sm" type="none"/>
                <a:tailEnd len="sm" w="sm" type="none"/>
              </a:ln>
            </p:spPr>
          </p:cxnSp>
          <p:cxnSp>
            <p:nvCxnSpPr>
              <p:cNvPr id="1010" name="Google Shape;1010;p52"/>
              <p:cNvCxnSpPr/>
              <p:nvPr/>
            </p:nvCxnSpPr>
            <p:spPr>
              <a:xfrm flipH="1" rot="10800000">
                <a:off x="2477"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1" name="Google Shape;1011;p52"/>
              <p:cNvCxnSpPr/>
              <p:nvPr/>
            </p:nvCxnSpPr>
            <p:spPr>
              <a:xfrm flipH="1" rot="10800000">
                <a:off x="2533"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2" name="Google Shape;1012;p52"/>
              <p:cNvCxnSpPr/>
              <p:nvPr/>
            </p:nvCxnSpPr>
            <p:spPr>
              <a:xfrm flipH="1" rot="10800000">
                <a:off x="2597"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3" name="Google Shape;1013;p52"/>
              <p:cNvCxnSpPr/>
              <p:nvPr/>
            </p:nvCxnSpPr>
            <p:spPr>
              <a:xfrm flipH="1" rot="10800000">
                <a:off x="2653"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4" name="Google Shape;1014;p52"/>
              <p:cNvCxnSpPr/>
              <p:nvPr/>
            </p:nvCxnSpPr>
            <p:spPr>
              <a:xfrm flipH="1" rot="10800000">
                <a:off x="2717" y="1448"/>
                <a:ext cx="23" cy="32"/>
              </a:xfrm>
              <a:prstGeom prst="straightConnector1">
                <a:avLst/>
              </a:prstGeom>
              <a:noFill/>
              <a:ln cap="flat" cmpd="sng" w="12700">
                <a:solidFill>
                  <a:srgbClr val="000000"/>
                </a:solidFill>
                <a:prstDash val="solid"/>
                <a:round/>
                <a:headEnd len="sm" w="sm" type="none"/>
                <a:tailEnd len="sm" w="sm" type="none"/>
              </a:ln>
            </p:spPr>
          </p:cxnSp>
          <p:cxnSp>
            <p:nvCxnSpPr>
              <p:cNvPr id="1015" name="Google Shape;1015;p52"/>
              <p:cNvCxnSpPr/>
              <p:nvPr/>
            </p:nvCxnSpPr>
            <p:spPr>
              <a:xfrm flipH="1" rot="10800000">
                <a:off x="2772"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6" name="Google Shape;1016;p52"/>
              <p:cNvCxnSpPr/>
              <p:nvPr/>
            </p:nvCxnSpPr>
            <p:spPr>
              <a:xfrm flipH="1" rot="10800000">
                <a:off x="2828"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7" name="Google Shape;1017;p52"/>
              <p:cNvCxnSpPr/>
              <p:nvPr/>
            </p:nvCxnSpPr>
            <p:spPr>
              <a:xfrm flipH="1" rot="10800000">
                <a:off x="2892" y="1448"/>
                <a:ext cx="24" cy="32"/>
              </a:xfrm>
              <a:prstGeom prst="straightConnector1">
                <a:avLst/>
              </a:prstGeom>
              <a:noFill/>
              <a:ln cap="flat" cmpd="sng" w="12700">
                <a:solidFill>
                  <a:srgbClr val="000000"/>
                </a:solidFill>
                <a:prstDash val="solid"/>
                <a:round/>
                <a:headEnd len="sm" w="sm" type="none"/>
                <a:tailEnd len="sm" w="sm" type="none"/>
              </a:ln>
            </p:spPr>
          </p:cxnSp>
          <p:cxnSp>
            <p:nvCxnSpPr>
              <p:cNvPr id="1018" name="Google Shape;1018;p52"/>
              <p:cNvCxnSpPr/>
              <p:nvPr/>
            </p:nvCxnSpPr>
            <p:spPr>
              <a:xfrm flipH="1" rot="10800000">
                <a:off x="2948" y="1448"/>
                <a:ext cx="32" cy="32"/>
              </a:xfrm>
              <a:prstGeom prst="straightConnector1">
                <a:avLst/>
              </a:prstGeom>
              <a:noFill/>
              <a:ln cap="flat" cmpd="sng" w="12700">
                <a:solidFill>
                  <a:srgbClr val="000000"/>
                </a:solidFill>
                <a:prstDash val="solid"/>
                <a:round/>
                <a:headEnd len="sm" w="sm" type="none"/>
                <a:tailEnd len="sm" w="sm" type="none"/>
              </a:ln>
            </p:spPr>
          </p:cxnSp>
          <p:cxnSp>
            <p:nvCxnSpPr>
              <p:cNvPr id="1019" name="Google Shape;1019;p52"/>
              <p:cNvCxnSpPr/>
              <p:nvPr/>
            </p:nvCxnSpPr>
            <p:spPr>
              <a:xfrm flipH="1" rot="10800000">
                <a:off x="2948" y="1511"/>
                <a:ext cx="32" cy="32"/>
              </a:xfrm>
              <a:prstGeom prst="straightConnector1">
                <a:avLst/>
              </a:prstGeom>
              <a:noFill/>
              <a:ln cap="flat" cmpd="sng" w="12700">
                <a:solidFill>
                  <a:srgbClr val="000000"/>
                </a:solidFill>
                <a:prstDash val="solid"/>
                <a:round/>
                <a:headEnd len="sm" w="sm" type="none"/>
                <a:tailEnd len="sm" w="sm" type="none"/>
              </a:ln>
            </p:spPr>
          </p:cxnSp>
          <p:cxnSp>
            <p:nvCxnSpPr>
              <p:cNvPr id="1020" name="Google Shape;1020;p52"/>
              <p:cNvCxnSpPr/>
              <p:nvPr/>
            </p:nvCxnSpPr>
            <p:spPr>
              <a:xfrm flipH="1" rot="10800000">
                <a:off x="2948" y="1575"/>
                <a:ext cx="32" cy="32"/>
              </a:xfrm>
              <a:prstGeom prst="straightConnector1">
                <a:avLst/>
              </a:prstGeom>
              <a:noFill/>
              <a:ln cap="flat" cmpd="sng" w="12700">
                <a:solidFill>
                  <a:srgbClr val="000000"/>
                </a:solidFill>
                <a:prstDash val="solid"/>
                <a:round/>
                <a:headEnd len="sm" w="sm" type="none"/>
                <a:tailEnd len="sm" w="sm" type="none"/>
              </a:ln>
            </p:spPr>
          </p:cxnSp>
          <p:cxnSp>
            <p:nvCxnSpPr>
              <p:cNvPr id="1021" name="Google Shape;1021;p52"/>
              <p:cNvCxnSpPr/>
              <p:nvPr/>
            </p:nvCxnSpPr>
            <p:spPr>
              <a:xfrm flipH="1" rot="10800000">
                <a:off x="2948" y="1639"/>
                <a:ext cx="32" cy="32"/>
              </a:xfrm>
              <a:prstGeom prst="straightConnector1">
                <a:avLst/>
              </a:prstGeom>
              <a:noFill/>
              <a:ln cap="flat" cmpd="sng" w="12700">
                <a:solidFill>
                  <a:srgbClr val="000000"/>
                </a:solidFill>
                <a:prstDash val="solid"/>
                <a:round/>
                <a:headEnd len="sm" w="sm" type="none"/>
                <a:tailEnd len="sm" w="sm" type="none"/>
              </a:ln>
            </p:spPr>
          </p:cxnSp>
          <p:cxnSp>
            <p:nvCxnSpPr>
              <p:cNvPr id="1022" name="Google Shape;1022;p52"/>
              <p:cNvCxnSpPr/>
              <p:nvPr/>
            </p:nvCxnSpPr>
            <p:spPr>
              <a:xfrm flipH="1" rot="10800000">
                <a:off x="2948" y="1703"/>
                <a:ext cx="32" cy="32"/>
              </a:xfrm>
              <a:prstGeom prst="straightConnector1">
                <a:avLst/>
              </a:prstGeom>
              <a:noFill/>
              <a:ln cap="flat" cmpd="sng" w="12700">
                <a:solidFill>
                  <a:srgbClr val="000000"/>
                </a:solidFill>
                <a:prstDash val="solid"/>
                <a:round/>
                <a:headEnd len="sm" w="sm" type="none"/>
                <a:tailEnd len="sm" w="sm" type="none"/>
              </a:ln>
            </p:spPr>
          </p:cxnSp>
          <p:cxnSp>
            <p:nvCxnSpPr>
              <p:cNvPr id="1023" name="Google Shape;1023;p52"/>
              <p:cNvCxnSpPr/>
              <p:nvPr/>
            </p:nvCxnSpPr>
            <p:spPr>
              <a:xfrm flipH="1" rot="10800000">
                <a:off x="2948"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24" name="Google Shape;1024;p52"/>
              <p:cNvCxnSpPr/>
              <p:nvPr/>
            </p:nvCxnSpPr>
            <p:spPr>
              <a:xfrm flipH="1" rot="10800000">
                <a:off x="2948" y="1830"/>
                <a:ext cx="32" cy="32"/>
              </a:xfrm>
              <a:prstGeom prst="straightConnector1">
                <a:avLst/>
              </a:prstGeom>
              <a:noFill/>
              <a:ln cap="flat" cmpd="sng" w="12700">
                <a:solidFill>
                  <a:srgbClr val="000000"/>
                </a:solidFill>
                <a:prstDash val="solid"/>
                <a:round/>
                <a:headEnd len="sm" w="sm" type="none"/>
                <a:tailEnd len="sm" w="sm" type="none"/>
              </a:ln>
            </p:spPr>
          </p:cxnSp>
          <p:cxnSp>
            <p:nvCxnSpPr>
              <p:cNvPr id="1025" name="Google Shape;1025;p52"/>
              <p:cNvCxnSpPr/>
              <p:nvPr/>
            </p:nvCxnSpPr>
            <p:spPr>
              <a:xfrm flipH="1" rot="10800000">
                <a:off x="2948" y="1894"/>
                <a:ext cx="32" cy="32"/>
              </a:xfrm>
              <a:prstGeom prst="straightConnector1">
                <a:avLst/>
              </a:prstGeom>
              <a:noFill/>
              <a:ln cap="flat" cmpd="sng" w="12700">
                <a:solidFill>
                  <a:srgbClr val="000000"/>
                </a:solidFill>
                <a:prstDash val="solid"/>
                <a:round/>
                <a:headEnd len="sm" w="sm" type="none"/>
                <a:tailEnd len="sm" w="sm" type="none"/>
              </a:ln>
            </p:spPr>
          </p:cxnSp>
          <p:cxnSp>
            <p:nvCxnSpPr>
              <p:cNvPr id="1026" name="Google Shape;1026;p52"/>
              <p:cNvCxnSpPr/>
              <p:nvPr/>
            </p:nvCxnSpPr>
            <p:spPr>
              <a:xfrm flipH="1" rot="10800000">
                <a:off x="2948" y="1958"/>
                <a:ext cx="32" cy="32"/>
              </a:xfrm>
              <a:prstGeom prst="straightConnector1">
                <a:avLst/>
              </a:prstGeom>
              <a:noFill/>
              <a:ln cap="flat" cmpd="sng" w="12700">
                <a:solidFill>
                  <a:srgbClr val="000000"/>
                </a:solidFill>
                <a:prstDash val="solid"/>
                <a:round/>
                <a:headEnd len="sm" w="sm" type="none"/>
                <a:tailEnd len="sm" w="sm" type="none"/>
              </a:ln>
            </p:spPr>
          </p:cxnSp>
          <p:cxnSp>
            <p:nvCxnSpPr>
              <p:cNvPr id="1027" name="Google Shape;1027;p52"/>
              <p:cNvCxnSpPr/>
              <p:nvPr/>
            </p:nvCxnSpPr>
            <p:spPr>
              <a:xfrm>
                <a:off x="2509" y="1448"/>
                <a:ext cx="471" cy="1"/>
              </a:xfrm>
              <a:prstGeom prst="straightConnector1">
                <a:avLst/>
              </a:prstGeom>
              <a:noFill/>
              <a:ln cap="flat" cmpd="sng" w="12700">
                <a:solidFill>
                  <a:srgbClr val="000000"/>
                </a:solidFill>
                <a:prstDash val="solid"/>
                <a:round/>
                <a:headEnd len="sm" w="sm" type="none"/>
                <a:tailEnd len="sm" w="sm" type="none"/>
              </a:ln>
            </p:spPr>
          </p:cxnSp>
          <p:cxnSp>
            <p:nvCxnSpPr>
              <p:cNvPr id="1028" name="Google Shape;1028;p52"/>
              <p:cNvCxnSpPr/>
              <p:nvPr/>
            </p:nvCxnSpPr>
            <p:spPr>
              <a:xfrm>
                <a:off x="2980" y="1448"/>
                <a:ext cx="1" cy="510"/>
              </a:xfrm>
              <a:prstGeom prst="straightConnector1">
                <a:avLst/>
              </a:prstGeom>
              <a:noFill/>
              <a:ln cap="flat" cmpd="sng" w="12700">
                <a:solidFill>
                  <a:srgbClr val="000000"/>
                </a:solidFill>
                <a:prstDash val="solid"/>
                <a:round/>
                <a:headEnd len="sm" w="sm" type="none"/>
                <a:tailEnd len="sm" w="sm" type="none"/>
              </a:ln>
            </p:spPr>
          </p:cxnSp>
          <p:sp>
            <p:nvSpPr>
              <p:cNvPr id="1029" name="Google Shape;1029;p52"/>
              <p:cNvSpPr/>
              <p:nvPr/>
            </p:nvSpPr>
            <p:spPr>
              <a:xfrm>
                <a:off x="2305" y="1643"/>
                <a:ext cx="471" cy="51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30" name="Google Shape;1030;p52"/>
              <p:cNvCxnSpPr/>
              <p:nvPr/>
            </p:nvCxnSpPr>
            <p:spPr>
              <a:xfrm>
                <a:off x="2301" y="1703"/>
                <a:ext cx="471" cy="1"/>
              </a:xfrm>
              <a:prstGeom prst="straightConnector1">
                <a:avLst/>
              </a:prstGeom>
              <a:noFill/>
              <a:ln cap="flat" cmpd="sng" w="12700">
                <a:solidFill>
                  <a:srgbClr val="000000"/>
                </a:solidFill>
                <a:prstDash val="solid"/>
                <a:round/>
                <a:headEnd len="sm" w="sm" type="none"/>
                <a:tailEnd len="sm" w="sm" type="none"/>
              </a:ln>
            </p:spPr>
          </p:cxnSp>
          <p:cxnSp>
            <p:nvCxnSpPr>
              <p:cNvPr id="1031" name="Google Shape;1031;p52"/>
              <p:cNvCxnSpPr/>
              <p:nvPr/>
            </p:nvCxnSpPr>
            <p:spPr>
              <a:xfrm>
                <a:off x="2301" y="1767"/>
                <a:ext cx="471" cy="1"/>
              </a:xfrm>
              <a:prstGeom prst="straightConnector1">
                <a:avLst/>
              </a:prstGeom>
              <a:noFill/>
              <a:ln cap="flat" cmpd="sng" w="12700">
                <a:solidFill>
                  <a:srgbClr val="000000"/>
                </a:solidFill>
                <a:prstDash val="solid"/>
                <a:round/>
                <a:headEnd len="sm" w="sm" type="none"/>
                <a:tailEnd len="sm" w="sm" type="none"/>
              </a:ln>
            </p:spPr>
          </p:cxnSp>
          <p:cxnSp>
            <p:nvCxnSpPr>
              <p:cNvPr id="1032" name="Google Shape;1032;p52"/>
              <p:cNvCxnSpPr/>
              <p:nvPr/>
            </p:nvCxnSpPr>
            <p:spPr>
              <a:xfrm>
                <a:off x="2301" y="1830"/>
                <a:ext cx="471" cy="1"/>
              </a:xfrm>
              <a:prstGeom prst="straightConnector1">
                <a:avLst/>
              </a:prstGeom>
              <a:noFill/>
              <a:ln cap="flat" cmpd="sng" w="12700">
                <a:solidFill>
                  <a:srgbClr val="000000"/>
                </a:solidFill>
                <a:prstDash val="solid"/>
                <a:round/>
                <a:headEnd len="sm" w="sm" type="none"/>
                <a:tailEnd len="sm" w="sm" type="none"/>
              </a:ln>
            </p:spPr>
          </p:cxnSp>
          <p:cxnSp>
            <p:nvCxnSpPr>
              <p:cNvPr id="1033" name="Google Shape;1033;p52"/>
              <p:cNvCxnSpPr/>
              <p:nvPr/>
            </p:nvCxnSpPr>
            <p:spPr>
              <a:xfrm>
                <a:off x="2301" y="1894"/>
                <a:ext cx="471" cy="1"/>
              </a:xfrm>
              <a:prstGeom prst="straightConnector1">
                <a:avLst/>
              </a:prstGeom>
              <a:noFill/>
              <a:ln cap="flat" cmpd="sng" w="12700">
                <a:solidFill>
                  <a:srgbClr val="000000"/>
                </a:solidFill>
                <a:prstDash val="solid"/>
                <a:round/>
                <a:headEnd len="sm" w="sm" type="none"/>
                <a:tailEnd len="sm" w="sm" type="none"/>
              </a:ln>
            </p:spPr>
          </p:cxnSp>
          <p:cxnSp>
            <p:nvCxnSpPr>
              <p:cNvPr id="1034" name="Google Shape;1034;p52"/>
              <p:cNvCxnSpPr/>
              <p:nvPr/>
            </p:nvCxnSpPr>
            <p:spPr>
              <a:xfrm>
                <a:off x="2301" y="1958"/>
                <a:ext cx="471" cy="1"/>
              </a:xfrm>
              <a:prstGeom prst="straightConnector1">
                <a:avLst/>
              </a:prstGeom>
              <a:noFill/>
              <a:ln cap="flat" cmpd="sng" w="12700">
                <a:solidFill>
                  <a:srgbClr val="000000"/>
                </a:solidFill>
                <a:prstDash val="solid"/>
                <a:round/>
                <a:headEnd len="sm" w="sm" type="none"/>
                <a:tailEnd len="sm" w="sm" type="none"/>
              </a:ln>
            </p:spPr>
          </p:cxnSp>
          <p:cxnSp>
            <p:nvCxnSpPr>
              <p:cNvPr id="1035" name="Google Shape;1035;p52"/>
              <p:cNvCxnSpPr/>
              <p:nvPr/>
            </p:nvCxnSpPr>
            <p:spPr>
              <a:xfrm>
                <a:off x="2301" y="2030"/>
                <a:ext cx="471" cy="1"/>
              </a:xfrm>
              <a:prstGeom prst="straightConnector1">
                <a:avLst/>
              </a:prstGeom>
              <a:noFill/>
              <a:ln cap="flat" cmpd="sng" w="12700">
                <a:solidFill>
                  <a:srgbClr val="000000"/>
                </a:solidFill>
                <a:prstDash val="solid"/>
                <a:round/>
                <a:headEnd len="sm" w="sm" type="none"/>
                <a:tailEnd len="sm" w="sm" type="none"/>
              </a:ln>
            </p:spPr>
          </p:cxnSp>
          <p:cxnSp>
            <p:nvCxnSpPr>
              <p:cNvPr id="1036" name="Google Shape;1036;p52"/>
              <p:cNvCxnSpPr/>
              <p:nvPr/>
            </p:nvCxnSpPr>
            <p:spPr>
              <a:xfrm>
                <a:off x="2301" y="2094"/>
                <a:ext cx="471" cy="1"/>
              </a:xfrm>
              <a:prstGeom prst="straightConnector1">
                <a:avLst/>
              </a:prstGeom>
              <a:noFill/>
              <a:ln cap="flat" cmpd="sng" w="12700">
                <a:solidFill>
                  <a:srgbClr val="000000"/>
                </a:solidFill>
                <a:prstDash val="solid"/>
                <a:round/>
                <a:headEnd len="sm" w="sm" type="none"/>
                <a:tailEnd len="sm" w="sm" type="none"/>
              </a:ln>
            </p:spPr>
          </p:cxnSp>
          <p:cxnSp>
            <p:nvCxnSpPr>
              <p:cNvPr id="1037" name="Google Shape;1037;p52"/>
              <p:cNvCxnSpPr/>
              <p:nvPr/>
            </p:nvCxnSpPr>
            <p:spPr>
              <a:xfrm>
                <a:off x="2357"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38" name="Google Shape;1038;p52"/>
              <p:cNvCxnSpPr/>
              <p:nvPr/>
            </p:nvCxnSpPr>
            <p:spPr>
              <a:xfrm>
                <a:off x="2421"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39" name="Google Shape;1039;p52"/>
              <p:cNvCxnSpPr/>
              <p:nvPr/>
            </p:nvCxnSpPr>
            <p:spPr>
              <a:xfrm>
                <a:off x="2477"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40" name="Google Shape;1040;p52"/>
              <p:cNvCxnSpPr/>
              <p:nvPr/>
            </p:nvCxnSpPr>
            <p:spPr>
              <a:xfrm>
                <a:off x="2533"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41" name="Google Shape;1041;p52"/>
              <p:cNvCxnSpPr/>
              <p:nvPr/>
            </p:nvCxnSpPr>
            <p:spPr>
              <a:xfrm>
                <a:off x="2597"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42" name="Google Shape;1042;p52"/>
              <p:cNvCxnSpPr/>
              <p:nvPr/>
            </p:nvCxnSpPr>
            <p:spPr>
              <a:xfrm>
                <a:off x="2653"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43" name="Google Shape;1043;p52"/>
              <p:cNvCxnSpPr/>
              <p:nvPr/>
            </p:nvCxnSpPr>
            <p:spPr>
              <a:xfrm>
                <a:off x="2717" y="1639"/>
                <a:ext cx="1" cy="518"/>
              </a:xfrm>
              <a:prstGeom prst="straightConnector1">
                <a:avLst/>
              </a:prstGeom>
              <a:noFill/>
              <a:ln cap="flat" cmpd="sng" w="12700">
                <a:solidFill>
                  <a:srgbClr val="000000"/>
                </a:solidFill>
                <a:prstDash val="solid"/>
                <a:round/>
                <a:headEnd len="sm" w="sm" type="none"/>
                <a:tailEnd len="sm" w="sm" type="none"/>
              </a:ln>
            </p:spPr>
          </p:cxnSp>
          <p:cxnSp>
            <p:nvCxnSpPr>
              <p:cNvPr id="1044" name="Google Shape;1044;p52"/>
              <p:cNvCxnSpPr/>
              <p:nvPr/>
            </p:nvCxnSpPr>
            <p:spPr>
              <a:xfrm flipH="1" rot="10800000">
                <a:off x="2301"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45" name="Google Shape;1045;p52"/>
              <p:cNvCxnSpPr/>
              <p:nvPr/>
            </p:nvCxnSpPr>
            <p:spPr>
              <a:xfrm flipH="1" rot="10800000">
                <a:off x="2357"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46" name="Google Shape;1046;p52"/>
              <p:cNvCxnSpPr/>
              <p:nvPr/>
            </p:nvCxnSpPr>
            <p:spPr>
              <a:xfrm flipH="1" rot="10800000">
                <a:off x="2421" y="1607"/>
                <a:ext cx="24" cy="32"/>
              </a:xfrm>
              <a:prstGeom prst="straightConnector1">
                <a:avLst/>
              </a:prstGeom>
              <a:noFill/>
              <a:ln cap="flat" cmpd="sng" w="12700">
                <a:solidFill>
                  <a:srgbClr val="000000"/>
                </a:solidFill>
                <a:prstDash val="solid"/>
                <a:round/>
                <a:headEnd len="sm" w="sm" type="none"/>
                <a:tailEnd len="sm" w="sm" type="none"/>
              </a:ln>
            </p:spPr>
          </p:cxnSp>
          <p:cxnSp>
            <p:nvCxnSpPr>
              <p:cNvPr id="1047" name="Google Shape;1047;p52"/>
              <p:cNvCxnSpPr/>
              <p:nvPr/>
            </p:nvCxnSpPr>
            <p:spPr>
              <a:xfrm flipH="1" rot="10800000">
                <a:off x="2477"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48" name="Google Shape;1048;p52"/>
              <p:cNvCxnSpPr/>
              <p:nvPr/>
            </p:nvCxnSpPr>
            <p:spPr>
              <a:xfrm flipH="1" rot="10800000">
                <a:off x="2533"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49" name="Google Shape;1049;p52"/>
              <p:cNvCxnSpPr/>
              <p:nvPr/>
            </p:nvCxnSpPr>
            <p:spPr>
              <a:xfrm flipH="1" rot="10800000">
                <a:off x="2597"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50" name="Google Shape;1050;p52"/>
              <p:cNvCxnSpPr/>
              <p:nvPr/>
            </p:nvCxnSpPr>
            <p:spPr>
              <a:xfrm flipH="1" rot="10800000">
                <a:off x="2653"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51" name="Google Shape;1051;p52"/>
              <p:cNvCxnSpPr/>
              <p:nvPr/>
            </p:nvCxnSpPr>
            <p:spPr>
              <a:xfrm flipH="1" rot="10800000">
                <a:off x="2717" y="1607"/>
                <a:ext cx="23" cy="32"/>
              </a:xfrm>
              <a:prstGeom prst="straightConnector1">
                <a:avLst/>
              </a:prstGeom>
              <a:noFill/>
              <a:ln cap="flat" cmpd="sng" w="12700">
                <a:solidFill>
                  <a:srgbClr val="000000"/>
                </a:solidFill>
                <a:prstDash val="solid"/>
                <a:round/>
                <a:headEnd len="sm" w="sm" type="none"/>
                <a:tailEnd len="sm" w="sm" type="none"/>
              </a:ln>
            </p:spPr>
          </p:cxnSp>
          <p:cxnSp>
            <p:nvCxnSpPr>
              <p:cNvPr id="1052" name="Google Shape;1052;p52"/>
              <p:cNvCxnSpPr/>
              <p:nvPr/>
            </p:nvCxnSpPr>
            <p:spPr>
              <a:xfrm flipH="1" rot="10800000">
                <a:off x="2772" y="1607"/>
                <a:ext cx="32" cy="32"/>
              </a:xfrm>
              <a:prstGeom prst="straightConnector1">
                <a:avLst/>
              </a:prstGeom>
              <a:noFill/>
              <a:ln cap="flat" cmpd="sng" w="12700">
                <a:solidFill>
                  <a:srgbClr val="000000"/>
                </a:solidFill>
                <a:prstDash val="solid"/>
                <a:round/>
                <a:headEnd len="sm" w="sm" type="none"/>
                <a:tailEnd len="sm" w="sm" type="none"/>
              </a:ln>
            </p:spPr>
          </p:cxnSp>
          <p:cxnSp>
            <p:nvCxnSpPr>
              <p:cNvPr id="1053" name="Google Shape;1053;p52"/>
              <p:cNvCxnSpPr/>
              <p:nvPr/>
            </p:nvCxnSpPr>
            <p:spPr>
              <a:xfrm flipH="1" rot="10800000">
                <a:off x="2772" y="1671"/>
                <a:ext cx="32" cy="32"/>
              </a:xfrm>
              <a:prstGeom prst="straightConnector1">
                <a:avLst/>
              </a:prstGeom>
              <a:noFill/>
              <a:ln cap="flat" cmpd="sng" w="12700">
                <a:solidFill>
                  <a:srgbClr val="000000"/>
                </a:solidFill>
                <a:prstDash val="solid"/>
                <a:round/>
                <a:headEnd len="sm" w="sm" type="none"/>
                <a:tailEnd len="sm" w="sm" type="none"/>
              </a:ln>
            </p:spPr>
          </p:cxnSp>
          <p:cxnSp>
            <p:nvCxnSpPr>
              <p:cNvPr id="1054" name="Google Shape;1054;p52"/>
              <p:cNvCxnSpPr/>
              <p:nvPr/>
            </p:nvCxnSpPr>
            <p:spPr>
              <a:xfrm flipH="1" rot="10800000">
                <a:off x="2772" y="1735"/>
                <a:ext cx="32" cy="32"/>
              </a:xfrm>
              <a:prstGeom prst="straightConnector1">
                <a:avLst/>
              </a:prstGeom>
              <a:noFill/>
              <a:ln cap="flat" cmpd="sng" w="12700">
                <a:solidFill>
                  <a:srgbClr val="000000"/>
                </a:solidFill>
                <a:prstDash val="solid"/>
                <a:round/>
                <a:headEnd len="sm" w="sm" type="none"/>
                <a:tailEnd len="sm" w="sm" type="none"/>
              </a:ln>
            </p:spPr>
          </p:cxnSp>
          <p:cxnSp>
            <p:nvCxnSpPr>
              <p:cNvPr id="1055" name="Google Shape;1055;p52"/>
              <p:cNvCxnSpPr/>
              <p:nvPr/>
            </p:nvCxnSpPr>
            <p:spPr>
              <a:xfrm flipH="1" rot="10800000">
                <a:off x="2772" y="1799"/>
                <a:ext cx="32" cy="31"/>
              </a:xfrm>
              <a:prstGeom prst="straightConnector1">
                <a:avLst/>
              </a:prstGeom>
              <a:noFill/>
              <a:ln cap="flat" cmpd="sng" w="12700">
                <a:solidFill>
                  <a:srgbClr val="000000"/>
                </a:solidFill>
                <a:prstDash val="solid"/>
                <a:round/>
                <a:headEnd len="sm" w="sm" type="none"/>
                <a:tailEnd len="sm" w="sm" type="none"/>
              </a:ln>
            </p:spPr>
          </p:cxnSp>
          <p:cxnSp>
            <p:nvCxnSpPr>
              <p:cNvPr id="1056" name="Google Shape;1056;p52"/>
              <p:cNvCxnSpPr/>
              <p:nvPr/>
            </p:nvCxnSpPr>
            <p:spPr>
              <a:xfrm flipH="1" rot="10800000">
                <a:off x="2772" y="1862"/>
                <a:ext cx="32" cy="32"/>
              </a:xfrm>
              <a:prstGeom prst="straightConnector1">
                <a:avLst/>
              </a:prstGeom>
              <a:noFill/>
              <a:ln cap="flat" cmpd="sng" w="12700">
                <a:solidFill>
                  <a:srgbClr val="000000"/>
                </a:solidFill>
                <a:prstDash val="solid"/>
                <a:round/>
                <a:headEnd len="sm" w="sm" type="none"/>
                <a:tailEnd len="sm" w="sm" type="none"/>
              </a:ln>
            </p:spPr>
          </p:cxnSp>
          <p:cxnSp>
            <p:nvCxnSpPr>
              <p:cNvPr id="1057" name="Google Shape;1057;p52"/>
              <p:cNvCxnSpPr/>
              <p:nvPr/>
            </p:nvCxnSpPr>
            <p:spPr>
              <a:xfrm flipH="1" rot="10800000">
                <a:off x="2772" y="1926"/>
                <a:ext cx="32" cy="32"/>
              </a:xfrm>
              <a:prstGeom prst="straightConnector1">
                <a:avLst/>
              </a:prstGeom>
              <a:noFill/>
              <a:ln cap="flat" cmpd="sng" w="12700">
                <a:solidFill>
                  <a:srgbClr val="000000"/>
                </a:solidFill>
                <a:prstDash val="solid"/>
                <a:round/>
                <a:headEnd len="sm" w="sm" type="none"/>
                <a:tailEnd len="sm" w="sm" type="none"/>
              </a:ln>
            </p:spPr>
          </p:cxnSp>
          <p:cxnSp>
            <p:nvCxnSpPr>
              <p:cNvPr id="1058" name="Google Shape;1058;p52"/>
              <p:cNvCxnSpPr/>
              <p:nvPr/>
            </p:nvCxnSpPr>
            <p:spPr>
              <a:xfrm flipH="1" rot="10800000">
                <a:off x="2772" y="1990"/>
                <a:ext cx="32" cy="40"/>
              </a:xfrm>
              <a:prstGeom prst="straightConnector1">
                <a:avLst/>
              </a:prstGeom>
              <a:noFill/>
              <a:ln cap="flat" cmpd="sng" w="12700">
                <a:solidFill>
                  <a:srgbClr val="000000"/>
                </a:solidFill>
                <a:prstDash val="solid"/>
                <a:round/>
                <a:headEnd len="sm" w="sm" type="none"/>
                <a:tailEnd len="sm" w="sm" type="none"/>
              </a:ln>
            </p:spPr>
          </p:cxnSp>
          <p:cxnSp>
            <p:nvCxnSpPr>
              <p:cNvPr id="1059" name="Google Shape;1059;p52"/>
              <p:cNvCxnSpPr/>
              <p:nvPr/>
            </p:nvCxnSpPr>
            <p:spPr>
              <a:xfrm flipH="1" rot="10800000">
                <a:off x="2772" y="2062"/>
                <a:ext cx="32" cy="32"/>
              </a:xfrm>
              <a:prstGeom prst="straightConnector1">
                <a:avLst/>
              </a:prstGeom>
              <a:noFill/>
              <a:ln cap="flat" cmpd="sng" w="12700">
                <a:solidFill>
                  <a:srgbClr val="000000"/>
                </a:solidFill>
                <a:prstDash val="solid"/>
                <a:round/>
                <a:headEnd len="sm" w="sm" type="none"/>
                <a:tailEnd len="sm" w="sm" type="none"/>
              </a:ln>
            </p:spPr>
          </p:cxnSp>
          <p:cxnSp>
            <p:nvCxnSpPr>
              <p:cNvPr id="1060" name="Google Shape;1060;p52"/>
              <p:cNvCxnSpPr/>
              <p:nvPr/>
            </p:nvCxnSpPr>
            <p:spPr>
              <a:xfrm flipH="1" rot="10800000">
                <a:off x="2772" y="2126"/>
                <a:ext cx="32" cy="31"/>
              </a:xfrm>
              <a:prstGeom prst="straightConnector1">
                <a:avLst/>
              </a:prstGeom>
              <a:noFill/>
              <a:ln cap="flat" cmpd="sng" w="12700">
                <a:solidFill>
                  <a:srgbClr val="000000"/>
                </a:solidFill>
                <a:prstDash val="solid"/>
                <a:round/>
                <a:headEnd len="sm" w="sm" type="none"/>
                <a:tailEnd len="sm" w="sm" type="none"/>
              </a:ln>
            </p:spPr>
          </p:cxnSp>
          <p:cxnSp>
            <p:nvCxnSpPr>
              <p:cNvPr id="1061" name="Google Shape;1061;p52"/>
              <p:cNvCxnSpPr/>
              <p:nvPr/>
            </p:nvCxnSpPr>
            <p:spPr>
              <a:xfrm>
                <a:off x="2333" y="1607"/>
                <a:ext cx="471" cy="1"/>
              </a:xfrm>
              <a:prstGeom prst="straightConnector1">
                <a:avLst/>
              </a:prstGeom>
              <a:noFill/>
              <a:ln cap="flat" cmpd="sng" w="12700">
                <a:solidFill>
                  <a:srgbClr val="000000"/>
                </a:solidFill>
                <a:prstDash val="solid"/>
                <a:round/>
                <a:headEnd len="sm" w="sm" type="none"/>
                <a:tailEnd len="sm" w="sm" type="none"/>
              </a:ln>
            </p:spPr>
          </p:cxnSp>
          <p:cxnSp>
            <p:nvCxnSpPr>
              <p:cNvPr id="1062" name="Google Shape;1062;p52"/>
              <p:cNvCxnSpPr/>
              <p:nvPr/>
            </p:nvCxnSpPr>
            <p:spPr>
              <a:xfrm>
                <a:off x="2804" y="1607"/>
                <a:ext cx="1" cy="519"/>
              </a:xfrm>
              <a:prstGeom prst="straightConnector1">
                <a:avLst/>
              </a:prstGeom>
              <a:noFill/>
              <a:ln cap="flat" cmpd="sng" w="12700">
                <a:solidFill>
                  <a:srgbClr val="000000"/>
                </a:solidFill>
                <a:prstDash val="solid"/>
                <a:round/>
                <a:headEnd len="sm" w="sm" type="none"/>
                <a:tailEnd len="sm" w="sm" type="none"/>
              </a:ln>
            </p:spPr>
          </p:cxnSp>
          <p:sp>
            <p:nvSpPr>
              <p:cNvPr id="1063" name="Google Shape;1063;p52"/>
              <p:cNvSpPr/>
              <p:nvPr/>
            </p:nvSpPr>
            <p:spPr>
              <a:xfrm>
                <a:off x="4517" y="2249"/>
                <a:ext cx="511" cy="1420"/>
              </a:xfrm>
              <a:prstGeom prst="ellipse">
                <a:avLst/>
              </a:prstGeom>
              <a:blipFill rotWithShape="1">
                <a:blip r:embed="rId3">
                  <a:alphaModFix/>
                </a:blip>
                <a:tile algn="tl" flip="none" tx="0" sx="100000" ty="0" sy="100000"/>
              </a:blip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64" name="Google Shape;1064;p52"/>
              <p:cNvSpPr/>
              <p:nvPr/>
            </p:nvSpPr>
            <p:spPr>
              <a:xfrm>
                <a:off x="2110" y="1639"/>
                <a:ext cx="72" cy="80"/>
              </a:xfrm>
              <a:custGeom>
                <a:rect b="b" l="l" r="r" t="t"/>
                <a:pathLst>
                  <a:path extrusionOk="0" h="10" w="9">
                    <a:moveTo>
                      <a:pt x="9" y="6"/>
                    </a:moveTo>
                    <a:cubicBezTo>
                      <a:pt x="8" y="3"/>
                      <a:pt x="6" y="1"/>
                      <a:pt x="3" y="0"/>
                    </a:cubicBezTo>
                    <a:lnTo>
                      <a:pt x="0" y="10"/>
                    </a:lnTo>
                    <a:lnTo>
                      <a:pt x="9"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065" name="Google Shape;1065;p52"/>
              <p:cNvSpPr/>
              <p:nvPr/>
            </p:nvSpPr>
            <p:spPr>
              <a:xfrm>
                <a:off x="2317" y="1432"/>
                <a:ext cx="80" cy="72"/>
              </a:xfrm>
              <a:custGeom>
                <a:rect b="b" l="l" r="r" t="t"/>
                <a:pathLst>
                  <a:path extrusionOk="0" h="9" w="10">
                    <a:moveTo>
                      <a:pt x="0" y="3"/>
                    </a:moveTo>
                    <a:cubicBezTo>
                      <a:pt x="1" y="6"/>
                      <a:pt x="3" y="8"/>
                      <a:pt x="6" y="9"/>
                    </a:cubicBezTo>
                    <a:lnTo>
                      <a:pt x="10" y="0"/>
                    </a:lnTo>
                    <a:lnTo>
                      <a:pt x="0" y="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066" name="Google Shape;1066;p52"/>
              <p:cNvCxnSpPr/>
              <p:nvPr/>
            </p:nvCxnSpPr>
            <p:spPr>
              <a:xfrm flipH="1">
                <a:off x="2158" y="1480"/>
                <a:ext cx="191" cy="191"/>
              </a:xfrm>
              <a:prstGeom prst="straightConnector1">
                <a:avLst/>
              </a:prstGeom>
              <a:noFill/>
              <a:ln cap="flat" cmpd="sng" w="12700">
                <a:solidFill>
                  <a:srgbClr val="000000"/>
                </a:solidFill>
                <a:prstDash val="solid"/>
                <a:round/>
                <a:headEnd len="sm" w="sm" type="none"/>
                <a:tailEnd len="sm" w="sm" type="none"/>
              </a:ln>
            </p:spPr>
          </p:cxnSp>
          <p:sp>
            <p:nvSpPr>
              <p:cNvPr id="1067" name="Google Shape;1067;p52"/>
              <p:cNvSpPr/>
              <p:nvPr/>
            </p:nvSpPr>
            <p:spPr>
              <a:xfrm>
                <a:off x="2130" y="1803"/>
                <a:ext cx="471" cy="51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68" name="Google Shape;1068;p52"/>
              <p:cNvCxnSpPr/>
              <p:nvPr/>
            </p:nvCxnSpPr>
            <p:spPr>
              <a:xfrm>
                <a:off x="2126" y="1862"/>
                <a:ext cx="471" cy="1"/>
              </a:xfrm>
              <a:prstGeom prst="straightConnector1">
                <a:avLst/>
              </a:prstGeom>
              <a:noFill/>
              <a:ln cap="flat" cmpd="sng" w="12700">
                <a:solidFill>
                  <a:srgbClr val="000000"/>
                </a:solidFill>
                <a:prstDash val="solid"/>
                <a:round/>
                <a:headEnd len="sm" w="sm" type="none"/>
                <a:tailEnd len="sm" w="sm" type="none"/>
              </a:ln>
            </p:spPr>
          </p:cxnSp>
          <p:cxnSp>
            <p:nvCxnSpPr>
              <p:cNvPr id="1069" name="Google Shape;1069;p52"/>
              <p:cNvCxnSpPr/>
              <p:nvPr/>
            </p:nvCxnSpPr>
            <p:spPr>
              <a:xfrm>
                <a:off x="2126" y="1926"/>
                <a:ext cx="471" cy="1"/>
              </a:xfrm>
              <a:prstGeom prst="straightConnector1">
                <a:avLst/>
              </a:prstGeom>
              <a:noFill/>
              <a:ln cap="flat" cmpd="sng" w="12700">
                <a:solidFill>
                  <a:srgbClr val="000000"/>
                </a:solidFill>
                <a:prstDash val="solid"/>
                <a:round/>
                <a:headEnd len="sm" w="sm" type="none"/>
                <a:tailEnd len="sm" w="sm" type="none"/>
              </a:ln>
            </p:spPr>
          </p:cxnSp>
          <p:cxnSp>
            <p:nvCxnSpPr>
              <p:cNvPr id="1070" name="Google Shape;1070;p52"/>
              <p:cNvCxnSpPr/>
              <p:nvPr/>
            </p:nvCxnSpPr>
            <p:spPr>
              <a:xfrm>
                <a:off x="2126" y="1990"/>
                <a:ext cx="471" cy="1"/>
              </a:xfrm>
              <a:prstGeom prst="straightConnector1">
                <a:avLst/>
              </a:prstGeom>
              <a:noFill/>
              <a:ln cap="flat" cmpd="sng" w="12700">
                <a:solidFill>
                  <a:srgbClr val="000000"/>
                </a:solidFill>
                <a:prstDash val="solid"/>
                <a:round/>
                <a:headEnd len="sm" w="sm" type="none"/>
                <a:tailEnd len="sm" w="sm" type="none"/>
              </a:ln>
            </p:spPr>
          </p:cxnSp>
          <p:cxnSp>
            <p:nvCxnSpPr>
              <p:cNvPr id="1071" name="Google Shape;1071;p52"/>
              <p:cNvCxnSpPr/>
              <p:nvPr/>
            </p:nvCxnSpPr>
            <p:spPr>
              <a:xfrm>
                <a:off x="2126" y="2062"/>
                <a:ext cx="471" cy="1"/>
              </a:xfrm>
              <a:prstGeom prst="straightConnector1">
                <a:avLst/>
              </a:prstGeom>
              <a:noFill/>
              <a:ln cap="flat" cmpd="sng" w="12700">
                <a:solidFill>
                  <a:srgbClr val="000000"/>
                </a:solidFill>
                <a:prstDash val="solid"/>
                <a:round/>
                <a:headEnd len="sm" w="sm" type="none"/>
                <a:tailEnd len="sm" w="sm" type="none"/>
              </a:ln>
            </p:spPr>
          </p:cxnSp>
          <p:cxnSp>
            <p:nvCxnSpPr>
              <p:cNvPr id="1072" name="Google Shape;1072;p52"/>
              <p:cNvCxnSpPr/>
              <p:nvPr/>
            </p:nvCxnSpPr>
            <p:spPr>
              <a:xfrm>
                <a:off x="2126" y="2126"/>
                <a:ext cx="471" cy="1"/>
              </a:xfrm>
              <a:prstGeom prst="straightConnector1">
                <a:avLst/>
              </a:prstGeom>
              <a:noFill/>
              <a:ln cap="flat" cmpd="sng" w="12700">
                <a:solidFill>
                  <a:srgbClr val="000000"/>
                </a:solidFill>
                <a:prstDash val="solid"/>
                <a:round/>
                <a:headEnd len="sm" w="sm" type="none"/>
                <a:tailEnd len="sm" w="sm" type="none"/>
              </a:ln>
            </p:spPr>
          </p:cxnSp>
          <p:cxnSp>
            <p:nvCxnSpPr>
              <p:cNvPr id="1073" name="Google Shape;1073;p52"/>
              <p:cNvCxnSpPr/>
              <p:nvPr/>
            </p:nvCxnSpPr>
            <p:spPr>
              <a:xfrm>
                <a:off x="2126" y="2189"/>
                <a:ext cx="471" cy="1"/>
              </a:xfrm>
              <a:prstGeom prst="straightConnector1">
                <a:avLst/>
              </a:prstGeom>
              <a:noFill/>
              <a:ln cap="flat" cmpd="sng" w="12700">
                <a:solidFill>
                  <a:srgbClr val="000000"/>
                </a:solidFill>
                <a:prstDash val="solid"/>
                <a:round/>
                <a:headEnd len="sm" w="sm" type="none"/>
                <a:tailEnd len="sm" w="sm" type="none"/>
              </a:ln>
            </p:spPr>
          </p:cxnSp>
          <p:cxnSp>
            <p:nvCxnSpPr>
              <p:cNvPr id="1074" name="Google Shape;1074;p52"/>
              <p:cNvCxnSpPr/>
              <p:nvPr/>
            </p:nvCxnSpPr>
            <p:spPr>
              <a:xfrm>
                <a:off x="2126" y="2253"/>
                <a:ext cx="471" cy="1"/>
              </a:xfrm>
              <a:prstGeom prst="straightConnector1">
                <a:avLst/>
              </a:prstGeom>
              <a:noFill/>
              <a:ln cap="flat" cmpd="sng" w="12700">
                <a:solidFill>
                  <a:srgbClr val="000000"/>
                </a:solidFill>
                <a:prstDash val="solid"/>
                <a:round/>
                <a:headEnd len="sm" w="sm" type="none"/>
                <a:tailEnd len="sm" w="sm" type="none"/>
              </a:ln>
            </p:spPr>
          </p:cxnSp>
          <p:cxnSp>
            <p:nvCxnSpPr>
              <p:cNvPr id="1075" name="Google Shape;1075;p52"/>
              <p:cNvCxnSpPr/>
              <p:nvPr/>
            </p:nvCxnSpPr>
            <p:spPr>
              <a:xfrm>
                <a:off x="2182"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76" name="Google Shape;1076;p52"/>
              <p:cNvCxnSpPr/>
              <p:nvPr/>
            </p:nvCxnSpPr>
            <p:spPr>
              <a:xfrm>
                <a:off x="2245"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77" name="Google Shape;1077;p52"/>
              <p:cNvCxnSpPr/>
              <p:nvPr/>
            </p:nvCxnSpPr>
            <p:spPr>
              <a:xfrm>
                <a:off x="2301"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78" name="Google Shape;1078;p52"/>
              <p:cNvCxnSpPr/>
              <p:nvPr/>
            </p:nvCxnSpPr>
            <p:spPr>
              <a:xfrm>
                <a:off x="2357"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79" name="Google Shape;1079;p52"/>
              <p:cNvCxnSpPr/>
              <p:nvPr/>
            </p:nvCxnSpPr>
            <p:spPr>
              <a:xfrm>
                <a:off x="2421"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80" name="Google Shape;1080;p52"/>
              <p:cNvCxnSpPr/>
              <p:nvPr/>
            </p:nvCxnSpPr>
            <p:spPr>
              <a:xfrm>
                <a:off x="2477"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81" name="Google Shape;1081;p52"/>
              <p:cNvCxnSpPr/>
              <p:nvPr/>
            </p:nvCxnSpPr>
            <p:spPr>
              <a:xfrm>
                <a:off x="2533" y="1799"/>
                <a:ext cx="1" cy="518"/>
              </a:xfrm>
              <a:prstGeom prst="straightConnector1">
                <a:avLst/>
              </a:prstGeom>
              <a:noFill/>
              <a:ln cap="flat" cmpd="sng" w="12700">
                <a:solidFill>
                  <a:srgbClr val="000000"/>
                </a:solidFill>
                <a:prstDash val="solid"/>
                <a:round/>
                <a:headEnd len="sm" w="sm" type="none"/>
                <a:tailEnd len="sm" w="sm" type="none"/>
              </a:ln>
            </p:spPr>
          </p:cxnSp>
          <p:cxnSp>
            <p:nvCxnSpPr>
              <p:cNvPr id="1082" name="Google Shape;1082;p52"/>
              <p:cNvCxnSpPr/>
              <p:nvPr/>
            </p:nvCxnSpPr>
            <p:spPr>
              <a:xfrm flipH="1" rot="10800000">
                <a:off x="2126"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83" name="Google Shape;1083;p52"/>
              <p:cNvCxnSpPr/>
              <p:nvPr/>
            </p:nvCxnSpPr>
            <p:spPr>
              <a:xfrm flipH="1" rot="10800000">
                <a:off x="2182" y="1767"/>
                <a:ext cx="31" cy="32"/>
              </a:xfrm>
              <a:prstGeom prst="straightConnector1">
                <a:avLst/>
              </a:prstGeom>
              <a:noFill/>
              <a:ln cap="flat" cmpd="sng" w="12700">
                <a:solidFill>
                  <a:srgbClr val="000000"/>
                </a:solidFill>
                <a:prstDash val="solid"/>
                <a:round/>
                <a:headEnd len="sm" w="sm" type="none"/>
                <a:tailEnd len="sm" w="sm" type="none"/>
              </a:ln>
            </p:spPr>
          </p:cxnSp>
          <p:cxnSp>
            <p:nvCxnSpPr>
              <p:cNvPr id="1084" name="Google Shape;1084;p52"/>
              <p:cNvCxnSpPr/>
              <p:nvPr/>
            </p:nvCxnSpPr>
            <p:spPr>
              <a:xfrm flipH="1" rot="10800000">
                <a:off x="2245" y="1767"/>
                <a:ext cx="24" cy="32"/>
              </a:xfrm>
              <a:prstGeom prst="straightConnector1">
                <a:avLst/>
              </a:prstGeom>
              <a:noFill/>
              <a:ln cap="flat" cmpd="sng" w="12700">
                <a:solidFill>
                  <a:srgbClr val="000000"/>
                </a:solidFill>
                <a:prstDash val="solid"/>
                <a:round/>
                <a:headEnd len="sm" w="sm" type="none"/>
                <a:tailEnd len="sm" w="sm" type="none"/>
              </a:ln>
            </p:spPr>
          </p:cxnSp>
          <p:cxnSp>
            <p:nvCxnSpPr>
              <p:cNvPr id="1085" name="Google Shape;1085;p52"/>
              <p:cNvCxnSpPr/>
              <p:nvPr/>
            </p:nvCxnSpPr>
            <p:spPr>
              <a:xfrm flipH="1" rot="10800000">
                <a:off x="2301"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86" name="Google Shape;1086;p52"/>
              <p:cNvCxnSpPr/>
              <p:nvPr/>
            </p:nvCxnSpPr>
            <p:spPr>
              <a:xfrm flipH="1" rot="10800000">
                <a:off x="2357"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87" name="Google Shape;1087;p52"/>
              <p:cNvCxnSpPr/>
              <p:nvPr/>
            </p:nvCxnSpPr>
            <p:spPr>
              <a:xfrm flipH="1" rot="10800000">
                <a:off x="2421" y="1767"/>
                <a:ext cx="24" cy="32"/>
              </a:xfrm>
              <a:prstGeom prst="straightConnector1">
                <a:avLst/>
              </a:prstGeom>
              <a:noFill/>
              <a:ln cap="flat" cmpd="sng" w="12700">
                <a:solidFill>
                  <a:srgbClr val="000000"/>
                </a:solidFill>
                <a:prstDash val="solid"/>
                <a:round/>
                <a:headEnd len="sm" w="sm" type="none"/>
                <a:tailEnd len="sm" w="sm" type="none"/>
              </a:ln>
            </p:spPr>
          </p:cxnSp>
          <p:cxnSp>
            <p:nvCxnSpPr>
              <p:cNvPr id="1088" name="Google Shape;1088;p52"/>
              <p:cNvCxnSpPr/>
              <p:nvPr/>
            </p:nvCxnSpPr>
            <p:spPr>
              <a:xfrm flipH="1" rot="10800000">
                <a:off x="2477"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89" name="Google Shape;1089;p52"/>
              <p:cNvCxnSpPr/>
              <p:nvPr/>
            </p:nvCxnSpPr>
            <p:spPr>
              <a:xfrm flipH="1" rot="10800000">
                <a:off x="2533"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90" name="Google Shape;1090;p52"/>
              <p:cNvCxnSpPr/>
              <p:nvPr/>
            </p:nvCxnSpPr>
            <p:spPr>
              <a:xfrm flipH="1" rot="10800000">
                <a:off x="2597" y="1767"/>
                <a:ext cx="32" cy="32"/>
              </a:xfrm>
              <a:prstGeom prst="straightConnector1">
                <a:avLst/>
              </a:prstGeom>
              <a:noFill/>
              <a:ln cap="flat" cmpd="sng" w="12700">
                <a:solidFill>
                  <a:srgbClr val="000000"/>
                </a:solidFill>
                <a:prstDash val="solid"/>
                <a:round/>
                <a:headEnd len="sm" w="sm" type="none"/>
                <a:tailEnd len="sm" w="sm" type="none"/>
              </a:ln>
            </p:spPr>
          </p:cxnSp>
          <p:cxnSp>
            <p:nvCxnSpPr>
              <p:cNvPr id="1091" name="Google Shape;1091;p52"/>
              <p:cNvCxnSpPr/>
              <p:nvPr/>
            </p:nvCxnSpPr>
            <p:spPr>
              <a:xfrm flipH="1" rot="10800000">
                <a:off x="2597" y="1830"/>
                <a:ext cx="32" cy="32"/>
              </a:xfrm>
              <a:prstGeom prst="straightConnector1">
                <a:avLst/>
              </a:prstGeom>
              <a:noFill/>
              <a:ln cap="flat" cmpd="sng" w="12700">
                <a:solidFill>
                  <a:srgbClr val="000000"/>
                </a:solidFill>
                <a:prstDash val="solid"/>
                <a:round/>
                <a:headEnd len="sm" w="sm" type="none"/>
                <a:tailEnd len="sm" w="sm" type="none"/>
              </a:ln>
            </p:spPr>
          </p:cxnSp>
          <p:cxnSp>
            <p:nvCxnSpPr>
              <p:cNvPr id="1092" name="Google Shape;1092;p52"/>
              <p:cNvCxnSpPr/>
              <p:nvPr/>
            </p:nvCxnSpPr>
            <p:spPr>
              <a:xfrm flipH="1" rot="10800000">
                <a:off x="2597" y="1894"/>
                <a:ext cx="32" cy="32"/>
              </a:xfrm>
              <a:prstGeom prst="straightConnector1">
                <a:avLst/>
              </a:prstGeom>
              <a:noFill/>
              <a:ln cap="flat" cmpd="sng" w="12700">
                <a:solidFill>
                  <a:srgbClr val="000000"/>
                </a:solidFill>
                <a:prstDash val="solid"/>
                <a:round/>
                <a:headEnd len="sm" w="sm" type="none"/>
                <a:tailEnd len="sm" w="sm" type="none"/>
              </a:ln>
            </p:spPr>
          </p:cxnSp>
          <p:cxnSp>
            <p:nvCxnSpPr>
              <p:cNvPr id="1093" name="Google Shape;1093;p52"/>
              <p:cNvCxnSpPr/>
              <p:nvPr/>
            </p:nvCxnSpPr>
            <p:spPr>
              <a:xfrm flipH="1" rot="10800000">
                <a:off x="2597" y="1958"/>
                <a:ext cx="32" cy="32"/>
              </a:xfrm>
              <a:prstGeom prst="straightConnector1">
                <a:avLst/>
              </a:prstGeom>
              <a:noFill/>
              <a:ln cap="flat" cmpd="sng" w="12700">
                <a:solidFill>
                  <a:srgbClr val="000000"/>
                </a:solidFill>
                <a:prstDash val="solid"/>
                <a:round/>
                <a:headEnd len="sm" w="sm" type="none"/>
                <a:tailEnd len="sm" w="sm" type="none"/>
              </a:ln>
            </p:spPr>
          </p:cxnSp>
          <p:cxnSp>
            <p:nvCxnSpPr>
              <p:cNvPr id="1094" name="Google Shape;1094;p52"/>
              <p:cNvCxnSpPr/>
              <p:nvPr/>
            </p:nvCxnSpPr>
            <p:spPr>
              <a:xfrm flipH="1" rot="10800000">
                <a:off x="2597" y="2030"/>
                <a:ext cx="32" cy="32"/>
              </a:xfrm>
              <a:prstGeom prst="straightConnector1">
                <a:avLst/>
              </a:prstGeom>
              <a:noFill/>
              <a:ln cap="flat" cmpd="sng" w="12700">
                <a:solidFill>
                  <a:srgbClr val="000000"/>
                </a:solidFill>
                <a:prstDash val="solid"/>
                <a:round/>
                <a:headEnd len="sm" w="sm" type="none"/>
                <a:tailEnd len="sm" w="sm" type="none"/>
              </a:ln>
            </p:spPr>
          </p:cxnSp>
          <p:cxnSp>
            <p:nvCxnSpPr>
              <p:cNvPr id="1095" name="Google Shape;1095;p52"/>
              <p:cNvCxnSpPr/>
              <p:nvPr/>
            </p:nvCxnSpPr>
            <p:spPr>
              <a:xfrm flipH="1" rot="10800000">
                <a:off x="2597" y="2094"/>
                <a:ext cx="32" cy="32"/>
              </a:xfrm>
              <a:prstGeom prst="straightConnector1">
                <a:avLst/>
              </a:prstGeom>
              <a:noFill/>
              <a:ln cap="flat" cmpd="sng" w="12700">
                <a:solidFill>
                  <a:srgbClr val="000000"/>
                </a:solidFill>
                <a:prstDash val="solid"/>
                <a:round/>
                <a:headEnd len="sm" w="sm" type="none"/>
                <a:tailEnd len="sm" w="sm" type="none"/>
              </a:ln>
            </p:spPr>
          </p:cxnSp>
          <p:cxnSp>
            <p:nvCxnSpPr>
              <p:cNvPr id="1096" name="Google Shape;1096;p52"/>
              <p:cNvCxnSpPr/>
              <p:nvPr/>
            </p:nvCxnSpPr>
            <p:spPr>
              <a:xfrm flipH="1" rot="10800000">
                <a:off x="2597" y="2157"/>
                <a:ext cx="32" cy="32"/>
              </a:xfrm>
              <a:prstGeom prst="straightConnector1">
                <a:avLst/>
              </a:prstGeom>
              <a:noFill/>
              <a:ln cap="flat" cmpd="sng" w="12700">
                <a:solidFill>
                  <a:srgbClr val="000000"/>
                </a:solidFill>
                <a:prstDash val="solid"/>
                <a:round/>
                <a:headEnd len="sm" w="sm" type="none"/>
                <a:tailEnd len="sm" w="sm" type="none"/>
              </a:ln>
            </p:spPr>
          </p:cxnSp>
          <p:cxnSp>
            <p:nvCxnSpPr>
              <p:cNvPr id="1097" name="Google Shape;1097;p52"/>
              <p:cNvCxnSpPr/>
              <p:nvPr/>
            </p:nvCxnSpPr>
            <p:spPr>
              <a:xfrm flipH="1" rot="10800000">
                <a:off x="2597" y="2221"/>
                <a:ext cx="32" cy="32"/>
              </a:xfrm>
              <a:prstGeom prst="straightConnector1">
                <a:avLst/>
              </a:prstGeom>
              <a:noFill/>
              <a:ln cap="flat" cmpd="sng" w="12700">
                <a:solidFill>
                  <a:srgbClr val="000000"/>
                </a:solidFill>
                <a:prstDash val="solid"/>
                <a:round/>
                <a:headEnd len="sm" w="sm" type="none"/>
                <a:tailEnd len="sm" w="sm" type="none"/>
              </a:ln>
            </p:spPr>
          </p:cxnSp>
          <p:cxnSp>
            <p:nvCxnSpPr>
              <p:cNvPr id="1098" name="Google Shape;1098;p52"/>
              <p:cNvCxnSpPr/>
              <p:nvPr/>
            </p:nvCxnSpPr>
            <p:spPr>
              <a:xfrm flipH="1" rot="10800000">
                <a:off x="2597" y="2285"/>
                <a:ext cx="32" cy="32"/>
              </a:xfrm>
              <a:prstGeom prst="straightConnector1">
                <a:avLst/>
              </a:prstGeom>
              <a:noFill/>
              <a:ln cap="flat" cmpd="sng" w="12700">
                <a:solidFill>
                  <a:srgbClr val="000000"/>
                </a:solidFill>
                <a:prstDash val="solid"/>
                <a:round/>
                <a:headEnd len="sm" w="sm" type="none"/>
                <a:tailEnd len="sm" w="sm" type="none"/>
              </a:ln>
            </p:spPr>
          </p:cxnSp>
          <p:cxnSp>
            <p:nvCxnSpPr>
              <p:cNvPr id="1099" name="Google Shape;1099;p52"/>
              <p:cNvCxnSpPr/>
              <p:nvPr/>
            </p:nvCxnSpPr>
            <p:spPr>
              <a:xfrm>
                <a:off x="2158" y="1767"/>
                <a:ext cx="471" cy="1"/>
              </a:xfrm>
              <a:prstGeom prst="straightConnector1">
                <a:avLst/>
              </a:prstGeom>
              <a:noFill/>
              <a:ln cap="flat" cmpd="sng" w="12700">
                <a:solidFill>
                  <a:srgbClr val="000000"/>
                </a:solidFill>
                <a:prstDash val="solid"/>
                <a:round/>
                <a:headEnd len="sm" w="sm" type="none"/>
                <a:tailEnd len="sm" w="sm" type="none"/>
              </a:ln>
            </p:spPr>
          </p:cxnSp>
          <p:cxnSp>
            <p:nvCxnSpPr>
              <p:cNvPr id="1100" name="Google Shape;1100;p52"/>
              <p:cNvCxnSpPr/>
              <p:nvPr/>
            </p:nvCxnSpPr>
            <p:spPr>
              <a:xfrm>
                <a:off x="2629" y="1767"/>
                <a:ext cx="1" cy="518"/>
              </a:xfrm>
              <a:prstGeom prst="straightConnector1">
                <a:avLst/>
              </a:prstGeom>
              <a:noFill/>
              <a:ln cap="flat" cmpd="sng" w="12700">
                <a:solidFill>
                  <a:srgbClr val="000000"/>
                </a:solidFill>
                <a:prstDash val="solid"/>
                <a:round/>
                <a:headEnd len="sm" w="sm" type="none"/>
                <a:tailEnd len="sm" w="sm" type="none"/>
              </a:ln>
            </p:spPr>
          </p:cxnSp>
          <p:sp>
            <p:nvSpPr>
              <p:cNvPr id="1101" name="Google Shape;1101;p52"/>
              <p:cNvSpPr/>
              <p:nvPr/>
            </p:nvSpPr>
            <p:spPr>
              <a:xfrm>
                <a:off x="3870" y="2871"/>
                <a:ext cx="24" cy="96"/>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02" name="Google Shape;1102;p52"/>
              <p:cNvCxnSpPr/>
              <p:nvPr/>
            </p:nvCxnSpPr>
            <p:spPr>
              <a:xfrm flipH="1">
                <a:off x="3715" y="2867"/>
                <a:ext cx="151" cy="1"/>
              </a:xfrm>
              <a:prstGeom prst="straightConnector1">
                <a:avLst/>
              </a:prstGeom>
              <a:noFill/>
              <a:ln cap="flat" cmpd="sng" w="12700">
                <a:solidFill>
                  <a:srgbClr val="000000"/>
                </a:solidFill>
                <a:prstDash val="solid"/>
                <a:round/>
                <a:headEnd len="sm" w="sm" type="none"/>
                <a:tailEnd len="sm" w="sm" type="none"/>
              </a:ln>
            </p:spPr>
          </p:cxnSp>
          <p:cxnSp>
            <p:nvCxnSpPr>
              <p:cNvPr id="1103" name="Google Shape;1103;p52"/>
              <p:cNvCxnSpPr/>
              <p:nvPr/>
            </p:nvCxnSpPr>
            <p:spPr>
              <a:xfrm flipH="1">
                <a:off x="3715" y="2963"/>
                <a:ext cx="143" cy="1"/>
              </a:xfrm>
              <a:prstGeom prst="straightConnector1">
                <a:avLst/>
              </a:prstGeom>
              <a:noFill/>
              <a:ln cap="flat" cmpd="sng" w="12700">
                <a:solidFill>
                  <a:srgbClr val="000000"/>
                </a:solidFill>
                <a:prstDash val="solid"/>
                <a:round/>
                <a:headEnd len="sm" w="sm" type="none"/>
                <a:tailEnd len="sm" w="sm" type="none"/>
              </a:ln>
            </p:spPr>
          </p:cxnSp>
          <p:sp>
            <p:nvSpPr>
              <p:cNvPr id="1104" name="Google Shape;1104;p52"/>
              <p:cNvSpPr/>
              <p:nvPr/>
            </p:nvSpPr>
            <p:spPr>
              <a:xfrm>
                <a:off x="3695" y="2871"/>
                <a:ext cx="28" cy="48"/>
              </a:xfrm>
              <a:custGeom>
                <a:rect b="b" l="l" r="r" t="t"/>
                <a:pathLst>
                  <a:path extrusionOk="0" fill="none" h="21600" w="21600">
                    <a:moveTo>
                      <a:pt x="0" y="21497"/>
                    </a:moveTo>
                    <a:cubicBezTo>
                      <a:pt x="56" y="9607"/>
                      <a:pt x="9710" y="0"/>
                      <a:pt x="21599" y="0"/>
                    </a:cubicBezTo>
                  </a:path>
                  <a:path extrusionOk="0" h="21600" w="21600">
                    <a:moveTo>
                      <a:pt x="0" y="21497"/>
                    </a:moveTo>
                    <a:cubicBezTo>
                      <a:pt x="56" y="9607"/>
                      <a:pt x="9710" y="0"/>
                      <a:pt x="21599" y="0"/>
                    </a:cubicBezTo>
                    <a:lnTo>
                      <a:pt x="21600" y="21600"/>
                    </a:lnTo>
                    <a:lnTo>
                      <a:pt x="0" y="21497"/>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5" name="Google Shape;1105;p52"/>
              <p:cNvSpPr/>
              <p:nvPr/>
            </p:nvSpPr>
            <p:spPr>
              <a:xfrm>
                <a:off x="3695" y="2919"/>
                <a:ext cx="28" cy="48"/>
              </a:xfrm>
              <a:custGeom>
                <a:rect b="b" l="l" r="r" t="t"/>
                <a:pathLst>
                  <a:path extrusionOk="0" fill="none" h="21703" w="21600">
                    <a:moveTo>
                      <a:pt x="21600" y="21703"/>
                    </a:moveTo>
                    <a:cubicBezTo>
                      <a:pt x="9670" y="21703"/>
                      <a:pt x="0" y="12032"/>
                      <a:pt x="0" y="103"/>
                    </a:cubicBezTo>
                    <a:cubicBezTo>
                      <a:pt x="-1" y="68"/>
                      <a:pt x="0" y="34"/>
                      <a:pt x="0" y="0"/>
                    </a:cubicBezTo>
                  </a:path>
                  <a:path extrusionOk="0" h="21703" w="21600">
                    <a:moveTo>
                      <a:pt x="21600" y="21703"/>
                    </a:moveTo>
                    <a:cubicBezTo>
                      <a:pt x="9670" y="21703"/>
                      <a:pt x="0" y="12032"/>
                      <a:pt x="0" y="103"/>
                    </a:cubicBezTo>
                    <a:cubicBezTo>
                      <a:pt x="-1" y="68"/>
                      <a:pt x="0" y="34"/>
                      <a:pt x="0" y="0"/>
                    </a:cubicBezTo>
                    <a:lnTo>
                      <a:pt x="21600" y="103"/>
                    </a:lnTo>
                    <a:lnTo>
                      <a:pt x="21600" y="21703"/>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06" name="Google Shape;1106;p52"/>
              <p:cNvSpPr/>
              <p:nvPr/>
            </p:nvSpPr>
            <p:spPr>
              <a:xfrm>
                <a:off x="3974" y="3222"/>
                <a:ext cx="32" cy="88"/>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07" name="Google Shape;1107;p52"/>
              <p:cNvCxnSpPr/>
              <p:nvPr/>
            </p:nvCxnSpPr>
            <p:spPr>
              <a:xfrm flipH="1">
                <a:off x="3818" y="3218"/>
                <a:ext cx="152" cy="1"/>
              </a:xfrm>
              <a:prstGeom prst="straightConnector1">
                <a:avLst/>
              </a:prstGeom>
              <a:noFill/>
              <a:ln cap="flat" cmpd="sng" w="12700">
                <a:solidFill>
                  <a:srgbClr val="000000"/>
                </a:solidFill>
                <a:prstDash val="solid"/>
                <a:round/>
                <a:headEnd len="sm" w="sm" type="none"/>
                <a:tailEnd len="sm" w="sm" type="none"/>
              </a:ln>
            </p:spPr>
          </p:cxnSp>
          <p:cxnSp>
            <p:nvCxnSpPr>
              <p:cNvPr id="1108" name="Google Shape;1108;p52"/>
              <p:cNvCxnSpPr/>
              <p:nvPr/>
            </p:nvCxnSpPr>
            <p:spPr>
              <a:xfrm flipH="1">
                <a:off x="3818" y="3306"/>
                <a:ext cx="152" cy="1"/>
              </a:xfrm>
              <a:prstGeom prst="straightConnector1">
                <a:avLst/>
              </a:prstGeom>
              <a:noFill/>
              <a:ln cap="flat" cmpd="sng" w="12700">
                <a:solidFill>
                  <a:srgbClr val="000000"/>
                </a:solidFill>
                <a:prstDash val="solid"/>
                <a:round/>
                <a:headEnd len="sm" w="sm" type="none"/>
                <a:tailEnd len="sm" w="sm" type="none"/>
              </a:ln>
            </p:spPr>
          </p:cxnSp>
          <p:sp>
            <p:nvSpPr>
              <p:cNvPr id="1109" name="Google Shape;1109;p52"/>
              <p:cNvSpPr/>
              <p:nvPr/>
            </p:nvSpPr>
            <p:spPr>
              <a:xfrm>
                <a:off x="3798" y="3222"/>
                <a:ext cx="28" cy="44"/>
              </a:xfrm>
              <a:custGeom>
                <a:rect b="b" l="l" r="r" t="t"/>
                <a:pathLst>
                  <a:path extrusionOk="0" fill="none" h="21600" w="21600">
                    <a:moveTo>
                      <a:pt x="0" y="21600"/>
                    </a:moveTo>
                    <a:cubicBezTo>
                      <a:pt x="0" y="9670"/>
                      <a:pt x="9670" y="0"/>
                      <a:pt x="21599" y="0"/>
                    </a:cubicBezTo>
                  </a:path>
                  <a:path extrusionOk="0" h="21600" w="21600">
                    <a:moveTo>
                      <a:pt x="0" y="21600"/>
                    </a:moveTo>
                    <a:cubicBezTo>
                      <a:pt x="0" y="9670"/>
                      <a:pt x="9670" y="0"/>
                      <a:pt x="21599" y="0"/>
                    </a:cubicBezTo>
                    <a:lnTo>
                      <a:pt x="21600" y="21600"/>
                    </a:lnTo>
                    <a:lnTo>
                      <a:pt x="0" y="2160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0" name="Google Shape;1110;p52"/>
              <p:cNvSpPr/>
              <p:nvPr/>
            </p:nvSpPr>
            <p:spPr>
              <a:xfrm>
                <a:off x="3798" y="3266"/>
                <a:ext cx="28" cy="44"/>
              </a:xfrm>
              <a:custGeom>
                <a:rect b="b" l="l" r="r" t="t"/>
                <a:pathLst>
                  <a:path extrusionOk="0" fill="none" h="21600" w="21600">
                    <a:moveTo>
                      <a:pt x="21600" y="21600"/>
                    </a:moveTo>
                    <a:cubicBezTo>
                      <a:pt x="9670" y="21600"/>
                      <a:pt x="0" y="11929"/>
                      <a:pt x="0" y="0"/>
                    </a:cubicBezTo>
                  </a:path>
                  <a:path extrusionOk="0" h="21600" w="21600">
                    <a:moveTo>
                      <a:pt x="21600" y="21600"/>
                    </a:moveTo>
                    <a:cubicBezTo>
                      <a:pt x="9670" y="21600"/>
                      <a:pt x="0" y="11929"/>
                      <a:pt x="0" y="0"/>
                    </a:cubicBezTo>
                    <a:lnTo>
                      <a:pt x="21600" y="0"/>
                    </a:lnTo>
                    <a:lnTo>
                      <a:pt x="21600" y="2160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1" name="Google Shape;1111;p52"/>
              <p:cNvSpPr/>
              <p:nvPr/>
            </p:nvSpPr>
            <p:spPr>
              <a:xfrm>
                <a:off x="3918" y="3039"/>
                <a:ext cx="32" cy="87"/>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12" name="Google Shape;1112;p52"/>
              <p:cNvCxnSpPr/>
              <p:nvPr/>
            </p:nvCxnSpPr>
            <p:spPr>
              <a:xfrm flipH="1">
                <a:off x="3770" y="3035"/>
                <a:ext cx="144" cy="1"/>
              </a:xfrm>
              <a:prstGeom prst="straightConnector1">
                <a:avLst/>
              </a:prstGeom>
              <a:noFill/>
              <a:ln cap="flat" cmpd="sng" w="12700">
                <a:solidFill>
                  <a:srgbClr val="000000"/>
                </a:solidFill>
                <a:prstDash val="solid"/>
                <a:round/>
                <a:headEnd len="sm" w="sm" type="none"/>
                <a:tailEnd len="sm" w="sm" type="none"/>
              </a:ln>
            </p:spPr>
          </p:cxnSp>
          <p:cxnSp>
            <p:nvCxnSpPr>
              <p:cNvPr id="1113" name="Google Shape;1113;p52"/>
              <p:cNvCxnSpPr/>
              <p:nvPr/>
            </p:nvCxnSpPr>
            <p:spPr>
              <a:xfrm flipH="1">
                <a:off x="3762" y="3122"/>
                <a:ext cx="152" cy="1"/>
              </a:xfrm>
              <a:prstGeom prst="straightConnector1">
                <a:avLst/>
              </a:prstGeom>
              <a:noFill/>
              <a:ln cap="flat" cmpd="sng" w="12700">
                <a:solidFill>
                  <a:srgbClr val="000000"/>
                </a:solidFill>
                <a:prstDash val="solid"/>
                <a:round/>
                <a:headEnd len="sm" w="sm" type="none"/>
                <a:tailEnd len="sm" w="sm" type="none"/>
              </a:ln>
            </p:spPr>
          </p:cxnSp>
          <p:sp>
            <p:nvSpPr>
              <p:cNvPr id="1114" name="Google Shape;1114;p52"/>
              <p:cNvSpPr/>
              <p:nvPr/>
            </p:nvSpPr>
            <p:spPr>
              <a:xfrm>
                <a:off x="3743" y="3039"/>
                <a:ext cx="28" cy="44"/>
              </a:xfrm>
              <a:custGeom>
                <a:rect b="b" l="l" r="r" t="t"/>
                <a:pathLst>
                  <a:path extrusionOk="0" fill="none" h="21600" w="21600">
                    <a:moveTo>
                      <a:pt x="0" y="21574"/>
                    </a:moveTo>
                    <a:cubicBezTo>
                      <a:pt x="14" y="9671"/>
                      <a:pt x="9654" y="23"/>
                      <a:pt x="21557" y="0"/>
                    </a:cubicBezTo>
                  </a:path>
                  <a:path extrusionOk="0" h="21600" w="21600">
                    <a:moveTo>
                      <a:pt x="0" y="21574"/>
                    </a:moveTo>
                    <a:cubicBezTo>
                      <a:pt x="14" y="9671"/>
                      <a:pt x="9654" y="23"/>
                      <a:pt x="21557" y="0"/>
                    </a:cubicBezTo>
                    <a:lnTo>
                      <a:pt x="21600" y="21600"/>
                    </a:lnTo>
                    <a:lnTo>
                      <a:pt x="0" y="21574"/>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5" name="Google Shape;1115;p52"/>
              <p:cNvSpPr/>
              <p:nvPr/>
            </p:nvSpPr>
            <p:spPr>
              <a:xfrm>
                <a:off x="3743" y="3083"/>
                <a:ext cx="28" cy="44"/>
              </a:xfrm>
              <a:custGeom>
                <a:rect b="b" l="l" r="r" t="t"/>
                <a:pathLst>
                  <a:path extrusionOk="0" fill="none" h="21626" w="21600">
                    <a:moveTo>
                      <a:pt x="21557" y="21625"/>
                    </a:moveTo>
                    <a:cubicBezTo>
                      <a:pt x="9644" y="21602"/>
                      <a:pt x="0" y="11938"/>
                      <a:pt x="0" y="26"/>
                    </a:cubicBezTo>
                    <a:cubicBezTo>
                      <a:pt x="-1" y="17"/>
                      <a:pt x="0" y="8"/>
                      <a:pt x="0" y="0"/>
                    </a:cubicBezTo>
                  </a:path>
                  <a:path extrusionOk="0" h="21626" w="21600">
                    <a:moveTo>
                      <a:pt x="21557" y="21625"/>
                    </a:moveTo>
                    <a:cubicBezTo>
                      <a:pt x="9644" y="21602"/>
                      <a:pt x="0" y="11938"/>
                      <a:pt x="0" y="26"/>
                    </a:cubicBezTo>
                    <a:cubicBezTo>
                      <a:pt x="-1" y="17"/>
                      <a:pt x="0" y="8"/>
                      <a:pt x="0" y="0"/>
                    </a:cubicBezTo>
                    <a:lnTo>
                      <a:pt x="21600" y="26"/>
                    </a:lnTo>
                    <a:lnTo>
                      <a:pt x="21557" y="2162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6" name="Google Shape;1116;p52"/>
              <p:cNvSpPr/>
              <p:nvPr/>
            </p:nvSpPr>
            <p:spPr>
              <a:xfrm>
                <a:off x="3930" y="2971"/>
                <a:ext cx="583" cy="111"/>
              </a:xfrm>
              <a:custGeom>
                <a:rect b="b" l="l" r="r" t="t"/>
                <a:pathLst>
                  <a:path extrusionOk="0" h="111" w="583">
                    <a:moveTo>
                      <a:pt x="0" y="111"/>
                    </a:moveTo>
                    <a:lnTo>
                      <a:pt x="248" y="111"/>
                    </a:lnTo>
                    <a:lnTo>
                      <a:pt x="58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117" name="Google Shape;1117;p52"/>
              <p:cNvSpPr/>
              <p:nvPr/>
            </p:nvSpPr>
            <p:spPr>
              <a:xfrm>
                <a:off x="3986" y="3019"/>
                <a:ext cx="527" cy="247"/>
              </a:xfrm>
              <a:custGeom>
                <a:rect b="b" l="l" r="r" t="t"/>
                <a:pathLst>
                  <a:path extrusionOk="0" h="247" w="527">
                    <a:moveTo>
                      <a:pt x="0" y="247"/>
                    </a:moveTo>
                    <a:lnTo>
                      <a:pt x="208" y="247"/>
                    </a:lnTo>
                    <a:lnTo>
                      <a:pt x="527"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118" name="Google Shape;1118;p52"/>
              <p:cNvCxnSpPr/>
              <p:nvPr/>
            </p:nvCxnSpPr>
            <p:spPr>
              <a:xfrm>
                <a:off x="3882" y="2915"/>
                <a:ext cx="631" cy="1"/>
              </a:xfrm>
              <a:prstGeom prst="straightConnector1">
                <a:avLst/>
              </a:prstGeom>
              <a:noFill/>
              <a:ln cap="flat" cmpd="sng" w="12700">
                <a:solidFill>
                  <a:srgbClr val="000000"/>
                </a:solidFill>
                <a:prstDash val="solid"/>
                <a:round/>
                <a:headEnd len="sm" w="sm" type="none"/>
                <a:tailEnd len="sm" w="sm" type="none"/>
              </a:ln>
            </p:spPr>
          </p:cxnSp>
          <p:cxnSp>
            <p:nvCxnSpPr>
              <p:cNvPr id="1119" name="Google Shape;1119;p52"/>
              <p:cNvCxnSpPr/>
              <p:nvPr/>
            </p:nvCxnSpPr>
            <p:spPr>
              <a:xfrm>
                <a:off x="4122" y="3322"/>
                <a:ext cx="104" cy="1"/>
              </a:xfrm>
              <a:prstGeom prst="straightConnector1">
                <a:avLst/>
              </a:prstGeom>
              <a:noFill/>
              <a:ln cap="flat" cmpd="sng" w="12700">
                <a:solidFill>
                  <a:srgbClr val="000000"/>
                </a:solidFill>
                <a:prstDash val="solid"/>
                <a:round/>
                <a:headEnd len="sm" w="sm" type="none"/>
                <a:tailEnd len="sm" w="sm" type="none"/>
              </a:ln>
            </p:spPr>
          </p:cxnSp>
          <p:cxnSp>
            <p:nvCxnSpPr>
              <p:cNvPr id="1120" name="Google Shape;1120;p52"/>
              <p:cNvCxnSpPr/>
              <p:nvPr/>
            </p:nvCxnSpPr>
            <p:spPr>
              <a:xfrm>
                <a:off x="4178" y="3322"/>
                <a:ext cx="1" cy="127"/>
              </a:xfrm>
              <a:prstGeom prst="straightConnector1">
                <a:avLst/>
              </a:prstGeom>
              <a:noFill/>
              <a:ln cap="flat" cmpd="sng" w="12700">
                <a:solidFill>
                  <a:srgbClr val="000000"/>
                </a:solidFill>
                <a:prstDash val="solid"/>
                <a:round/>
                <a:headEnd len="sm" w="sm" type="none"/>
                <a:tailEnd len="sm" w="sm" type="none"/>
              </a:ln>
            </p:spPr>
          </p:cxnSp>
          <p:cxnSp>
            <p:nvCxnSpPr>
              <p:cNvPr id="1121" name="Google Shape;1121;p52"/>
              <p:cNvCxnSpPr/>
              <p:nvPr/>
            </p:nvCxnSpPr>
            <p:spPr>
              <a:xfrm>
                <a:off x="4130" y="2875"/>
                <a:ext cx="96" cy="1"/>
              </a:xfrm>
              <a:prstGeom prst="straightConnector1">
                <a:avLst/>
              </a:prstGeom>
              <a:noFill/>
              <a:ln cap="flat" cmpd="sng" w="12700">
                <a:solidFill>
                  <a:srgbClr val="000000"/>
                </a:solidFill>
                <a:prstDash val="solid"/>
                <a:round/>
                <a:headEnd len="sm" w="sm" type="none"/>
                <a:tailEnd len="sm" w="sm" type="none"/>
              </a:ln>
            </p:spPr>
          </p:cxnSp>
          <p:cxnSp>
            <p:nvCxnSpPr>
              <p:cNvPr id="1122" name="Google Shape;1122;p52"/>
              <p:cNvCxnSpPr/>
              <p:nvPr/>
            </p:nvCxnSpPr>
            <p:spPr>
              <a:xfrm flipH="1" rot="10800000">
                <a:off x="4178" y="2740"/>
                <a:ext cx="1" cy="135"/>
              </a:xfrm>
              <a:prstGeom prst="straightConnector1">
                <a:avLst/>
              </a:prstGeom>
              <a:noFill/>
              <a:ln cap="flat" cmpd="sng" w="12700">
                <a:solidFill>
                  <a:srgbClr val="000000"/>
                </a:solidFill>
                <a:prstDash val="solid"/>
                <a:round/>
                <a:headEnd len="sm" w="sm" type="none"/>
                <a:tailEnd len="sm" w="sm" type="none"/>
              </a:ln>
            </p:spPr>
          </p:cxnSp>
          <p:cxnSp>
            <p:nvCxnSpPr>
              <p:cNvPr id="1123" name="Google Shape;1123;p52"/>
              <p:cNvCxnSpPr/>
              <p:nvPr/>
            </p:nvCxnSpPr>
            <p:spPr>
              <a:xfrm>
                <a:off x="3946" y="2915"/>
                <a:ext cx="248" cy="1"/>
              </a:xfrm>
              <a:prstGeom prst="straightConnector1">
                <a:avLst/>
              </a:prstGeom>
              <a:noFill/>
              <a:ln cap="flat" cmpd="sng" w="12700">
                <a:solidFill>
                  <a:srgbClr val="000000"/>
                </a:solidFill>
                <a:prstDash val="solid"/>
                <a:round/>
                <a:headEnd len="sm" w="sm" type="none"/>
                <a:tailEnd len="sm" w="sm" type="none"/>
              </a:ln>
            </p:spPr>
          </p:cxnSp>
          <p:sp>
            <p:nvSpPr>
              <p:cNvPr id="1124" name="Google Shape;1124;p52"/>
              <p:cNvSpPr/>
              <p:nvPr/>
            </p:nvSpPr>
            <p:spPr>
              <a:xfrm>
                <a:off x="1898" y="2122"/>
                <a:ext cx="471" cy="51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25" name="Google Shape;1125;p52"/>
              <p:cNvCxnSpPr/>
              <p:nvPr/>
            </p:nvCxnSpPr>
            <p:spPr>
              <a:xfrm>
                <a:off x="1894" y="2181"/>
                <a:ext cx="471" cy="1"/>
              </a:xfrm>
              <a:prstGeom prst="straightConnector1">
                <a:avLst/>
              </a:prstGeom>
              <a:noFill/>
              <a:ln cap="flat" cmpd="sng" w="12700">
                <a:solidFill>
                  <a:srgbClr val="000000"/>
                </a:solidFill>
                <a:prstDash val="solid"/>
                <a:round/>
                <a:headEnd len="sm" w="sm" type="none"/>
                <a:tailEnd len="sm" w="sm" type="none"/>
              </a:ln>
            </p:spPr>
          </p:cxnSp>
          <p:cxnSp>
            <p:nvCxnSpPr>
              <p:cNvPr id="1126" name="Google Shape;1126;p52"/>
              <p:cNvCxnSpPr/>
              <p:nvPr/>
            </p:nvCxnSpPr>
            <p:spPr>
              <a:xfrm>
                <a:off x="1894" y="2245"/>
                <a:ext cx="471" cy="1"/>
              </a:xfrm>
              <a:prstGeom prst="straightConnector1">
                <a:avLst/>
              </a:prstGeom>
              <a:noFill/>
              <a:ln cap="flat" cmpd="sng" w="12700">
                <a:solidFill>
                  <a:srgbClr val="000000"/>
                </a:solidFill>
                <a:prstDash val="solid"/>
                <a:round/>
                <a:headEnd len="sm" w="sm" type="none"/>
                <a:tailEnd len="sm" w="sm" type="none"/>
              </a:ln>
            </p:spPr>
          </p:cxnSp>
          <p:cxnSp>
            <p:nvCxnSpPr>
              <p:cNvPr id="1127" name="Google Shape;1127;p52"/>
              <p:cNvCxnSpPr/>
              <p:nvPr/>
            </p:nvCxnSpPr>
            <p:spPr>
              <a:xfrm>
                <a:off x="1894" y="2309"/>
                <a:ext cx="471" cy="1"/>
              </a:xfrm>
              <a:prstGeom prst="straightConnector1">
                <a:avLst/>
              </a:prstGeom>
              <a:noFill/>
              <a:ln cap="flat" cmpd="sng" w="12700">
                <a:solidFill>
                  <a:srgbClr val="000000"/>
                </a:solidFill>
                <a:prstDash val="solid"/>
                <a:round/>
                <a:headEnd len="sm" w="sm" type="none"/>
                <a:tailEnd len="sm" w="sm" type="none"/>
              </a:ln>
            </p:spPr>
          </p:cxnSp>
          <p:cxnSp>
            <p:nvCxnSpPr>
              <p:cNvPr id="1128" name="Google Shape;1128;p52"/>
              <p:cNvCxnSpPr/>
              <p:nvPr/>
            </p:nvCxnSpPr>
            <p:spPr>
              <a:xfrm>
                <a:off x="1894" y="2373"/>
                <a:ext cx="471" cy="1"/>
              </a:xfrm>
              <a:prstGeom prst="straightConnector1">
                <a:avLst/>
              </a:prstGeom>
              <a:noFill/>
              <a:ln cap="flat" cmpd="sng" w="12700">
                <a:solidFill>
                  <a:srgbClr val="000000"/>
                </a:solidFill>
                <a:prstDash val="solid"/>
                <a:round/>
                <a:headEnd len="sm" w="sm" type="none"/>
                <a:tailEnd len="sm" w="sm" type="none"/>
              </a:ln>
            </p:spPr>
          </p:cxnSp>
          <p:cxnSp>
            <p:nvCxnSpPr>
              <p:cNvPr id="1129" name="Google Shape;1129;p52"/>
              <p:cNvCxnSpPr/>
              <p:nvPr/>
            </p:nvCxnSpPr>
            <p:spPr>
              <a:xfrm>
                <a:off x="1894" y="2437"/>
                <a:ext cx="471" cy="1"/>
              </a:xfrm>
              <a:prstGeom prst="straightConnector1">
                <a:avLst/>
              </a:prstGeom>
              <a:noFill/>
              <a:ln cap="flat" cmpd="sng" w="12700">
                <a:solidFill>
                  <a:srgbClr val="000000"/>
                </a:solidFill>
                <a:prstDash val="solid"/>
                <a:round/>
                <a:headEnd len="sm" w="sm" type="none"/>
                <a:tailEnd len="sm" w="sm" type="none"/>
              </a:ln>
            </p:spPr>
          </p:cxnSp>
          <p:cxnSp>
            <p:nvCxnSpPr>
              <p:cNvPr id="1130" name="Google Shape;1130;p52"/>
              <p:cNvCxnSpPr/>
              <p:nvPr/>
            </p:nvCxnSpPr>
            <p:spPr>
              <a:xfrm>
                <a:off x="1894" y="2500"/>
                <a:ext cx="471" cy="1"/>
              </a:xfrm>
              <a:prstGeom prst="straightConnector1">
                <a:avLst/>
              </a:prstGeom>
              <a:noFill/>
              <a:ln cap="flat" cmpd="sng" w="12700">
                <a:solidFill>
                  <a:srgbClr val="000000"/>
                </a:solidFill>
                <a:prstDash val="solid"/>
                <a:round/>
                <a:headEnd len="sm" w="sm" type="none"/>
                <a:tailEnd len="sm" w="sm" type="none"/>
              </a:ln>
            </p:spPr>
          </p:cxnSp>
          <p:cxnSp>
            <p:nvCxnSpPr>
              <p:cNvPr id="1131" name="Google Shape;1131;p52"/>
              <p:cNvCxnSpPr/>
              <p:nvPr/>
            </p:nvCxnSpPr>
            <p:spPr>
              <a:xfrm>
                <a:off x="1894" y="2564"/>
                <a:ext cx="471" cy="1"/>
              </a:xfrm>
              <a:prstGeom prst="straightConnector1">
                <a:avLst/>
              </a:prstGeom>
              <a:noFill/>
              <a:ln cap="flat" cmpd="sng" w="12700">
                <a:solidFill>
                  <a:srgbClr val="000000"/>
                </a:solidFill>
                <a:prstDash val="solid"/>
                <a:round/>
                <a:headEnd len="sm" w="sm" type="none"/>
                <a:tailEnd len="sm" w="sm" type="none"/>
              </a:ln>
            </p:spPr>
          </p:cxnSp>
          <p:cxnSp>
            <p:nvCxnSpPr>
              <p:cNvPr id="1132" name="Google Shape;1132;p52"/>
              <p:cNvCxnSpPr/>
              <p:nvPr/>
            </p:nvCxnSpPr>
            <p:spPr>
              <a:xfrm>
                <a:off x="1950"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3" name="Google Shape;1133;p52"/>
              <p:cNvCxnSpPr/>
              <p:nvPr/>
            </p:nvCxnSpPr>
            <p:spPr>
              <a:xfrm>
                <a:off x="2014"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4" name="Google Shape;1134;p52"/>
              <p:cNvCxnSpPr/>
              <p:nvPr/>
            </p:nvCxnSpPr>
            <p:spPr>
              <a:xfrm>
                <a:off x="2070"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5" name="Google Shape;1135;p52"/>
              <p:cNvCxnSpPr/>
              <p:nvPr/>
            </p:nvCxnSpPr>
            <p:spPr>
              <a:xfrm>
                <a:off x="2126"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6" name="Google Shape;1136;p52"/>
              <p:cNvCxnSpPr/>
              <p:nvPr/>
            </p:nvCxnSpPr>
            <p:spPr>
              <a:xfrm>
                <a:off x="2190"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7" name="Google Shape;1137;p52"/>
              <p:cNvCxnSpPr/>
              <p:nvPr/>
            </p:nvCxnSpPr>
            <p:spPr>
              <a:xfrm>
                <a:off x="2245"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8" name="Google Shape;1138;p52"/>
              <p:cNvCxnSpPr/>
              <p:nvPr/>
            </p:nvCxnSpPr>
            <p:spPr>
              <a:xfrm>
                <a:off x="2301" y="2118"/>
                <a:ext cx="1" cy="510"/>
              </a:xfrm>
              <a:prstGeom prst="straightConnector1">
                <a:avLst/>
              </a:prstGeom>
              <a:noFill/>
              <a:ln cap="flat" cmpd="sng" w="12700">
                <a:solidFill>
                  <a:srgbClr val="000000"/>
                </a:solidFill>
                <a:prstDash val="solid"/>
                <a:round/>
                <a:headEnd len="sm" w="sm" type="none"/>
                <a:tailEnd len="sm" w="sm" type="none"/>
              </a:ln>
            </p:spPr>
          </p:cxnSp>
          <p:cxnSp>
            <p:nvCxnSpPr>
              <p:cNvPr id="1139" name="Google Shape;1139;p52"/>
              <p:cNvCxnSpPr/>
              <p:nvPr/>
            </p:nvCxnSpPr>
            <p:spPr>
              <a:xfrm flipH="1" rot="10800000">
                <a:off x="1894" y="2086"/>
                <a:ext cx="24" cy="32"/>
              </a:xfrm>
              <a:prstGeom prst="straightConnector1">
                <a:avLst/>
              </a:prstGeom>
              <a:noFill/>
              <a:ln cap="flat" cmpd="sng" w="12700">
                <a:solidFill>
                  <a:srgbClr val="000000"/>
                </a:solidFill>
                <a:prstDash val="solid"/>
                <a:round/>
                <a:headEnd len="sm" w="sm" type="none"/>
                <a:tailEnd len="sm" w="sm" type="none"/>
              </a:ln>
            </p:spPr>
          </p:cxnSp>
          <p:cxnSp>
            <p:nvCxnSpPr>
              <p:cNvPr id="1140" name="Google Shape;1140;p52"/>
              <p:cNvCxnSpPr/>
              <p:nvPr/>
            </p:nvCxnSpPr>
            <p:spPr>
              <a:xfrm flipH="1" rot="10800000">
                <a:off x="1950" y="2086"/>
                <a:ext cx="32" cy="32"/>
              </a:xfrm>
              <a:prstGeom prst="straightConnector1">
                <a:avLst/>
              </a:prstGeom>
              <a:noFill/>
              <a:ln cap="flat" cmpd="sng" w="12700">
                <a:solidFill>
                  <a:srgbClr val="000000"/>
                </a:solidFill>
                <a:prstDash val="solid"/>
                <a:round/>
                <a:headEnd len="sm" w="sm" type="none"/>
                <a:tailEnd len="sm" w="sm" type="none"/>
              </a:ln>
            </p:spPr>
          </p:cxnSp>
          <p:cxnSp>
            <p:nvCxnSpPr>
              <p:cNvPr id="1141" name="Google Shape;1141;p52"/>
              <p:cNvCxnSpPr/>
              <p:nvPr/>
            </p:nvCxnSpPr>
            <p:spPr>
              <a:xfrm flipH="1" rot="10800000">
                <a:off x="2014" y="2086"/>
                <a:ext cx="24" cy="32"/>
              </a:xfrm>
              <a:prstGeom prst="straightConnector1">
                <a:avLst/>
              </a:prstGeom>
              <a:noFill/>
              <a:ln cap="flat" cmpd="sng" w="12700">
                <a:solidFill>
                  <a:srgbClr val="000000"/>
                </a:solidFill>
                <a:prstDash val="solid"/>
                <a:round/>
                <a:headEnd len="sm" w="sm" type="none"/>
                <a:tailEnd len="sm" w="sm" type="none"/>
              </a:ln>
            </p:spPr>
          </p:cxnSp>
          <p:cxnSp>
            <p:nvCxnSpPr>
              <p:cNvPr id="1142" name="Google Shape;1142;p52"/>
              <p:cNvCxnSpPr/>
              <p:nvPr/>
            </p:nvCxnSpPr>
            <p:spPr>
              <a:xfrm flipH="1" rot="10800000">
                <a:off x="2070" y="2086"/>
                <a:ext cx="32" cy="32"/>
              </a:xfrm>
              <a:prstGeom prst="straightConnector1">
                <a:avLst/>
              </a:prstGeom>
              <a:noFill/>
              <a:ln cap="flat" cmpd="sng" w="12700">
                <a:solidFill>
                  <a:srgbClr val="000000"/>
                </a:solidFill>
                <a:prstDash val="solid"/>
                <a:round/>
                <a:headEnd len="sm" w="sm" type="none"/>
                <a:tailEnd len="sm" w="sm" type="none"/>
              </a:ln>
            </p:spPr>
          </p:cxnSp>
          <p:cxnSp>
            <p:nvCxnSpPr>
              <p:cNvPr id="1143" name="Google Shape;1143;p52"/>
              <p:cNvCxnSpPr/>
              <p:nvPr/>
            </p:nvCxnSpPr>
            <p:spPr>
              <a:xfrm flipH="1" rot="10800000">
                <a:off x="2126" y="2086"/>
                <a:ext cx="32" cy="32"/>
              </a:xfrm>
              <a:prstGeom prst="straightConnector1">
                <a:avLst/>
              </a:prstGeom>
              <a:noFill/>
              <a:ln cap="flat" cmpd="sng" w="12700">
                <a:solidFill>
                  <a:srgbClr val="000000"/>
                </a:solidFill>
                <a:prstDash val="solid"/>
                <a:round/>
                <a:headEnd len="sm" w="sm" type="none"/>
                <a:tailEnd len="sm" w="sm" type="none"/>
              </a:ln>
            </p:spPr>
          </p:cxnSp>
          <p:cxnSp>
            <p:nvCxnSpPr>
              <p:cNvPr id="1144" name="Google Shape;1144;p52"/>
              <p:cNvCxnSpPr/>
              <p:nvPr/>
            </p:nvCxnSpPr>
            <p:spPr>
              <a:xfrm flipH="1" rot="10800000">
                <a:off x="2190" y="2086"/>
                <a:ext cx="23" cy="32"/>
              </a:xfrm>
              <a:prstGeom prst="straightConnector1">
                <a:avLst/>
              </a:prstGeom>
              <a:noFill/>
              <a:ln cap="flat" cmpd="sng" w="12700">
                <a:solidFill>
                  <a:srgbClr val="000000"/>
                </a:solidFill>
                <a:prstDash val="solid"/>
                <a:round/>
                <a:headEnd len="sm" w="sm" type="none"/>
                <a:tailEnd len="sm" w="sm" type="none"/>
              </a:ln>
            </p:spPr>
          </p:cxnSp>
          <p:cxnSp>
            <p:nvCxnSpPr>
              <p:cNvPr id="1145" name="Google Shape;1145;p52"/>
              <p:cNvCxnSpPr/>
              <p:nvPr/>
            </p:nvCxnSpPr>
            <p:spPr>
              <a:xfrm flipH="1" rot="10800000">
                <a:off x="2245" y="2086"/>
                <a:ext cx="32" cy="32"/>
              </a:xfrm>
              <a:prstGeom prst="straightConnector1">
                <a:avLst/>
              </a:prstGeom>
              <a:noFill/>
              <a:ln cap="flat" cmpd="sng" w="12700">
                <a:solidFill>
                  <a:srgbClr val="000000"/>
                </a:solidFill>
                <a:prstDash val="solid"/>
                <a:round/>
                <a:headEnd len="sm" w="sm" type="none"/>
                <a:tailEnd len="sm" w="sm" type="none"/>
              </a:ln>
            </p:spPr>
          </p:cxnSp>
          <p:cxnSp>
            <p:nvCxnSpPr>
              <p:cNvPr id="1146" name="Google Shape;1146;p52"/>
              <p:cNvCxnSpPr/>
              <p:nvPr/>
            </p:nvCxnSpPr>
            <p:spPr>
              <a:xfrm flipH="1" rot="10800000">
                <a:off x="2301" y="2086"/>
                <a:ext cx="32" cy="32"/>
              </a:xfrm>
              <a:prstGeom prst="straightConnector1">
                <a:avLst/>
              </a:prstGeom>
              <a:noFill/>
              <a:ln cap="flat" cmpd="sng" w="12700">
                <a:solidFill>
                  <a:srgbClr val="000000"/>
                </a:solidFill>
                <a:prstDash val="solid"/>
                <a:round/>
                <a:headEnd len="sm" w="sm" type="none"/>
                <a:tailEnd len="sm" w="sm" type="none"/>
              </a:ln>
            </p:spPr>
          </p:cxnSp>
          <p:cxnSp>
            <p:nvCxnSpPr>
              <p:cNvPr id="1147" name="Google Shape;1147;p52"/>
              <p:cNvCxnSpPr/>
              <p:nvPr/>
            </p:nvCxnSpPr>
            <p:spPr>
              <a:xfrm flipH="1" rot="10800000">
                <a:off x="2365" y="2086"/>
                <a:ext cx="24" cy="32"/>
              </a:xfrm>
              <a:prstGeom prst="straightConnector1">
                <a:avLst/>
              </a:prstGeom>
              <a:noFill/>
              <a:ln cap="flat" cmpd="sng" w="12700">
                <a:solidFill>
                  <a:srgbClr val="000000"/>
                </a:solidFill>
                <a:prstDash val="solid"/>
                <a:round/>
                <a:headEnd len="sm" w="sm" type="none"/>
                <a:tailEnd len="sm" w="sm" type="none"/>
              </a:ln>
            </p:spPr>
          </p:cxnSp>
          <p:cxnSp>
            <p:nvCxnSpPr>
              <p:cNvPr id="1148" name="Google Shape;1148;p52"/>
              <p:cNvCxnSpPr/>
              <p:nvPr/>
            </p:nvCxnSpPr>
            <p:spPr>
              <a:xfrm flipH="1" rot="10800000">
                <a:off x="2365" y="2149"/>
                <a:ext cx="24" cy="32"/>
              </a:xfrm>
              <a:prstGeom prst="straightConnector1">
                <a:avLst/>
              </a:prstGeom>
              <a:noFill/>
              <a:ln cap="flat" cmpd="sng" w="12700">
                <a:solidFill>
                  <a:srgbClr val="000000"/>
                </a:solidFill>
                <a:prstDash val="solid"/>
                <a:round/>
                <a:headEnd len="sm" w="sm" type="none"/>
                <a:tailEnd len="sm" w="sm" type="none"/>
              </a:ln>
            </p:spPr>
          </p:cxnSp>
          <p:cxnSp>
            <p:nvCxnSpPr>
              <p:cNvPr id="1149" name="Google Shape;1149;p52"/>
              <p:cNvCxnSpPr/>
              <p:nvPr/>
            </p:nvCxnSpPr>
            <p:spPr>
              <a:xfrm flipH="1" rot="10800000">
                <a:off x="2365" y="2213"/>
                <a:ext cx="24" cy="32"/>
              </a:xfrm>
              <a:prstGeom prst="straightConnector1">
                <a:avLst/>
              </a:prstGeom>
              <a:noFill/>
              <a:ln cap="flat" cmpd="sng" w="12700">
                <a:solidFill>
                  <a:srgbClr val="000000"/>
                </a:solidFill>
                <a:prstDash val="solid"/>
                <a:round/>
                <a:headEnd len="sm" w="sm" type="none"/>
                <a:tailEnd len="sm" w="sm" type="none"/>
              </a:ln>
            </p:spPr>
          </p:cxnSp>
          <p:cxnSp>
            <p:nvCxnSpPr>
              <p:cNvPr id="1150" name="Google Shape;1150;p52"/>
              <p:cNvCxnSpPr/>
              <p:nvPr/>
            </p:nvCxnSpPr>
            <p:spPr>
              <a:xfrm flipH="1" rot="10800000">
                <a:off x="2365" y="2277"/>
                <a:ext cx="24" cy="32"/>
              </a:xfrm>
              <a:prstGeom prst="straightConnector1">
                <a:avLst/>
              </a:prstGeom>
              <a:noFill/>
              <a:ln cap="flat" cmpd="sng" w="12700">
                <a:solidFill>
                  <a:srgbClr val="000000"/>
                </a:solidFill>
                <a:prstDash val="solid"/>
                <a:round/>
                <a:headEnd len="sm" w="sm" type="none"/>
                <a:tailEnd len="sm" w="sm" type="none"/>
              </a:ln>
            </p:spPr>
          </p:cxnSp>
          <p:cxnSp>
            <p:nvCxnSpPr>
              <p:cNvPr id="1151" name="Google Shape;1151;p52"/>
              <p:cNvCxnSpPr/>
              <p:nvPr/>
            </p:nvCxnSpPr>
            <p:spPr>
              <a:xfrm flipH="1" rot="10800000">
                <a:off x="2365" y="2341"/>
                <a:ext cx="24" cy="32"/>
              </a:xfrm>
              <a:prstGeom prst="straightConnector1">
                <a:avLst/>
              </a:prstGeom>
              <a:noFill/>
              <a:ln cap="flat" cmpd="sng" w="12700">
                <a:solidFill>
                  <a:srgbClr val="000000"/>
                </a:solidFill>
                <a:prstDash val="solid"/>
                <a:round/>
                <a:headEnd len="sm" w="sm" type="none"/>
                <a:tailEnd len="sm" w="sm" type="none"/>
              </a:ln>
            </p:spPr>
          </p:cxnSp>
          <p:cxnSp>
            <p:nvCxnSpPr>
              <p:cNvPr id="1152" name="Google Shape;1152;p52"/>
              <p:cNvCxnSpPr/>
              <p:nvPr/>
            </p:nvCxnSpPr>
            <p:spPr>
              <a:xfrm flipH="1" rot="10800000">
                <a:off x="2365" y="2405"/>
                <a:ext cx="24" cy="32"/>
              </a:xfrm>
              <a:prstGeom prst="straightConnector1">
                <a:avLst/>
              </a:prstGeom>
              <a:noFill/>
              <a:ln cap="flat" cmpd="sng" w="12700">
                <a:solidFill>
                  <a:srgbClr val="000000"/>
                </a:solidFill>
                <a:prstDash val="solid"/>
                <a:round/>
                <a:headEnd len="sm" w="sm" type="none"/>
                <a:tailEnd len="sm" w="sm" type="none"/>
              </a:ln>
            </p:spPr>
          </p:cxnSp>
          <p:cxnSp>
            <p:nvCxnSpPr>
              <p:cNvPr id="1153" name="Google Shape;1153;p52"/>
              <p:cNvCxnSpPr/>
              <p:nvPr/>
            </p:nvCxnSpPr>
            <p:spPr>
              <a:xfrm flipH="1" rot="10800000">
                <a:off x="2365" y="2468"/>
                <a:ext cx="24" cy="32"/>
              </a:xfrm>
              <a:prstGeom prst="straightConnector1">
                <a:avLst/>
              </a:prstGeom>
              <a:noFill/>
              <a:ln cap="flat" cmpd="sng" w="12700">
                <a:solidFill>
                  <a:srgbClr val="000000"/>
                </a:solidFill>
                <a:prstDash val="solid"/>
                <a:round/>
                <a:headEnd len="sm" w="sm" type="none"/>
                <a:tailEnd len="sm" w="sm" type="none"/>
              </a:ln>
            </p:spPr>
          </p:cxnSp>
          <p:cxnSp>
            <p:nvCxnSpPr>
              <p:cNvPr id="1154" name="Google Shape;1154;p52"/>
              <p:cNvCxnSpPr/>
              <p:nvPr/>
            </p:nvCxnSpPr>
            <p:spPr>
              <a:xfrm flipH="1" rot="10800000">
                <a:off x="2365" y="2532"/>
                <a:ext cx="24" cy="32"/>
              </a:xfrm>
              <a:prstGeom prst="straightConnector1">
                <a:avLst/>
              </a:prstGeom>
              <a:noFill/>
              <a:ln cap="flat" cmpd="sng" w="12700">
                <a:solidFill>
                  <a:srgbClr val="000000"/>
                </a:solidFill>
                <a:prstDash val="solid"/>
                <a:round/>
                <a:headEnd len="sm" w="sm" type="none"/>
                <a:tailEnd len="sm" w="sm" type="none"/>
              </a:ln>
            </p:spPr>
          </p:cxnSp>
          <p:cxnSp>
            <p:nvCxnSpPr>
              <p:cNvPr id="1155" name="Google Shape;1155;p52"/>
              <p:cNvCxnSpPr/>
              <p:nvPr/>
            </p:nvCxnSpPr>
            <p:spPr>
              <a:xfrm flipH="1" rot="10800000">
                <a:off x="2365" y="2596"/>
                <a:ext cx="24" cy="32"/>
              </a:xfrm>
              <a:prstGeom prst="straightConnector1">
                <a:avLst/>
              </a:prstGeom>
              <a:noFill/>
              <a:ln cap="flat" cmpd="sng" w="12700">
                <a:solidFill>
                  <a:srgbClr val="000000"/>
                </a:solidFill>
                <a:prstDash val="solid"/>
                <a:round/>
                <a:headEnd len="sm" w="sm" type="none"/>
                <a:tailEnd len="sm" w="sm" type="none"/>
              </a:ln>
            </p:spPr>
          </p:cxnSp>
          <p:cxnSp>
            <p:nvCxnSpPr>
              <p:cNvPr id="1156" name="Google Shape;1156;p52"/>
              <p:cNvCxnSpPr/>
              <p:nvPr/>
            </p:nvCxnSpPr>
            <p:spPr>
              <a:xfrm>
                <a:off x="1918" y="2086"/>
                <a:ext cx="471" cy="1"/>
              </a:xfrm>
              <a:prstGeom prst="straightConnector1">
                <a:avLst/>
              </a:prstGeom>
              <a:noFill/>
              <a:ln cap="flat" cmpd="sng" w="12700">
                <a:solidFill>
                  <a:srgbClr val="000000"/>
                </a:solidFill>
                <a:prstDash val="solid"/>
                <a:round/>
                <a:headEnd len="sm" w="sm" type="none"/>
                <a:tailEnd len="sm" w="sm" type="none"/>
              </a:ln>
            </p:spPr>
          </p:cxnSp>
          <p:cxnSp>
            <p:nvCxnSpPr>
              <p:cNvPr id="1157" name="Google Shape;1157;p52"/>
              <p:cNvCxnSpPr/>
              <p:nvPr/>
            </p:nvCxnSpPr>
            <p:spPr>
              <a:xfrm>
                <a:off x="2389" y="2086"/>
                <a:ext cx="1" cy="510"/>
              </a:xfrm>
              <a:prstGeom prst="straightConnector1">
                <a:avLst/>
              </a:prstGeom>
              <a:noFill/>
              <a:ln cap="flat" cmpd="sng" w="12700">
                <a:solidFill>
                  <a:srgbClr val="000000"/>
                </a:solidFill>
                <a:prstDash val="solid"/>
                <a:round/>
                <a:headEnd len="sm" w="sm" type="none"/>
                <a:tailEnd len="sm" w="sm" type="none"/>
              </a:ln>
            </p:spPr>
          </p:cxnSp>
          <p:sp>
            <p:nvSpPr>
              <p:cNvPr id="1158" name="Google Shape;1158;p52"/>
              <p:cNvSpPr/>
              <p:nvPr/>
            </p:nvSpPr>
            <p:spPr>
              <a:xfrm>
                <a:off x="1722" y="2281"/>
                <a:ext cx="472" cy="51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59" name="Google Shape;1159;p52"/>
              <p:cNvCxnSpPr/>
              <p:nvPr/>
            </p:nvCxnSpPr>
            <p:spPr>
              <a:xfrm>
                <a:off x="1718" y="2341"/>
                <a:ext cx="472" cy="1"/>
              </a:xfrm>
              <a:prstGeom prst="straightConnector1">
                <a:avLst/>
              </a:prstGeom>
              <a:noFill/>
              <a:ln cap="flat" cmpd="sng" w="12700">
                <a:solidFill>
                  <a:srgbClr val="000000"/>
                </a:solidFill>
                <a:prstDash val="solid"/>
                <a:round/>
                <a:headEnd len="sm" w="sm" type="none"/>
                <a:tailEnd len="sm" w="sm" type="none"/>
              </a:ln>
            </p:spPr>
          </p:cxnSp>
          <p:cxnSp>
            <p:nvCxnSpPr>
              <p:cNvPr id="1160" name="Google Shape;1160;p52"/>
              <p:cNvCxnSpPr/>
              <p:nvPr/>
            </p:nvCxnSpPr>
            <p:spPr>
              <a:xfrm>
                <a:off x="1718" y="2405"/>
                <a:ext cx="472" cy="1"/>
              </a:xfrm>
              <a:prstGeom prst="straightConnector1">
                <a:avLst/>
              </a:prstGeom>
              <a:noFill/>
              <a:ln cap="flat" cmpd="sng" w="12700">
                <a:solidFill>
                  <a:srgbClr val="000000"/>
                </a:solidFill>
                <a:prstDash val="solid"/>
                <a:round/>
                <a:headEnd len="sm" w="sm" type="none"/>
                <a:tailEnd len="sm" w="sm" type="none"/>
              </a:ln>
            </p:spPr>
          </p:cxnSp>
          <p:cxnSp>
            <p:nvCxnSpPr>
              <p:cNvPr id="1161" name="Google Shape;1161;p52"/>
              <p:cNvCxnSpPr/>
              <p:nvPr/>
            </p:nvCxnSpPr>
            <p:spPr>
              <a:xfrm>
                <a:off x="1718" y="2468"/>
                <a:ext cx="472" cy="1"/>
              </a:xfrm>
              <a:prstGeom prst="straightConnector1">
                <a:avLst/>
              </a:prstGeom>
              <a:noFill/>
              <a:ln cap="flat" cmpd="sng" w="12700">
                <a:solidFill>
                  <a:srgbClr val="000000"/>
                </a:solidFill>
                <a:prstDash val="solid"/>
                <a:round/>
                <a:headEnd len="sm" w="sm" type="none"/>
                <a:tailEnd len="sm" w="sm" type="none"/>
              </a:ln>
            </p:spPr>
          </p:cxnSp>
          <p:cxnSp>
            <p:nvCxnSpPr>
              <p:cNvPr id="1162" name="Google Shape;1162;p52"/>
              <p:cNvCxnSpPr/>
              <p:nvPr/>
            </p:nvCxnSpPr>
            <p:spPr>
              <a:xfrm>
                <a:off x="1718" y="2532"/>
                <a:ext cx="472" cy="1"/>
              </a:xfrm>
              <a:prstGeom prst="straightConnector1">
                <a:avLst/>
              </a:prstGeom>
              <a:noFill/>
              <a:ln cap="flat" cmpd="sng" w="12700">
                <a:solidFill>
                  <a:srgbClr val="000000"/>
                </a:solidFill>
                <a:prstDash val="solid"/>
                <a:round/>
                <a:headEnd len="sm" w="sm" type="none"/>
                <a:tailEnd len="sm" w="sm" type="none"/>
              </a:ln>
            </p:spPr>
          </p:cxnSp>
          <p:cxnSp>
            <p:nvCxnSpPr>
              <p:cNvPr id="1163" name="Google Shape;1163;p52"/>
              <p:cNvCxnSpPr/>
              <p:nvPr/>
            </p:nvCxnSpPr>
            <p:spPr>
              <a:xfrm>
                <a:off x="1718" y="2596"/>
                <a:ext cx="472" cy="1"/>
              </a:xfrm>
              <a:prstGeom prst="straightConnector1">
                <a:avLst/>
              </a:prstGeom>
              <a:noFill/>
              <a:ln cap="flat" cmpd="sng" w="12700">
                <a:solidFill>
                  <a:srgbClr val="000000"/>
                </a:solidFill>
                <a:prstDash val="solid"/>
                <a:round/>
                <a:headEnd len="sm" w="sm" type="none"/>
                <a:tailEnd len="sm" w="sm" type="none"/>
              </a:ln>
            </p:spPr>
          </p:cxnSp>
          <p:cxnSp>
            <p:nvCxnSpPr>
              <p:cNvPr id="1164" name="Google Shape;1164;p52"/>
              <p:cNvCxnSpPr/>
              <p:nvPr/>
            </p:nvCxnSpPr>
            <p:spPr>
              <a:xfrm>
                <a:off x="1718" y="2668"/>
                <a:ext cx="472" cy="1"/>
              </a:xfrm>
              <a:prstGeom prst="straightConnector1">
                <a:avLst/>
              </a:prstGeom>
              <a:noFill/>
              <a:ln cap="flat" cmpd="sng" w="12700">
                <a:solidFill>
                  <a:srgbClr val="000000"/>
                </a:solidFill>
                <a:prstDash val="solid"/>
                <a:round/>
                <a:headEnd len="sm" w="sm" type="none"/>
                <a:tailEnd len="sm" w="sm" type="none"/>
              </a:ln>
            </p:spPr>
          </p:cxnSp>
          <p:cxnSp>
            <p:nvCxnSpPr>
              <p:cNvPr id="1165" name="Google Shape;1165;p52"/>
              <p:cNvCxnSpPr/>
              <p:nvPr/>
            </p:nvCxnSpPr>
            <p:spPr>
              <a:xfrm>
                <a:off x="1718" y="2732"/>
                <a:ext cx="472" cy="1"/>
              </a:xfrm>
              <a:prstGeom prst="straightConnector1">
                <a:avLst/>
              </a:prstGeom>
              <a:noFill/>
              <a:ln cap="flat" cmpd="sng" w="12700">
                <a:solidFill>
                  <a:srgbClr val="000000"/>
                </a:solidFill>
                <a:prstDash val="solid"/>
                <a:round/>
                <a:headEnd len="sm" w="sm" type="none"/>
                <a:tailEnd len="sm" w="sm" type="none"/>
              </a:ln>
            </p:spPr>
          </p:cxnSp>
          <p:cxnSp>
            <p:nvCxnSpPr>
              <p:cNvPr id="1166" name="Google Shape;1166;p52"/>
              <p:cNvCxnSpPr/>
              <p:nvPr/>
            </p:nvCxnSpPr>
            <p:spPr>
              <a:xfrm>
                <a:off x="1774"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67" name="Google Shape;1167;p52"/>
              <p:cNvCxnSpPr/>
              <p:nvPr/>
            </p:nvCxnSpPr>
            <p:spPr>
              <a:xfrm>
                <a:off x="1830"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68" name="Google Shape;1168;p52"/>
              <p:cNvCxnSpPr/>
              <p:nvPr/>
            </p:nvCxnSpPr>
            <p:spPr>
              <a:xfrm>
                <a:off x="1894"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69" name="Google Shape;1169;p52"/>
              <p:cNvCxnSpPr/>
              <p:nvPr/>
            </p:nvCxnSpPr>
            <p:spPr>
              <a:xfrm>
                <a:off x="1950"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70" name="Google Shape;1170;p52"/>
              <p:cNvCxnSpPr/>
              <p:nvPr/>
            </p:nvCxnSpPr>
            <p:spPr>
              <a:xfrm>
                <a:off x="2014"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71" name="Google Shape;1171;p52"/>
              <p:cNvCxnSpPr/>
              <p:nvPr/>
            </p:nvCxnSpPr>
            <p:spPr>
              <a:xfrm>
                <a:off x="2070"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72" name="Google Shape;1172;p52"/>
              <p:cNvCxnSpPr/>
              <p:nvPr/>
            </p:nvCxnSpPr>
            <p:spPr>
              <a:xfrm>
                <a:off x="2126" y="2277"/>
                <a:ext cx="1" cy="518"/>
              </a:xfrm>
              <a:prstGeom prst="straightConnector1">
                <a:avLst/>
              </a:prstGeom>
              <a:noFill/>
              <a:ln cap="flat" cmpd="sng" w="12700">
                <a:solidFill>
                  <a:srgbClr val="000000"/>
                </a:solidFill>
                <a:prstDash val="solid"/>
                <a:round/>
                <a:headEnd len="sm" w="sm" type="none"/>
                <a:tailEnd len="sm" w="sm" type="none"/>
              </a:ln>
            </p:spPr>
          </p:cxnSp>
          <p:cxnSp>
            <p:nvCxnSpPr>
              <p:cNvPr id="1173" name="Google Shape;1173;p52"/>
              <p:cNvCxnSpPr/>
              <p:nvPr/>
            </p:nvCxnSpPr>
            <p:spPr>
              <a:xfrm flipH="1" rot="10800000">
                <a:off x="1718" y="2245"/>
                <a:ext cx="24" cy="32"/>
              </a:xfrm>
              <a:prstGeom prst="straightConnector1">
                <a:avLst/>
              </a:prstGeom>
              <a:noFill/>
              <a:ln cap="flat" cmpd="sng" w="12700">
                <a:solidFill>
                  <a:srgbClr val="000000"/>
                </a:solidFill>
                <a:prstDash val="solid"/>
                <a:round/>
                <a:headEnd len="sm" w="sm" type="none"/>
                <a:tailEnd len="sm" w="sm" type="none"/>
              </a:ln>
            </p:spPr>
          </p:cxnSp>
          <p:cxnSp>
            <p:nvCxnSpPr>
              <p:cNvPr id="1174" name="Google Shape;1174;p52"/>
              <p:cNvCxnSpPr/>
              <p:nvPr/>
            </p:nvCxnSpPr>
            <p:spPr>
              <a:xfrm flipH="1" rot="10800000">
                <a:off x="1774" y="2245"/>
                <a:ext cx="32" cy="32"/>
              </a:xfrm>
              <a:prstGeom prst="straightConnector1">
                <a:avLst/>
              </a:prstGeom>
              <a:noFill/>
              <a:ln cap="flat" cmpd="sng" w="12700">
                <a:solidFill>
                  <a:srgbClr val="000000"/>
                </a:solidFill>
                <a:prstDash val="solid"/>
                <a:round/>
                <a:headEnd len="sm" w="sm" type="none"/>
                <a:tailEnd len="sm" w="sm" type="none"/>
              </a:ln>
            </p:spPr>
          </p:cxnSp>
          <p:cxnSp>
            <p:nvCxnSpPr>
              <p:cNvPr id="1175" name="Google Shape;1175;p52"/>
              <p:cNvCxnSpPr/>
              <p:nvPr/>
            </p:nvCxnSpPr>
            <p:spPr>
              <a:xfrm flipH="1" rot="10800000">
                <a:off x="1830" y="2245"/>
                <a:ext cx="32" cy="32"/>
              </a:xfrm>
              <a:prstGeom prst="straightConnector1">
                <a:avLst/>
              </a:prstGeom>
              <a:noFill/>
              <a:ln cap="flat" cmpd="sng" w="12700">
                <a:solidFill>
                  <a:srgbClr val="000000"/>
                </a:solidFill>
                <a:prstDash val="solid"/>
                <a:round/>
                <a:headEnd len="sm" w="sm" type="none"/>
                <a:tailEnd len="sm" w="sm" type="none"/>
              </a:ln>
            </p:spPr>
          </p:cxnSp>
          <p:cxnSp>
            <p:nvCxnSpPr>
              <p:cNvPr id="1176" name="Google Shape;1176;p52"/>
              <p:cNvCxnSpPr/>
              <p:nvPr/>
            </p:nvCxnSpPr>
            <p:spPr>
              <a:xfrm flipH="1" rot="10800000">
                <a:off x="1894" y="2245"/>
                <a:ext cx="24" cy="32"/>
              </a:xfrm>
              <a:prstGeom prst="straightConnector1">
                <a:avLst/>
              </a:prstGeom>
              <a:noFill/>
              <a:ln cap="flat" cmpd="sng" w="12700">
                <a:solidFill>
                  <a:srgbClr val="000000"/>
                </a:solidFill>
                <a:prstDash val="solid"/>
                <a:round/>
                <a:headEnd len="sm" w="sm" type="none"/>
                <a:tailEnd len="sm" w="sm" type="none"/>
              </a:ln>
            </p:spPr>
          </p:cxnSp>
          <p:cxnSp>
            <p:nvCxnSpPr>
              <p:cNvPr id="1177" name="Google Shape;1177;p52"/>
              <p:cNvCxnSpPr/>
              <p:nvPr/>
            </p:nvCxnSpPr>
            <p:spPr>
              <a:xfrm flipH="1" rot="10800000">
                <a:off x="1950" y="2245"/>
                <a:ext cx="32" cy="32"/>
              </a:xfrm>
              <a:prstGeom prst="straightConnector1">
                <a:avLst/>
              </a:prstGeom>
              <a:noFill/>
              <a:ln cap="flat" cmpd="sng" w="12700">
                <a:solidFill>
                  <a:srgbClr val="000000"/>
                </a:solidFill>
                <a:prstDash val="solid"/>
                <a:round/>
                <a:headEnd len="sm" w="sm" type="none"/>
                <a:tailEnd len="sm" w="sm" type="none"/>
              </a:ln>
            </p:spPr>
          </p:cxnSp>
          <p:cxnSp>
            <p:nvCxnSpPr>
              <p:cNvPr id="1178" name="Google Shape;1178;p52"/>
              <p:cNvCxnSpPr/>
              <p:nvPr/>
            </p:nvCxnSpPr>
            <p:spPr>
              <a:xfrm flipH="1" rot="10800000">
                <a:off x="2014" y="2245"/>
                <a:ext cx="24" cy="32"/>
              </a:xfrm>
              <a:prstGeom prst="straightConnector1">
                <a:avLst/>
              </a:prstGeom>
              <a:noFill/>
              <a:ln cap="flat" cmpd="sng" w="12700">
                <a:solidFill>
                  <a:srgbClr val="000000"/>
                </a:solidFill>
                <a:prstDash val="solid"/>
                <a:round/>
                <a:headEnd len="sm" w="sm" type="none"/>
                <a:tailEnd len="sm" w="sm" type="none"/>
              </a:ln>
            </p:spPr>
          </p:cxnSp>
          <p:cxnSp>
            <p:nvCxnSpPr>
              <p:cNvPr id="1179" name="Google Shape;1179;p52"/>
              <p:cNvCxnSpPr/>
              <p:nvPr/>
            </p:nvCxnSpPr>
            <p:spPr>
              <a:xfrm flipH="1" rot="10800000">
                <a:off x="2070" y="2245"/>
                <a:ext cx="32" cy="32"/>
              </a:xfrm>
              <a:prstGeom prst="straightConnector1">
                <a:avLst/>
              </a:prstGeom>
              <a:noFill/>
              <a:ln cap="flat" cmpd="sng" w="12700">
                <a:solidFill>
                  <a:srgbClr val="000000"/>
                </a:solidFill>
                <a:prstDash val="solid"/>
                <a:round/>
                <a:headEnd len="sm" w="sm" type="none"/>
                <a:tailEnd len="sm" w="sm" type="none"/>
              </a:ln>
            </p:spPr>
          </p:cxnSp>
          <p:cxnSp>
            <p:nvCxnSpPr>
              <p:cNvPr id="1180" name="Google Shape;1180;p52"/>
              <p:cNvCxnSpPr/>
              <p:nvPr/>
            </p:nvCxnSpPr>
            <p:spPr>
              <a:xfrm flipH="1" rot="10800000">
                <a:off x="2126" y="2245"/>
                <a:ext cx="32" cy="32"/>
              </a:xfrm>
              <a:prstGeom prst="straightConnector1">
                <a:avLst/>
              </a:prstGeom>
              <a:noFill/>
              <a:ln cap="flat" cmpd="sng" w="12700">
                <a:solidFill>
                  <a:srgbClr val="000000"/>
                </a:solidFill>
                <a:prstDash val="solid"/>
                <a:round/>
                <a:headEnd len="sm" w="sm" type="none"/>
                <a:tailEnd len="sm" w="sm" type="none"/>
              </a:ln>
            </p:spPr>
          </p:cxnSp>
          <p:cxnSp>
            <p:nvCxnSpPr>
              <p:cNvPr id="1181" name="Google Shape;1181;p52"/>
              <p:cNvCxnSpPr/>
              <p:nvPr/>
            </p:nvCxnSpPr>
            <p:spPr>
              <a:xfrm flipH="1" rot="10800000">
                <a:off x="2190" y="2245"/>
                <a:ext cx="23" cy="32"/>
              </a:xfrm>
              <a:prstGeom prst="straightConnector1">
                <a:avLst/>
              </a:prstGeom>
              <a:noFill/>
              <a:ln cap="flat" cmpd="sng" w="12700">
                <a:solidFill>
                  <a:srgbClr val="000000"/>
                </a:solidFill>
                <a:prstDash val="solid"/>
                <a:round/>
                <a:headEnd len="sm" w="sm" type="none"/>
                <a:tailEnd len="sm" w="sm" type="none"/>
              </a:ln>
            </p:spPr>
          </p:cxnSp>
          <p:cxnSp>
            <p:nvCxnSpPr>
              <p:cNvPr id="1182" name="Google Shape;1182;p52"/>
              <p:cNvCxnSpPr/>
              <p:nvPr/>
            </p:nvCxnSpPr>
            <p:spPr>
              <a:xfrm flipH="1" rot="10800000">
                <a:off x="2190" y="2309"/>
                <a:ext cx="23" cy="32"/>
              </a:xfrm>
              <a:prstGeom prst="straightConnector1">
                <a:avLst/>
              </a:prstGeom>
              <a:noFill/>
              <a:ln cap="flat" cmpd="sng" w="12700">
                <a:solidFill>
                  <a:srgbClr val="000000"/>
                </a:solidFill>
                <a:prstDash val="solid"/>
                <a:round/>
                <a:headEnd len="sm" w="sm" type="none"/>
                <a:tailEnd len="sm" w="sm" type="none"/>
              </a:ln>
            </p:spPr>
          </p:cxnSp>
          <p:cxnSp>
            <p:nvCxnSpPr>
              <p:cNvPr id="1183" name="Google Shape;1183;p52"/>
              <p:cNvCxnSpPr/>
              <p:nvPr/>
            </p:nvCxnSpPr>
            <p:spPr>
              <a:xfrm flipH="1" rot="10800000">
                <a:off x="2190" y="2373"/>
                <a:ext cx="23" cy="32"/>
              </a:xfrm>
              <a:prstGeom prst="straightConnector1">
                <a:avLst/>
              </a:prstGeom>
              <a:noFill/>
              <a:ln cap="flat" cmpd="sng" w="12700">
                <a:solidFill>
                  <a:srgbClr val="000000"/>
                </a:solidFill>
                <a:prstDash val="solid"/>
                <a:round/>
                <a:headEnd len="sm" w="sm" type="none"/>
                <a:tailEnd len="sm" w="sm" type="none"/>
              </a:ln>
            </p:spPr>
          </p:cxnSp>
          <p:cxnSp>
            <p:nvCxnSpPr>
              <p:cNvPr id="1184" name="Google Shape;1184;p52"/>
              <p:cNvCxnSpPr/>
              <p:nvPr/>
            </p:nvCxnSpPr>
            <p:spPr>
              <a:xfrm flipH="1" rot="10800000">
                <a:off x="2190" y="2437"/>
                <a:ext cx="23" cy="31"/>
              </a:xfrm>
              <a:prstGeom prst="straightConnector1">
                <a:avLst/>
              </a:prstGeom>
              <a:noFill/>
              <a:ln cap="flat" cmpd="sng" w="12700">
                <a:solidFill>
                  <a:srgbClr val="000000"/>
                </a:solidFill>
                <a:prstDash val="solid"/>
                <a:round/>
                <a:headEnd len="sm" w="sm" type="none"/>
                <a:tailEnd len="sm" w="sm" type="none"/>
              </a:ln>
            </p:spPr>
          </p:cxnSp>
          <p:cxnSp>
            <p:nvCxnSpPr>
              <p:cNvPr id="1185" name="Google Shape;1185;p52"/>
              <p:cNvCxnSpPr/>
              <p:nvPr/>
            </p:nvCxnSpPr>
            <p:spPr>
              <a:xfrm flipH="1" rot="10800000">
                <a:off x="2190" y="2500"/>
                <a:ext cx="23" cy="32"/>
              </a:xfrm>
              <a:prstGeom prst="straightConnector1">
                <a:avLst/>
              </a:prstGeom>
              <a:noFill/>
              <a:ln cap="flat" cmpd="sng" w="12700">
                <a:solidFill>
                  <a:srgbClr val="000000"/>
                </a:solidFill>
                <a:prstDash val="solid"/>
                <a:round/>
                <a:headEnd len="sm" w="sm" type="none"/>
                <a:tailEnd len="sm" w="sm" type="none"/>
              </a:ln>
            </p:spPr>
          </p:cxnSp>
          <p:cxnSp>
            <p:nvCxnSpPr>
              <p:cNvPr id="1186" name="Google Shape;1186;p52"/>
              <p:cNvCxnSpPr/>
              <p:nvPr/>
            </p:nvCxnSpPr>
            <p:spPr>
              <a:xfrm flipH="1" rot="10800000">
                <a:off x="2190" y="2564"/>
                <a:ext cx="23" cy="32"/>
              </a:xfrm>
              <a:prstGeom prst="straightConnector1">
                <a:avLst/>
              </a:prstGeom>
              <a:noFill/>
              <a:ln cap="flat" cmpd="sng" w="12700">
                <a:solidFill>
                  <a:srgbClr val="000000"/>
                </a:solidFill>
                <a:prstDash val="solid"/>
                <a:round/>
                <a:headEnd len="sm" w="sm" type="none"/>
                <a:tailEnd len="sm" w="sm" type="none"/>
              </a:ln>
            </p:spPr>
          </p:cxnSp>
          <p:cxnSp>
            <p:nvCxnSpPr>
              <p:cNvPr id="1187" name="Google Shape;1187;p52"/>
              <p:cNvCxnSpPr/>
              <p:nvPr/>
            </p:nvCxnSpPr>
            <p:spPr>
              <a:xfrm flipH="1" rot="10800000">
                <a:off x="2190" y="2628"/>
                <a:ext cx="23" cy="40"/>
              </a:xfrm>
              <a:prstGeom prst="straightConnector1">
                <a:avLst/>
              </a:prstGeom>
              <a:noFill/>
              <a:ln cap="flat" cmpd="sng" w="12700">
                <a:solidFill>
                  <a:srgbClr val="000000"/>
                </a:solidFill>
                <a:prstDash val="solid"/>
                <a:round/>
                <a:headEnd len="sm" w="sm" type="none"/>
                <a:tailEnd len="sm" w="sm" type="none"/>
              </a:ln>
            </p:spPr>
          </p:cxnSp>
          <p:cxnSp>
            <p:nvCxnSpPr>
              <p:cNvPr id="1188" name="Google Shape;1188;p52"/>
              <p:cNvCxnSpPr/>
              <p:nvPr/>
            </p:nvCxnSpPr>
            <p:spPr>
              <a:xfrm flipH="1" rot="10800000">
                <a:off x="2190" y="2700"/>
                <a:ext cx="23" cy="32"/>
              </a:xfrm>
              <a:prstGeom prst="straightConnector1">
                <a:avLst/>
              </a:prstGeom>
              <a:noFill/>
              <a:ln cap="flat" cmpd="sng" w="12700">
                <a:solidFill>
                  <a:srgbClr val="000000"/>
                </a:solidFill>
                <a:prstDash val="solid"/>
                <a:round/>
                <a:headEnd len="sm" w="sm" type="none"/>
                <a:tailEnd len="sm" w="sm" type="none"/>
              </a:ln>
            </p:spPr>
          </p:cxnSp>
          <p:cxnSp>
            <p:nvCxnSpPr>
              <p:cNvPr id="1189" name="Google Shape;1189;p52"/>
              <p:cNvCxnSpPr/>
              <p:nvPr/>
            </p:nvCxnSpPr>
            <p:spPr>
              <a:xfrm flipH="1" rot="10800000">
                <a:off x="2190" y="2763"/>
                <a:ext cx="23" cy="32"/>
              </a:xfrm>
              <a:prstGeom prst="straightConnector1">
                <a:avLst/>
              </a:prstGeom>
              <a:noFill/>
              <a:ln cap="flat" cmpd="sng" w="12700">
                <a:solidFill>
                  <a:srgbClr val="000000"/>
                </a:solidFill>
                <a:prstDash val="solid"/>
                <a:round/>
                <a:headEnd len="sm" w="sm" type="none"/>
                <a:tailEnd len="sm" w="sm" type="none"/>
              </a:ln>
            </p:spPr>
          </p:cxnSp>
          <p:cxnSp>
            <p:nvCxnSpPr>
              <p:cNvPr id="1190" name="Google Shape;1190;p52"/>
              <p:cNvCxnSpPr/>
              <p:nvPr/>
            </p:nvCxnSpPr>
            <p:spPr>
              <a:xfrm>
                <a:off x="1742" y="2245"/>
                <a:ext cx="471" cy="1"/>
              </a:xfrm>
              <a:prstGeom prst="straightConnector1">
                <a:avLst/>
              </a:prstGeom>
              <a:noFill/>
              <a:ln cap="flat" cmpd="sng" w="12700">
                <a:solidFill>
                  <a:srgbClr val="000000"/>
                </a:solidFill>
                <a:prstDash val="solid"/>
                <a:round/>
                <a:headEnd len="sm" w="sm" type="none"/>
                <a:tailEnd len="sm" w="sm" type="none"/>
              </a:ln>
            </p:spPr>
          </p:cxnSp>
          <p:cxnSp>
            <p:nvCxnSpPr>
              <p:cNvPr id="1191" name="Google Shape;1191;p52"/>
              <p:cNvCxnSpPr/>
              <p:nvPr/>
            </p:nvCxnSpPr>
            <p:spPr>
              <a:xfrm>
                <a:off x="2213" y="2245"/>
                <a:ext cx="1" cy="518"/>
              </a:xfrm>
              <a:prstGeom prst="straightConnector1">
                <a:avLst/>
              </a:prstGeom>
              <a:noFill/>
              <a:ln cap="flat" cmpd="sng" w="12700">
                <a:solidFill>
                  <a:srgbClr val="000000"/>
                </a:solidFill>
                <a:prstDash val="solid"/>
                <a:round/>
                <a:headEnd len="sm" w="sm" type="none"/>
                <a:tailEnd len="sm" w="sm" type="none"/>
              </a:ln>
            </p:spPr>
          </p:cxnSp>
          <p:sp>
            <p:nvSpPr>
              <p:cNvPr id="1192" name="Google Shape;1192;p52"/>
              <p:cNvSpPr/>
              <p:nvPr/>
            </p:nvSpPr>
            <p:spPr>
              <a:xfrm>
                <a:off x="1527" y="2277"/>
                <a:ext cx="72" cy="80"/>
              </a:xfrm>
              <a:custGeom>
                <a:rect b="b" l="l" r="r" t="t"/>
                <a:pathLst>
                  <a:path extrusionOk="0" h="10" w="9">
                    <a:moveTo>
                      <a:pt x="9" y="6"/>
                    </a:moveTo>
                    <a:cubicBezTo>
                      <a:pt x="8" y="3"/>
                      <a:pt x="6" y="1"/>
                      <a:pt x="3" y="0"/>
                    </a:cubicBezTo>
                    <a:lnTo>
                      <a:pt x="0" y="10"/>
                    </a:lnTo>
                    <a:lnTo>
                      <a:pt x="9"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1193" name="Google Shape;1193;p52"/>
            <p:cNvSpPr/>
            <p:nvPr/>
          </p:nvSpPr>
          <p:spPr>
            <a:xfrm>
              <a:off x="1734" y="2070"/>
              <a:ext cx="80" cy="71"/>
            </a:xfrm>
            <a:custGeom>
              <a:rect b="b" l="l" r="r" t="t"/>
              <a:pathLst>
                <a:path extrusionOk="0" h="9" w="10">
                  <a:moveTo>
                    <a:pt x="0" y="3"/>
                  </a:moveTo>
                  <a:cubicBezTo>
                    <a:pt x="1" y="6"/>
                    <a:pt x="3" y="8"/>
                    <a:pt x="6" y="9"/>
                  </a:cubicBezTo>
                  <a:lnTo>
                    <a:pt x="10" y="0"/>
                  </a:lnTo>
                  <a:lnTo>
                    <a:pt x="0" y="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194" name="Google Shape;1194;p52"/>
            <p:cNvCxnSpPr/>
            <p:nvPr/>
          </p:nvCxnSpPr>
          <p:spPr>
            <a:xfrm flipH="1">
              <a:off x="1575" y="2118"/>
              <a:ext cx="191" cy="191"/>
            </a:xfrm>
            <a:prstGeom prst="straightConnector1">
              <a:avLst/>
            </a:prstGeom>
            <a:noFill/>
            <a:ln cap="flat" cmpd="sng" w="12700">
              <a:solidFill>
                <a:srgbClr val="000000"/>
              </a:solidFill>
              <a:prstDash val="solid"/>
              <a:round/>
              <a:headEnd len="sm" w="sm" type="none"/>
              <a:tailEnd len="sm" w="sm" type="none"/>
            </a:ln>
          </p:spPr>
        </p:cxnSp>
        <p:sp>
          <p:nvSpPr>
            <p:cNvPr id="1195" name="Google Shape;1195;p52"/>
            <p:cNvSpPr/>
            <p:nvPr/>
          </p:nvSpPr>
          <p:spPr>
            <a:xfrm>
              <a:off x="1547" y="2441"/>
              <a:ext cx="471" cy="51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96" name="Google Shape;1196;p52"/>
            <p:cNvCxnSpPr/>
            <p:nvPr/>
          </p:nvCxnSpPr>
          <p:spPr>
            <a:xfrm>
              <a:off x="1543" y="2500"/>
              <a:ext cx="471" cy="1"/>
            </a:xfrm>
            <a:prstGeom prst="straightConnector1">
              <a:avLst/>
            </a:prstGeom>
            <a:noFill/>
            <a:ln cap="flat" cmpd="sng" w="12700">
              <a:solidFill>
                <a:srgbClr val="000000"/>
              </a:solidFill>
              <a:prstDash val="solid"/>
              <a:round/>
              <a:headEnd len="sm" w="sm" type="none"/>
              <a:tailEnd len="sm" w="sm" type="none"/>
            </a:ln>
          </p:spPr>
        </p:cxnSp>
        <p:cxnSp>
          <p:nvCxnSpPr>
            <p:cNvPr id="1197" name="Google Shape;1197;p52"/>
            <p:cNvCxnSpPr/>
            <p:nvPr/>
          </p:nvCxnSpPr>
          <p:spPr>
            <a:xfrm>
              <a:off x="1543" y="2564"/>
              <a:ext cx="471" cy="1"/>
            </a:xfrm>
            <a:prstGeom prst="straightConnector1">
              <a:avLst/>
            </a:prstGeom>
            <a:noFill/>
            <a:ln cap="flat" cmpd="sng" w="12700">
              <a:solidFill>
                <a:srgbClr val="000000"/>
              </a:solidFill>
              <a:prstDash val="solid"/>
              <a:round/>
              <a:headEnd len="sm" w="sm" type="none"/>
              <a:tailEnd len="sm" w="sm" type="none"/>
            </a:ln>
          </p:spPr>
        </p:cxnSp>
        <p:cxnSp>
          <p:nvCxnSpPr>
            <p:cNvPr id="1198" name="Google Shape;1198;p52"/>
            <p:cNvCxnSpPr/>
            <p:nvPr/>
          </p:nvCxnSpPr>
          <p:spPr>
            <a:xfrm>
              <a:off x="1543" y="2628"/>
              <a:ext cx="471" cy="1"/>
            </a:xfrm>
            <a:prstGeom prst="straightConnector1">
              <a:avLst/>
            </a:prstGeom>
            <a:noFill/>
            <a:ln cap="flat" cmpd="sng" w="12700">
              <a:solidFill>
                <a:srgbClr val="000000"/>
              </a:solidFill>
              <a:prstDash val="solid"/>
              <a:round/>
              <a:headEnd len="sm" w="sm" type="none"/>
              <a:tailEnd len="sm" w="sm" type="none"/>
            </a:ln>
          </p:spPr>
        </p:cxnSp>
        <p:cxnSp>
          <p:nvCxnSpPr>
            <p:cNvPr id="1199" name="Google Shape;1199;p52"/>
            <p:cNvCxnSpPr/>
            <p:nvPr/>
          </p:nvCxnSpPr>
          <p:spPr>
            <a:xfrm>
              <a:off x="1543" y="2700"/>
              <a:ext cx="471" cy="1"/>
            </a:xfrm>
            <a:prstGeom prst="straightConnector1">
              <a:avLst/>
            </a:prstGeom>
            <a:noFill/>
            <a:ln cap="flat" cmpd="sng" w="12700">
              <a:solidFill>
                <a:srgbClr val="000000"/>
              </a:solidFill>
              <a:prstDash val="solid"/>
              <a:round/>
              <a:headEnd len="sm" w="sm" type="none"/>
              <a:tailEnd len="sm" w="sm" type="none"/>
            </a:ln>
          </p:spPr>
        </p:cxnSp>
        <p:cxnSp>
          <p:nvCxnSpPr>
            <p:cNvPr id="1200" name="Google Shape;1200;p52"/>
            <p:cNvCxnSpPr/>
            <p:nvPr/>
          </p:nvCxnSpPr>
          <p:spPr>
            <a:xfrm>
              <a:off x="1543" y="2763"/>
              <a:ext cx="471" cy="1"/>
            </a:xfrm>
            <a:prstGeom prst="straightConnector1">
              <a:avLst/>
            </a:prstGeom>
            <a:noFill/>
            <a:ln cap="flat" cmpd="sng" w="12700">
              <a:solidFill>
                <a:srgbClr val="000000"/>
              </a:solidFill>
              <a:prstDash val="solid"/>
              <a:round/>
              <a:headEnd len="sm" w="sm" type="none"/>
              <a:tailEnd len="sm" w="sm" type="none"/>
            </a:ln>
          </p:spPr>
        </p:cxnSp>
        <p:cxnSp>
          <p:nvCxnSpPr>
            <p:cNvPr id="1201" name="Google Shape;1201;p52"/>
            <p:cNvCxnSpPr/>
            <p:nvPr/>
          </p:nvCxnSpPr>
          <p:spPr>
            <a:xfrm>
              <a:off x="1543" y="2827"/>
              <a:ext cx="471" cy="1"/>
            </a:xfrm>
            <a:prstGeom prst="straightConnector1">
              <a:avLst/>
            </a:prstGeom>
            <a:noFill/>
            <a:ln cap="flat" cmpd="sng" w="12700">
              <a:solidFill>
                <a:srgbClr val="000000"/>
              </a:solidFill>
              <a:prstDash val="solid"/>
              <a:round/>
              <a:headEnd len="sm" w="sm" type="none"/>
              <a:tailEnd len="sm" w="sm" type="none"/>
            </a:ln>
          </p:spPr>
        </p:cxnSp>
        <p:cxnSp>
          <p:nvCxnSpPr>
            <p:cNvPr id="1202" name="Google Shape;1202;p52"/>
            <p:cNvCxnSpPr/>
            <p:nvPr/>
          </p:nvCxnSpPr>
          <p:spPr>
            <a:xfrm>
              <a:off x="1543" y="2891"/>
              <a:ext cx="471" cy="1"/>
            </a:xfrm>
            <a:prstGeom prst="straightConnector1">
              <a:avLst/>
            </a:prstGeom>
            <a:noFill/>
            <a:ln cap="flat" cmpd="sng" w="12700">
              <a:solidFill>
                <a:srgbClr val="000000"/>
              </a:solidFill>
              <a:prstDash val="solid"/>
              <a:round/>
              <a:headEnd len="sm" w="sm" type="none"/>
              <a:tailEnd len="sm" w="sm" type="none"/>
            </a:ln>
          </p:spPr>
        </p:cxnSp>
        <p:cxnSp>
          <p:nvCxnSpPr>
            <p:cNvPr id="1203" name="Google Shape;1203;p52"/>
            <p:cNvCxnSpPr/>
            <p:nvPr/>
          </p:nvCxnSpPr>
          <p:spPr>
            <a:xfrm>
              <a:off x="1599"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4" name="Google Shape;1204;p52"/>
            <p:cNvCxnSpPr/>
            <p:nvPr/>
          </p:nvCxnSpPr>
          <p:spPr>
            <a:xfrm>
              <a:off x="1655"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5" name="Google Shape;1205;p52"/>
            <p:cNvCxnSpPr/>
            <p:nvPr/>
          </p:nvCxnSpPr>
          <p:spPr>
            <a:xfrm>
              <a:off x="1718"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6" name="Google Shape;1206;p52"/>
            <p:cNvCxnSpPr/>
            <p:nvPr/>
          </p:nvCxnSpPr>
          <p:spPr>
            <a:xfrm>
              <a:off x="1774"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7" name="Google Shape;1207;p52"/>
            <p:cNvCxnSpPr/>
            <p:nvPr/>
          </p:nvCxnSpPr>
          <p:spPr>
            <a:xfrm>
              <a:off x="1830"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8" name="Google Shape;1208;p52"/>
            <p:cNvCxnSpPr/>
            <p:nvPr/>
          </p:nvCxnSpPr>
          <p:spPr>
            <a:xfrm>
              <a:off x="1894"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09" name="Google Shape;1209;p52"/>
            <p:cNvCxnSpPr/>
            <p:nvPr/>
          </p:nvCxnSpPr>
          <p:spPr>
            <a:xfrm>
              <a:off x="1950" y="2437"/>
              <a:ext cx="1" cy="518"/>
            </a:xfrm>
            <a:prstGeom prst="straightConnector1">
              <a:avLst/>
            </a:prstGeom>
            <a:noFill/>
            <a:ln cap="flat" cmpd="sng" w="12700">
              <a:solidFill>
                <a:srgbClr val="000000"/>
              </a:solidFill>
              <a:prstDash val="solid"/>
              <a:round/>
              <a:headEnd len="sm" w="sm" type="none"/>
              <a:tailEnd len="sm" w="sm" type="none"/>
            </a:ln>
          </p:spPr>
        </p:cxnSp>
        <p:cxnSp>
          <p:nvCxnSpPr>
            <p:cNvPr id="1210" name="Google Shape;1210;p52"/>
            <p:cNvCxnSpPr/>
            <p:nvPr/>
          </p:nvCxnSpPr>
          <p:spPr>
            <a:xfrm flipH="1" rot="10800000">
              <a:off x="1543" y="2405"/>
              <a:ext cx="24" cy="32"/>
            </a:xfrm>
            <a:prstGeom prst="straightConnector1">
              <a:avLst/>
            </a:prstGeom>
            <a:noFill/>
            <a:ln cap="flat" cmpd="sng" w="12700">
              <a:solidFill>
                <a:srgbClr val="000000"/>
              </a:solidFill>
              <a:prstDash val="solid"/>
              <a:round/>
              <a:headEnd len="sm" w="sm" type="none"/>
              <a:tailEnd len="sm" w="sm" type="none"/>
            </a:ln>
          </p:spPr>
        </p:cxnSp>
        <p:cxnSp>
          <p:nvCxnSpPr>
            <p:cNvPr id="1211" name="Google Shape;1211;p52"/>
            <p:cNvCxnSpPr/>
            <p:nvPr/>
          </p:nvCxnSpPr>
          <p:spPr>
            <a:xfrm flipH="1" rot="10800000">
              <a:off x="1599" y="2405"/>
              <a:ext cx="32" cy="32"/>
            </a:xfrm>
            <a:prstGeom prst="straightConnector1">
              <a:avLst/>
            </a:prstGeom>
            <a:noFill/>
            <a:ln cap="flat" cmpd="sng" w="12700">
              <a:solidFill>
                <a:srgbClr val="000000"/>
              </a:solidFill>
              <a:prstDash val="solid"/>
              <a:round/>
              <a:headEnd len="sm" w="sm" type="none"/>
              <a:tailEnd len="sm" w="sm" type="none"/>
            </a:ln>
          </p:spPr>
        </p:cxnSp>
        <p:cxnSp>
          <p:nvCxnSpPr>
            <p:cNvPr id="1212" name="Google Shape;1212;p52"/>
            <p:cNvCxnSpPr/>
            <p:nvPr/>
          </p:nvCxnSpPr>
          <p:spPr>
            <a:xfrm flipH="1" rot="10800000">
              <a:off x="1655" y="2405"/>
              <a:ext cx="31" cy="32"/>
            </a:xfrm>
            <a:prstGeom prst="straightConnector1">
              <a:avLst/>
            </a:prstGeom>
            <a:noFill/>
            <a:ln cap="flat" cmpd="sng" w="12700">
              <a:solidFill>
                <a:srgbClr val="000000"/>
              </a:solidFill>
              <a:prstDash val="solid"/>
              <a:round/>
              <a:headEnd len="sm" w="sm" type="none"/>
              <a:tailEnd len="sm" w="sm" type="none"/>
            </a:ln>
          </p:spPr>
        </p:cxnSp>
        <p:cxnSp>
          <p:nvCxnSpPr>
            <p:cNvPr id="1213" name="Google Shape;1213;p52"/>
            <p:cNvCxnSpPr/>
            <p:nvPr/>
          </p:nvCxnSpPr>
          <p:spPr>
            <a:xfrm flipH="1" rot="10800000">
              <a:off x="1718" y="2405"/>
              <a:ext cx="24" cy="32"/>
            </a:xfrm>
            <a:prstGeom prst="straightConnector1">
              <a:avLst/>
            </a:prstGeom>
            <a:noFill/>
            <a:ln cap="flat" cmpd="sng" w="12700">
              <a:solidFill>
                <a:srgbClr val="000000"/>
              </a:solidFill>
              <a:prstDash val="solid"/>
              <a:round/>
              <a:headEnd len="sm" w="sm" type="none"/>
              <a:tailEnd len="sm" w="sm" type="none"/>
            </a:ln>
          </p:spPr>
        </p:cxnSp>
        <p:cxnSp>
          <p:nvCxnSpPr>
            <p:cNvPr id="1214" name="Google Shape;1214;p52"/>
            <p:cNvCxnSpPr/>
            <p:nvPr/>
          </p:nvCxnSpPr>
          <p:spPr>
            <a:xfrm flipH="1" rot="10800000">
              <a:off x="1774" y="2405"/>
              <a:ext cx="32" cy="32"/>
            </a:xfrm>
            <a:prstGeom prst="straightConnector1">
              <a:avLst/>
            </a:prstGeom>
            <a:noFill/>
            <a:ln cap="flat" cmpd="sng" w="12700">
              <a:solidFill>
                <a:srgbClr val="000000"/>
              </a:solidFill>
              <a:prstDash val="solid"/>
              <a:round/>
              <a:headEnd len="sm" w="sm" type="none"/>
              <a:tailEnd len="sm" w="sm" type="none"/>
            </a:ln>
          </p:spPr>
        </p:cxnSp>
        <p:cxnSp>
          <p:nvCxnSpPr>
            <p:cNvPr id="1215" name="Google Shape;1215;p52"/>
            <p:cNvCxnSpPr/>
            <p:nvPr/>
          </p:nvCxnSpPr>
          <p:spPr>
            <a:xfrm flipH="1" rot="10800000">
              <a:off x="1830" y="2405"/>
              <a:ext cx="32" cy="32"/>
            </a:xfrm>
            <a:prstGeom prst="straightConnector1">
              <a:avLst/>
            </a:prstGeom>
            <a:noFill/>
            <a:ln cap="flat" cmpd="sng" w="12700">
              <a:solidFill>
                <a:srgbClr val="000000"/>
              </a:solidFill>
              <a:prstDash val="solid"/>
              <a:round/>
              <a:headEnd len="sm" w="sm" type="none"/>
              <a:tailEnd len="sm" w="sm" type="none"/>
            </a:ln>
          </p:spPr>
        </p:cxnSp>
        <p:cxnSp>
          <p:nvCxnSpPr>
            <p:cNvPr id="1216" name="Google Shape;1216;p52"/>
            <p:cNvCxnSpPr/>
            <p:nvPr/>
          </p:nvCxnSpPr>
          <p:spPr>
            <a:xfrm flipH="1" rot="10800000">
              <a:off x="1894" y="2405"/>
              <a:ext cx="24" cy="32"/>
            </a:xfrm>
            <a:prstGeom prst="straightConnector1">
              <a:avLst/>
            </a:prstGeom>
            <a:noFill/>
            <a:ln cap="flat" cmpd="sng" w="12700">
              <a:solidFill>
                <a:srgbClr val="000000"/>
              </a:solidFill>
              <a:prstDash val="solid"/>
              <a:round/>
              <a:headEnd len="sm" w="sm" type="none"/>
              <a:tailEnd len="sm" w="sm" type="none"/>
            </a:ln>
          </p:spPr>
        </p:cxnSp>
        <p:cxnSp>
          <p:nvCxnSpPr>
            <p:cNvPr id="1217" name="Google Shape;1217;p52"/>
            <p:cNvCxnSpPr/>
            <p:nvPr/>
          </p:nvCxnSpPr>
          <p:spPr>
            <a:xfrm flipH="1" rot="10800000">
              <a:off x="1950" y="2405"/>
              <a:ext cx="32" cy="32"/>
            </a:xfrm>
            <a:prstGeom prst="straightConnector1">
              <a:avLst/>
            </a:prstGeom>
            <a:noFill/>
            <a:ln cap="flat" cmpd="sng" w="12700">
              <a:solidFill>
                <a:srgbClr val="000000"/>
              </a:solidFill>
              <a:prstDash val="solid"/>
              <a:round/>
              <a:headEnd len="sm" w="sm" type="none"/>
              <a:tailEnd len="sm" w="sm" type="none"/>
            </a:ln>
          </p:spPr>
        </p:cxnSp>
        <p:cxnSp>
          <p:nvCxnSpPr>
            <p:cNvPr id="1218" name="Google Shape;1218;p52"/>
            <p:cNvCxnSpPr/>
            <p:nvPr/>
          </p:nvCxnSpPr>
          <p:spPr>
            <a:xfrm flipH="1" rot="10800000">
              <a:off x="2014" y="2405"/>
              <a:ext cx="24" cy="32"/>
            </a:xfrm>
            <a:prstGeom prst="straightConnector1">
              <a:avLst/>
            </a:prstGeom>
            <a:noFill/>
            <a:ln cap="flat" cmpd="sng" w="12700">
              <a:solidFill>
                <a:srgbClr val="000000"/>
              </a:solidFill>
              <a:prstDash val="solid"/>
              <a:round/>
              <a:headEnd len="sm" w="sm" type="none"/>
              <a:tailEnd len="sm" w="sm" type="none"/>
            </a:ln>
          </p:spPr>
        </p:cxnSp>
        <p:cxnSp>
          <p:nvCxnSpPr>
            <p:cNvPr id="1219" name="Google Shape;1219;p52"/>
            <p:cNvCxnSpPr/>
            <p:nvPr/>
          </p:nvCxnSpPr>
          <p:spPr>
            <a:xfrm flipH="1" rot="10800000">
              <a:off x="2014" y="2468"/>
              <a:ext cx="24" cy="32"/>
            </a:xfrm>
            <a:prstGeom prst="straightConnector1">
              <a:avLst/>
            </a:prstGeom>
            <a:noFill/>
            <a:ln cap="flat" cmpd="sng" w="12700">
              <a:solidFill>
                <a:srgbClr val="000000"/>
              </a:solidFill>
              <a:prstDash val="solid"/>
              <a:round/>
              <a:headEnd len="sm" w="sm" type="none"/>
              <a:tailEnd len="sm" w="sm" type="none"/>
            </a:ln>
          </p:spPr>
        </p:cxnSp>
        <p:cxnSp>
          <p:nvCxnSpPr>
            <p:cNvPr id="1220" name="Google Shape;1220;p52"/>
            <p:cNvCxnSpPr/>
            <p:nvPr/>
          </p:nvCxnSpPr>
          <p:spPr>
            <a:xfrm flipH="1" rot="10800000">
              <a:off x="2014" y="2532"/>
              <a:ext cx="24" cy="32"/>
            </a:xfrm>
            <a:prstGeom prst="straightConnector1">
              <a:avLst/>
            </a:prstGeom>
            <a:noFill/>
            <a:ln cap="flat" cmpd="sng" w="12700">
              <a:solidFill>
                <a:srgbClr val="000000"/>
              </a:solidFill>
              <a:prstDash val="solid"/>
              <a:round/>
              <a:headEnd len="sm" w="sm" type="none"/>
              <a:tailEnd len="sm" w="sm" type="none"/>
            </a:ln>
          </p:spPr>
        </p:cxnSp>
        <p:cxnSp>
          <p:nvCxnSpPr>
            <p:cNvPr id="1221" name="Google Shape;1221;p52"/>
            <p:cNvCxnSpPr/>
            <p:nvPr/>
          </p:nvCxnSpPr>
          <p:spPr>
            <a:xfrm flipH="1" rot="10800000">
              <a:off x="2014" y="2596"/>
              <a:ext cx="24" cy="32"/>
            </a:xfrm>
            <a:prstGeom prst="straightConnector1">
              <a:avLst/>
            </a:prstGeom>
            <a:noFill/>
            <a:ln cap="flat" cmpd="sng" w="12700">
              <a:solidFill>
                <a:srgbClr val="000000"/>
              </a:solidFill>
              <a:prstDash val="solid"/>
              <a:round/>
              <a:headEnd len="sm" w="sm" type="none"/>
              <a:tailEnd len="sm" w="sm" type="none"/>
            </a:ln>
          </p:spPr>
        </p:cxnSp>
        <p:cxnSp>
          <p:nvCxnSpPr>
            <p:cNvPr id="1222" name="Google Shape;1222;p52"/>
            <p:cNvCxnSpPr/>
            <p:nvPr/>
          </p:nvCxnSpPr>
          <p:spPr>
            <a:xfrm flipH="1" rot="10800000">
              <a:off x="2014" y="2668"/>
              <a:ext cx="24" cy="32"/>
            </a:xfrm>
            <a:prstGeom prst="straightConnector1">
              <a:avLst/>
            </a:prstGeom>
            <a:noFill/>
            <a:ln cap="flat" cmpd="sng" w="12700">
              <a:solidFill>
                <a:srgbClr val="000000"/>
              </a:solidFill>
              <a:prstDash val="solid"/>
              <a:round/>
              <a:headEnd len="sm" w="sm" type="none"/>
              <a:tailEnd len="sm" w="sm" type="none"/>
            </a:ln>
          </p:spPr>
        </p:cxnSp>
        <p:cxnSp>
          <p:nvCxnSpPr>
            <p:cNvPr id="1223" name="Google Shape;1223;p52"/>
            <p:cNvCxnSpPr/>
            <p:nvPr/>
          </p:nvCxnSpPr>
          <p:spPr>
            <a:xfrm flipH="1" rot="10800000">
              <a:off x="2014" y="2732"/>
              <a:ext cx="24" cy="31"/>
            </a:xfrm>
            <a:prstGeom prst="straightConnector1">
              <a:avLst/>
            </a:prstGeom>
            <a:noFill/>
            <a:ln cap="flat" cmpd="sng" w="12700">
              <a:solidFill>
                <a:srgbClr val="000000"/>
              </a:solidFill>
              <a:prstDash val="solid"/>
              <a:round/>
              <a:headEnd len="sm" w="sm" type="none"/>
              <a:tailEnd len="sm" w="sm" type="none"/>
            </a:ln>
          </p:spPr>
        </p:cxnSp>
        <p:cxnSp>
          <p:nvCxnSpPr>
            <p:cNvPr id="1224" name="Google Shape;1224;p52"/>
            <p:cNvCxnSpPr/>
            <p:nvPr/>
          </p:nvCxnSpPr>
          <p:spPr>
            <a:xfrm flipH="1" rot="10800000">
              <a:off x="2014" y="2795"/>
              <a:ext cx="24" cy="32"/>
            </a:xfrm>
            <a:prstGeom prst="straightConnector1">
              <a:avLst/>
            </a:prstGeom>
            <a:noFill/>
            <a:ln cap="flat" cmpd="sng" w="12700">
              <a:solidFill>
                <a:srgbClr val="000000"/>
              </a:solidFill>
              <a:prstDash val="solid"/>
              <a:round/>
              <a:headEnd len="sm" w="sm" type="none"/>
              <a:tailEnd len="sm" w="sm" type="none"/>
            </a:ln>
          </p:spPr>
        </p:cxnSp>
        <p:cxnSp>
          <p:nvCxnSpPr>
            <p:cNvPr id="1225" name="Google Shape;1225;p52"/>
            <p:cNvCxnSpPr/>
            <p:nvPr/>
          </p:nvCxnSpPr>
          <p:spPr>
            <a:xfrm flipH="1" rot="10800000">
              <a:off x="2014" y="2859"/>
              <a:ext cx="24" cy="32"/>
            </a:xfrm>
            <a:prstGeom prst="straightConnector1">
              <a:avLst/>
            </a:prstGeom>
            <a:noFill/>
            <a:ln cap="flat" cmpd="sng" w="12700">
              <a:solidFill>
                <a:srgbClr val="000000"/>
              </a:solidFill>
              <a:prstDash val="solid"/>
              <a:round/>
              <a:headEnd len="sm" w="sm" type="none"/>
              <a:tailEnd len="sm" w="sm" type="none"/>
            </a:ln>
          </p:spPr>
        </p:cxnSp>
        <p:cxnSp>
          <p:nvCxnSpPr>
            <p:cNvPr id="1226" name="Google Shape;1226;p52"/>
            <p:cNvCxnSpPr/>
            <p:nvPr/>
          </p:nvCxnSpPr>
          <p:spPr>
            <a:xfrm flipH="1" rot="10800000">
              <a:off x="2014" y="2923"/>
              <a:ext cx="24" cy="32"/>
            </a:xfrm>
            <a:prstGeom prst="straightConnector1">
              <a:avLst/>
            </a:prstGeom>
            <a:noFill/>
            <a:ln cap="flat" cmpd="sng" w="12700">
              <a:solidFill>
                <a:srgbClr val="000000"/>
              </a:solidFill>
              <a:prstDash val="solid"/>
              <a:round/>
              <a:headEnd len="sm" w="sm" type="none"/>
              <a:tailEnd len="sm" w="sm" type="none"/>
            </a:ln>
          </p:spPr>
        </p:cxnSp>
        <p:cxnSp>
          <p:nvCxnSpPr>
            <p:cNvPr id="1227" name="Google Shape;1227;p52"/>
            <p:cNvCxnSpPr/>
            <p:nvPr/>
          </p:nvCxnSpPr>
          <p:spPr>
            <a:xfrm>
              <a:off x="1567" y="2405"/>
              <a:ext cx="471" cy="1"/>
            </a:xfrm>
            <a:prstGeom prst="straightConnector1">
              <a:avLst/>
            </a:prstGeom>
            <a:noFill/>
            <a:ln cap="flat" cmpd="sng" w="12700">
              <a:solidFill>
                <a:srgbClr val="000000"/>
              </a:solidFill>
              <a:prstDash val="solid"/>
              <a:round/>
              <a:headEnd len="sm" w="sm" type="none"/>
              <a:tailEnd len="sm" w="sm" type="none"/>
            </a:ln>
          </p:spPr>
        </p:cxnSp>
        <p:cxnSp>
          <p:nvCxnSpPr>
            <p:cNvPr id="1228" name="Google Shape;1228;p52"/>
            <p:cNvCxnSpPr/>
            <p:nvPr/>
          </p:nvCxnSpPr>
          <p:spPr>
            <a:xfrm>
              <a:off x="2038" y="2405"/>
              <a:ext cx="1" cy="518"/>
            </a:xfrm>
            <a:prstGeom prst="straightConnector1">
              <a:avLst/>
            </a:prstGeom>
            <a:noFill/>
            <a:ln cap="flat" cmpd="sng" w="12700">
              <a:solidFill>
                <a:srgbClr val="000000"/>
              </a:solidFill>
              <a:prstDash val="solid"/>
              <a:round/>
              <a:headEnd len="sm" w="sm" type="none"/>
              <a:tailEnd len="sm" w="sm" type="none"/>
            </a:ln>
          </p:spPr>
        </p:cxnSp>
        <p:sp>
          <p:nvSpPr>
            <p:cNvPr id="1229" name="Google Shape;1229;p52"/>
            <p:cNvSpPr/>
            <p:nvPr/>
          </p:nvSpPr>
          <p:spPr>
            <a:xfrm>
              <a:off x="1299" y="2775"/>
              <a:ext cx="471" cy="511"/>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30" name="Google Shape;1230;p52"/>
            <p:cNvCxnSpPr/>
            <p:nvPr/>
          </p:nvCxnSpPr>
          <p:spPr>
            <a:xfrm>
              <a:off x="1295" y="2835"/>
              <a:ext cx="471" cy="1"/>
            </a:xfrm>
            <a:prstGeom prst="straightConnector1">
              <a:avLst/>
            </a:prstGeom>
            <a:noFill/>
            <a:ln cap="flat" cmpd="sng" w="12700">
              <a:solidFill>
                <a:srgbClr val="000000"/>
              </a:solidFill>
              <a:prstDash val="solid"/>
              <a:round/>
              <a:headEnd len="sm" w="sm" type="none"/>
              <a:tailEnd len="sm" w="sm" type="none"/>
            </a:ln>
          </p:spPr>
        </p:cxnSp>
        <p:cxnSp>
          <p:nvCxnSpPr>
            <p:cNvPr id="1231" name="Google Shape;1231;p52"/>
            <p:cNvCxnSpPr/>
            <p:nvPr/>
          </p:nvCxnSpPr>
          <p:spPr>
            <a:xfrm>
              <a:off x="1295" y="2899"/>
              <a:ext cx="471" cy="1"/>
            </a:xfrm>
            <a:prstGeom prst="straightConnector1">
              <a:avLst/>
            </a:prstGeom>
            <a:noFill/>
            <a:ln cap="flat" cmpd="sng" w="12700">
              <a:solidFill>
                <a:srgbClr val="000000"/>
              </a:solidFill>
              <a:prstDash val="solid"/>
              <a:round/>
              <a:headEnd len="sm" w="sm" type="none"/>
              <a:tailEnd len="sm" w="sm" type="none"/>
            </a:ln>
          </p:spPr>
        </p:cxnSp>
        <p:cxnSp>
          <p:nvCxnSpPr>
            <p:cNvPr id="1232" name="Google Shape;1232;p52"/>
            <p:cNvCxnSpPr/>
            <p:nvPr/>
          </p:nvCxnSpPr>
          <p:spPr>
            <a:xfrm>
              <a:off x="1295" y="2963"/>
              <a:ext cx="471" cy="1"/>
            </a:xfrm>
            <a:prstGeom prst="straightConnector1">
              <a:avLst/>
            </a:prstGeom>
            <a:noFill/>
            <a:ln cap="flat" cmpd="sng" w="12700">
              <a:solidFill>
                <a:srgbClr val="000000"/>
              </a:solidFill>
              <a:prstDash val="solid"/>
              <a:round/>
              <a:headEnd len="sm" w="sm" type="none"/>
              <a:tailEnd len="sm" w="sm" type="none"/>
            </a:ln>
          </p:spPr>
        </p:cxnSp>
        <p:cxnSp>
          <p:nvCxnSpPr>
            <p:cNvPr id="1233" name="Google Shape;1233;p52"/>
            <p:cNvCxnSpPr/>
            <p:nvPr/>
          </p:nvCxnSpPr>
          <p:spPr>
            <a:xfrm>
              <a:off x="1295" y="3027"/>
              <a:ext cx="471" cy="1"/>
            </a:xfrm>
            <a:prstGeom prst="straightConnector1">
              <a:avLst/>
            </a:prstGeom>
            <a:noFill/>
            <a:ln cap="flat" cmpd="sng" w="12700">
              <a:solidFill>
                <a:srgbClr val="000000"/>
              </a:solidFill>
              <a:prstDash val="solid"/>
              <a:round/>
              <a:headEnd len="sm" w="sm" type="none"/>
              <a:tailEnd len="sm" w="sm" type="none"/>
            </a:ln>
          </p:spPr>
        </p:cxnSp>
        <p:cxnSp>
          <p:nvCxnSpPr>
            <p:cNvPr id="1234" name="Google Shape;1234;p52"/>
            <p:cNvCxnSpPr/>
            <p:nvPr/>
          </p:nvCxnSpPr>
          <p:spPr>
            <a:xfrm>
              <a:off x="1295" y="3090"/>
              <a:ext cx="471" cy="1"/>
            </a:xfrm>
            <a:prstGeom prst="straightConnector1">
              <a:avLst/>
            </a:prstGeom>
            <a:noFill/>
            <a:ln cap="flat" cmpd="sng" w="12700">
              <a:solidFill>
                <a:srgbClr val="000000"/>
              </a:solidFill>
              <a:prstDash val="solid"/>
              <a:round/>
              <a:headEnd len="sm" w="sm" type="none"/>
              <a:tailEnd len="sm" w="sm" type="none"/>
            </a:ln>
          </p:spPr>
        </p:cxnSp>
        <p:cxnSp>
          <p:nvCxnSpPr>
            <p:cNvPr id="1235" name="Google Shape;1235;p52"/>
            <p:cNvCxnSpPr/>
            <p:nvPr/>
          </p:nvCxnSpPr>
          <p:spPr>
            <a:xfrm>
              <a:off x="1295" y="3154"/>
              <a:ext cx="471" cy="1"/>
            </a:xfrm>
            <a:prstGeom prst="straightConnector1">
              <a:avLst/>
            </a:prstGeom>
            <a:noFill/>
            <a:ln cap="flat" cmpd="sng" w="12700">
              <a:solidFill>
                <a:srgbClr val="000000"/>
              </a:solidFill>
              <a:prstDash val="solid"/>
              <a:round/>
              <a:headEnd len="sm" w="sm" type="none"/>
              <a:tailEnd len="sm" w="sm" type="none"/>
            </a:ln>
          </p:spPr>
        </p:cxnSp>
        <p:cxnSp>
          <p:nvCxnSpPr>
            <p:cNvPr id="1236" name="Google Shape;1236;p52"/>
            <p:cNvCxnSpPr/>
            <p:nvPr/>
          </p:nvCxnSpPr>
          <p:spPr>
            <a:xfrm>
              <a:off x="1295" y="3218"/>
              <a:ext cx="471" cy="1"/>
            </a:xfrm>
            <a:prstGeom prst="straightConnector1">
              <a:avLst/>
            </a:prstGeom>
            <a:noFill/>
            <a:ln cap="flat" cmpd="sng" w="12700">
              <a:solidFill>
                <a:srgbClr val="000000"/>
              </a:solidFill>
              <a:prstDash val="solid"/>
              <a:round/>
              <a:headEnd len="sm" w="sm" type="none"/>
              <a:tailEnd len="sm" w="sm" type="none"/>
            </a:ln>
          </p:spPr>
        </p:cxnSp>
        <p:cxnSp>
          <p:nvCxnSpPr>
            <p:cNvPr id="1237" name="Google Shape;1237;p52"/>
            <p:cNvCxnSpPr/>
            <p:nvPr/>
          </p:nvCxnSpPr>
          <p:spPr>
            <a:xfrm>
              <a:off x="1351"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38" name="Google Shape;1238;p52"/>
            <p:cNvCxnSpPr/>
            <p:nvPr/>
          </p:nvCxnSpPr>
          <p:spPr>
            <a:xfrm>
              <a:off x="1415"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39" name="Google Shape;1239;p52"/>
            <p:cNvCxnSpPr/>
            <p:nvPr/>
          </p:nvCxnSpPr>
          <p:spPr>
            <a:xfrm>
              <a:off x="1471"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40" name="Google Shape;1240;p52"/>
            <p:cNvCxnSpPr/>
            <p:nvPr/>
          </p:nvCxnSpPr>
          <p:spPr>
            <a:xfrm>
              <a:off x="1527"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41" name="Google Shape;1241;p52"/>
            <p:cNvCxnSpPr/>
            <p:nvPr/>
          </p:nvCxnSpPr>
          <p:spPr>
            <a:xfrm>
              <a:off x="1591"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42" name="Google Shape;1242;p52"/>
            <p:cNvCxnSpPr/>
            <p:nvPr/>
          </p:nvCxnSpPr>
          <p:spPr>
            <a:xfrm>
              <a:off x="1647"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43" name="Google Shape;1243;p52"/>
            <p:cNvCxnSpPr/>
            <p:nvPr/>
          </p:nvCxnSpPr>
          <p:spPr>
            <a:xfrm>
              <a:off x="1702" y="2771"/>
              <a:ext cx="1" cy="511"/>
            </a:xfrm>
            <a:prstGeom prst="straightConnector1">
              <a:avLst/>
            </a:prstGeom>
            <a:noFill/>
            <a:ln cap="flat" cmpd="sng" w="12700">
              <a:solidFill>
                <a:srgbClr val="000000"/>
              </a:solidFill>
              <a:prstDash val="solid"/>
              <a:round/>
              <a:headEnd len="sm" w="sm" type="none"/>
              <a:tailEnd len="sm" w="sm" type="none"/>
            </a:ln>
          </p:spPr>
        </p:cxnSp>
        <p:cxnSp>
          <p:nvCxnSpPr>
            <p:cNvPr id="1244" name="Google Shape;1244;p52"/>
            <p:cNvCxnSpPr/>
            <p:nvPr/>
          </p:nvCxnSpPr>
          <p:spPr>
            <a:xfrm flipH="1" rot="10800000">
              <a:off x="1295" y="2740"/>
              <a:ext cx="24" cy="31"/>
            </a:xfrm>
            <a:prstGeom prst="straightConnector1">
              <a:avLst/>
            </a:prstGeom>
            <a:noFill/>
            <a:ln cap="flat" cmpd="sng" w="12700">
              <a:solidFill>
                <a:srgbClr val="000000"/>
              </a:solidFill>
              <a:prstDash val="solid"/>
              <a:round/>
              <a:headEnd len="sm" w="sm" type="none"/>
              <a:tailEnd len="sm" w="sm" type="none"/>
            </a:ln>
          </p:spPr>
        </p:cxnSp>
        <p:cxnSp>
          <p:nvCxnSpPr>
            <p:cNvPr id="1245" name="Google Shape;1245;p52"/>
            <p:cNvCxnSpPr/>
            <p:nvPr/>
          </p:nvCxnSpPr>
          <p:spPr>
            <a:xfrm flipH="1" rot="10800000">
              <a:off x="1351" y="2740"/>
              <a:ext cx="32" cy="31"/>
            </a:xfrm>
            <a:prstGeom prst="straightConnector1">
              <a:avLst/>
            </a:prstGeom>
            <a:noFill/>
            <a:ln cap="flat" cmpd="sng" w="12700">
              <a:solidFill>
                <a:srgbClr val="000000"/>
              </a:solidFill>
              <a:prstDash val="solid"/>
              <a:round/>
              <a:headEnd len="sm" w="sm" type="none"/>
              <a:tailEnd len="sm" w="sm" type="none"/>
            </a:ln>
          </p:spPr>
        </p:cxnSp>
        <p:cxnSp>
          <p:nvCxnSpPr>
            <p:cNvPr id="1246" name="Google Shape;1246;p52"/>
            <p:cNvCxnSpPr/>
            <p:nvPr/>
          </p:nvCxnSpPr>
          <p:spPr>
            <a:xfrm flipH="1" rot="10800000">
              <a:off x="1415" y="2740"/>
              <a:ext cx="24" cy="31"/>
            </a:xfrm>
            <a:prstGeom prst="straightConnector1">
              <a:avLst/>
            </a:prstGeom>
            <a:noFill/>
            <a:ln cap="flat" cmpd="sng" w="12700">
              <a:solidFill>
                <a:srgbClr val="000000"/>
              </a:solidFill>
              <a:prstDash val="solid"/>
              <a:round/>
              <a:headEnd len="sm" w="sm" type="none"/>
              <a:tailEnd len="sm" w="sm" type="none"/>
            </a:ln>
          </p:spPr>
        </p:cxnSp>
        <p:cxnSp>
          <p:nvCxnSpPr>
            <p:cNvPr id="1247" name="Google Shape;1247;p52"/>
            <p:cNvCxnSpPr/>
            <p:nvPr/>
          </p:nvCxnSpPr>
          <p:spPr>
            <a:xfrm flipH="1" rot="10800000">
              <a:off x="1471" y="2740"/>
              <a:ext cx="32" cy="31"/>
            </a:xfrm>
            <a:prstGeom prst="straightConnector1">
              <a:avLst/>
            </a:prstGeom>
            <a:noFill/>
            <a:ln cap="flat" cmpd="sng" w="12700">
              <a:solidFill>
                <a:srgbClr val="000000"/>
              </a:solidFill>
              <a:prstDash val="solid"/>
              <a:round/>
              <a:headEnd len="sm" w="sm" type="none"/>
              <a:tailEnd len="sm" w="sm" type="none"/>
            </a:ln>
          </p:spPr>
        </p:cxnSp>
        <p:cxnSp>
          <p:nvCxnSpPr>
            <p:cNvPr id="1248" name="Google Shape;1248;p52"/>
            <p:cNvCxnSpPr/>
            <p:nvPr/>
          </p:nvCxnSpPr>
          <p:spPr>
            <a:xfrm flipH="1" rot="10800000">
              <a:off x="1527" y="2740"/>
              <a:ext cx="32" cy="31"/>
            </a:xfrm>
            <a:prstGeom prst="straightConnector1">
              <a:avLst/>
            </a:prstGeom>
            <a:noFill/>
            <a:ln cap="flat" cmpd="sng" w="12700">
              <a:solidFill>
                <a:srgbClr val="000000"/>
              </a:solidFill>
              <a:prstDash val="solid"/>
              <a:round/>
              <a:headEnd len="sm" w="sm" type="none"/>
              <a:tailEnd len="sm" w="sm" type="none"/>
            </a:ln>
          </p:spPr>
        </p:cxnSp>
        <p:cxnSp>
          <p:nvCxnSpPr>
            <p:cNvPr id="1249" name="Google Shape;1249;p52"/>
            <p:cNvCxnSpPr/>
            <p:nvPr/>
          </p:nvCxnSpPr>
          <p:spPr>
            <a:xfrm flipH="1" rot="10800000">
              <a:off x="1591" y="2740"/>
              <a:ext cx="24" cy="31"/>
            </a:xfrm>
            <a:prstGeom prst="straightConnector1">
              <a:avLst/>
            </a:prstGeom>
            <a:noFill/>
            <a:ln cap="flat" cmpd="sng" w="12700">
              <a:solidFill>
                <a:srgbClr val="000000"/>
              </a:solidFill>
              <a:prstDash val="solid"/>
              <a:round/>
              <a:headEnd len="sm" w="sm" type="none"/>
              <a:tailEnd len="sm" w="sm" type="none"/>
            </a:ln>
          </p:spPr>
        </p:cxnSp>
        <p:cxnSp>
          <p:nvCxnSpPr>
            <p:cNvPr id="1250" name="Google Shape;1250;p52"/>
            <p:cNvCxnSpPr/>
            <p:nvPr/>
          </p:nvCxnSpPr>
          <p:spPr>
            <a:xfrm flipH="1" rot="10800000">
              <a:off x="1647" y="2740"/>
              <a:ext cx="32" cy="31"/>
            </a:xfrm>
            <a:prstGeom prst="straightConnector1">
              <a:avLst/>
            </a:prstGeom>
            <a:noFill/>
            <a:ln cap="flat" cmpd="sng" w="12700">
              <a:solidFill>
                <a:srgbClr val="000000"/>
              </a:solidFill>
              <a:prstDash val="solid"/>
              <a:round/>
              <a:headEnd len="sm" w="sm" type="none"/>
              <a:tailEnd len="sm" w="sm" type="none"/>
            </a:ln>
          </p:spPr>
        </p:cxnSp>
        <p:cxnSp>
          <p:nvCxnSpPr>
            <p:cNvPr id="1251" name="Google Shape;1251;p52"/>
            <p:cNvCxnSpPr/>
            <p:nvPr/>
          </p:nvCxnSpPr>
          <p:spPr>
            <a:xfrm flipH="1" rot="10800000">
              <a:off x="1702" y="2740"/>
              <a:ext cx="32" cy="31"/>
            </a:xfrm>
            <a:prstGeom prst="straightConnector1">
              <a:avLst/>
            </a:prstGeom>
            <a:noFill/>
            <a:ln cap="flat" cmpd="sng" w="12700">
              <a:solidFill>
                <a:srgbClr val="000000"/>
              </a:solidFill>
              <a:prstDash val="solid"/>
              <a:round/>
              <a:headEnd len="sm" w="sm" type="none"/>
              <a:tailEnd len="sm" w="sm" type="none"/>
            </a:ln>
          </p:spPr>
        </p:cxnSp>
        <p:cxnSp>
          <p:nvCxnSpPr>
            <p:cNvPr id="1252" name="Google Shape;1252;p52"/>
            <p:cNvCxnSpPr/>
            <p:nvPr/>
          </p:nvCxnSpPr>
          <p:spPr>
            <a:xfrm flipH="1" rot="10800000">
              <a:off x="1766" y="2740"/>
              <a:ext cx="24" cy="31"/>
            </a:xfrm>
            <a:prstGeom prst="straightConnector1">
              <a:avLst/>
            </a:prstGeom>
            <a:noFill/>
            <a:ln cap="flat" cmpd="sng" w="12700">
              <a:solidFill>
                <a:srgbClr val="000000"/>
              </a:solidFill>
              <a:prstDash val="solid"/>
              <a:round/>
              <a:headEnd len="sm" w="sm" type="none"/>
              <a:tailEnd len="sm" w="sm" type="none"/>
            </a:ln>
          </p:spPr>
        </p:cxnSp>
        <p:cxnSp>
          <p:nvCxnSpPr>
            <p:cNvPr id="1253" name="Google Shape;1253;p52"/>
            <p:cNvCxnSpPr/>
            <p:nvPr/>
          </p:nvCxnSpPr>
          <p:spPr>
            <a:xfrm flipH="1" rot="10800000">
              <a:off x="1766" y="2803"/>
              <a:ext cx="24" cy="32"/>
            </a:xfrm>
            <a:prstGeom prst="straightConnector1">
              <a:avLst/>
            </a:prstGeom>
            <a:noFill/>
            <a:ln cap="flat" cmpd="sng" w="12700">
              <a:solidFill>
                <a:srgbClr val="000000"/>
              </a:solidFill>
              <a:prstDash val="solid"/>
              <a:round/>
              <a:headEnd len="sm" w="sm" type="none"/>
              <a:tailEnd len="sm" w="sm" type="none"/>
            </a:ln>
          </p:spPr>
        </p:cxnSp>
        <p:cxnSp>
          <p:nvCxnSpPr>
            <p:cNvPr id="1254" name="Google Shape;1254;p52"/>
            <p:cNvCxnSpPr/>
            <p:nvPr/>
          </p:nvCxnSpPr>
          <p:spPr>
            <a:xfrm flipH="1" rot="10800000">
              <a:off x="1766" y="2867"/>
              <a:ext cx="24" cy="32"/>
            </a:xfrm>
            <a:prstGeom prst="straightConnector1">
              <a:avLst/>
            </a:prstGeom>
            <a:noFill/>
            <a:ln cap="flat" cmpd="sng" w="12700">
              <a:solidFill>
                <a:srgbClr val="000000"/>
              </a:solidFill>
              <a:prstDash val="solid"/>
              <a:round/>
              <a:headEnd len="sm" w="sm" type="none"/>
              <a:tailEnd len="sm" w="sm" type="none"/>
            </a:ln>
          </p:spPr>
        </p:cxnSp>
        <p:cxnSp>
          <p:nvCxnSpPr>
            <p:cNvPr id="1255" name="Google Shape;1255;p52"/>
            <p:cNvCxnSpPr/>
            <p:nvPr/>
          </p:nvCxnSpPr>
          <p:spPr>
            <a:xfrm flipH="1" rot="10800000">
              <a:off x="1766" y="2931"/>
              <a:ext cx="24" cy="32"/>
            </a:xfrm>
            <a:prstGeom prst="straightConnector1">
              <a:avLst/>
            </a:prstGeom>
            <a:noFill/>
            <a:ln cap="flat" cmpd="sng" w="12700">
              <a:solidFill>
                <a:srgbClr val="000000"/>
              </a:solidFill>
              <a:prstDash val="solid"/>
              <a:round/>
              <a:headEnd len="sm" w="sm" type="none"/>
              <a:tailEnd len="sm" w="sm" type="none"/>
            </a:ln>
          </p:spPr>
        </p:cxnSp>
        <p:cxnSp>
          <p:nvCxnSpPr>
            <p:cNvPr id="1256" name="Google Shape;1256;p52"/>
            <p:cNvCxnSpPr/>
            <p:nvPr/>
          </p:nvCxnSpPr>
          <p:spPr>
            <a:xfrm flipH="1" rot="10800000">
              <a:off x="1766" y="2995"/>
              <a:ext cx="24" cy="32"/>
            </a:xfrm>
            <a:prstGeom prst="straightConnector1">
              <a:avLst/>
            </a:prstGeom>
            <a:noFill/>
            <a:ln cap="flat" cmpd="sng" w="12700">
              <a:solidFill>
                <a:srgbClr val="000000"/>
              </a:solidFill>
              <a:prstDash val="solid"/>
              <a:round/>
              <a:headEnd len="sm" w="sm" type="none"/>
              <a:tailEnd len="sm" w="sm" type="none"/>
            </a:ln>
          </p:spPr>
        </p:cxnSp>
        <p:cxnSp>
          <p:nvCxnSpPr>
            <p:cNvPr id="1257" name="Google Shape;1257;p52"/>
            <p:cNvCxnSpPr/>
            <p:nvPr/>
          </p:nvCxnSpPr>
          <p:spPr>
            <a:xfrm flipH="1" rot="10800000">
              <a:off x="1766" y="3058"/>
              <a:ext cx="24" cy="32"/>
            </a:xfrm>
            <a:prstGeom prst="straightConnector1">
              <a:avLst/>
            </a:prstGeom>
            <a:noFill/>
            <a:ln cap="flat" cmpd="sng" w="12700">
              <a:solidFill>
                <a:srgbClr val="000000"/>
              </a:solidFill>
              <a:prstDash val="solid"/>
              <a:round/>
              <a:headEnd len="sm" w="sm" type="none"/>
              <a:tailEnd len="sm" w="sm" type="none"/>
            </a:ln>
          </p:spPr>
        </p:cxnSp>
        <p:cxnSp>
          <p:nvCxnSpPr>
            <p:cNvPr id="1258" name="Google Shape;1258;p52"/>
            <p:cNvCxnSpPr/>
            <p:nvPr/>
          </p:nvCxnSpPr>
          <p:spPr>
            <a:xfrm flipH="1" rot="10800000">
              <a:off x="1766" y="3122"/>
              <a:ext cx="24" cy="32"/>
            </a:xfrm>
            <a:prstGeom prst="straightConnector1">
              <a:avLst/>
            </a:prstGeom>
            <a:noFill/>
            <a:ln cap="flat" cmpd="sng" w="12700">
              <a:solidFill>
                <a:srgbClr val="000000"/>
              </a:solidFill>
              <a:prstDash val="solid"/>
              <a:round/>
              <a:headEnd len="sm" w="sm" type="none"/>
              <a:tailEnd len="sm" w="sm" type="none"/>
            </a:ln>
          </p:spPr>
        </p:cxnSp>
        <p:cxnSp>
          <p:nvCxnSpPr>
            <p:cNvPr id="1259" name="Google Shape;1259;p52"/>
            <p:cNvCxnSpPr/>
            <p:nvPr/>
          </p:nvCxnSpPr>
          <p:spPr>
            <a:xfrm flipH="1" rot="10800000">
              <a:off x="1766" y="3186"/>
              <a:ext cx="24" cy="32"/>
            </a:xfrm>
            <a:prstGeom prst="straightConnector1">
              <a:avLst/>
            </a:prstGeom>
            <a:noFill/>
            <a:ln cap="flat" cmpd="sng" w="12700">
              <a:solidFill>
                <a:srgbClr val="000000"/>
              </a:solidFill>
              <a:prstDash val="solid"/>
              <a:round/>
              <a:headEnd len="sm" w="sm" type="none"/>
              <a:tailEnd len="sm" w="sm" type="none"/>
            </a:ln>
          </p:spPr>
        </p:cxnSp>
        <p:cxnSp>
          <p:nvCxnSpPr>
            <p:cNvPr id="1260" name="Google Shape;1260;p52"/>
            <p:cNvCxnSpPr/>
            <p:nvPr/>
          </p:nvCxnSpPr>
          <p:spPr>
            <a:xfrm flipH="1" rot="10800000">
              <a:off x="1766" y="3250"/>
              <a:ext cx="24" cy="32"/>
            </a:xfrm>
            <a:prstGeom prst="straightConnector1">
              <a:avLst/>
            </a:prstGeom>
            <a:noFill/>
            <a:ln cap="flat" cmpd="sng" w="12700">
              <a:solidFill>
                <a:srgbClr val="000000"/>
              </a:solidFill>
              <a:prstDash val="solid"/>
              <a:round/>
              <a:headEnd len="sm" w="sm" type="none"/>
              <a:tailEnd len="sm" w="sm" type="none"/>
            </a:ln>
          </p:spPr>
        </p:cxnSp>
        <p:cxnSp>
          <p:nvCxnSpPr>
            <p:cNvPr id="1261" name="Google Shape;1261;p52"/>
            <p:cNvCxnSpPr/>
            <p:nvPr/>
          </p:nvCxnSpPr>
          <p:spPr>
            <a:xfrm>
              <a:off x="1319" y="2740"/>
              <a:ext cx="471" cy="1"/>
            </a:xfrm>
            <a:prstGeom prst="straightConnector1">
              <a:avLst/>
            </a:prstGeom>
            <a:noFill/>
            <a:ln cap="flat" cmpd="sng" w="12700">
              <a:solidFill>
                <a:srgbClr val="000000"/>
              </a:solidFill>
              <a:prstDash val="solid"/>
              <a:round/>
              <a:headEnd len="sm" w="sm" type="none"/>
              <a:tailEnd len="sm" w="sm" type="none"/>
            </a:ln>
          </p:spPr>
        </p:cxnSp>
        <p:cxnSp>
          <p:nvCxnSpPr>
            <p:cNvPr id="1262" name="Google Shape;1262;p52"/>
            <p:cNvCxnSpPr/>
            <p:nvPr/>
          </p:nvCxnSpPr>
          <p:spPr>
            <a:xfrm>
              <a:off x="1790" y="2740"/>
              <a:ext cx="1" cy="510"/>
            </a:xfrm>
            <a:prstGeom prst="straightConnector1">
              <a:avLst/>
            </a:prstGeom>
            <a:noFill/>
            <a:ln cap="flat" cmpd="sng" w="12700">
              <a:solidFill>
                <a:srgbClr val="000000"/>
              </a:solidFill>
              <a:prstDash val="solid"/>
              <a:round/>
              <a:headEnd len="sm" w="sm" type="none"/>
              <a:tailEnd len="sm" w="sm" type="none"/>
            </a:ln>
          </p:spPr>
        </p:cxnSp>
        <p:sp>
          <p:nvSpPr>
            <p:cNvPr id="1263" name="Google Shape;1263;p52"/>
            <p:cNvSpPr/>
            <p:nvPr/>
          </p:nvSpPr>
          <p:spPr>
            <a:xfrm>
              <a:off x="1124" y="2935"/>
              <a:ext cx="471" cy="51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64" name="Google Shape;1264;p52"/>
            <p:cNvCxnSpPr/>
            <p:nvPr/>
          </p:nvCxnSpPr>
          <p:spPr>
            <a:xfrm>
              <a:off x="1120" y="2995"/>
              <a:ext cx="471" cy="1"/>
            </a:xfrm>
            <a:prstGeom prst="straightConnector1">
              <a:avLst/>
            </a:prstGeom>
            <a:noFill/>
            <a:ln cap="flat" cmpd="sng" w="12700">
              <a:solidFill>
                <a:srgbClr val="000000"/>
              </a:solidFill>
              <a:prstDash val="solid"/>
              <a:round/>
              <a:headEnd len="sm" w="sm" type="none"/>
              <a:tailEnd len="sm" w="sm" type="none"/>
            </a:ln>
          </p:spPr>
        </p:cxnSp>
        <p:cxnSp>
          <p:nvCxnSpPr>
            <p:cNvPr id="1265" name="Google Shape;1265;p52"/>
            <p:cNvCxnSpPr/>
            <p:nvPr/>
          </p:nvCxnSpPr>
          <p:spPr>
            <a:xfrm>
              <a:off x="1120" y="3058"/>
              <a:ext cx="471" cy="1"/>
            </a:xfrm>
            <a:prstGeom prst="straightConnector1">
              <a:avLst/>
            </a:prstGeom>
            <a:noFill/>
            <a:ln cap="flat" cmpd="sng" w="12700">
              <a:solidFill>
                <a:srgbClr val="000000"/>
              </a:solidFill>
              <a:prstDash val="solid"/>
              <a:round/>
              <a:headEnd len="sm" w="sm" type="none"/>
              <a:tailEnd len="sm" w="sm" type="none"/>
            </a:ln>
          </p:spPr>
        </p:cxnSp>
        <p:cxnSp>
          <p:nvCxnSpPr>
            <p:cNvPr id="1266" name="Google Shape;1266;p52"/>
            <p:cNvCxnSpPr/>
            <p:nvPr/>
          </p:nvCxnSpPr>
          <p:spPr>
            <a:xfrm>
              <a:off x="1120" y="3122"/>
              <a:ext cx="471" cy="1"/>
            </a:xfrm>
            <a:prstGeom prst="straightConnector1">
              <a:avLst/>
            </a:prstGeom>
            <a:noFill/>
            <a:ln cap="flat" cmpd="sng" w="12700">
              <a:solidFill>
                <a:srgbClr val="000000"/>
              </a:solidFill>
              <a:prstDash val="solid"/>
              <a:round/>
              <a:headEnd len="sm" w="sm" type="none"/>
              <a:tailEnd len="sm" w="sm" type="none"/>
            </a:ln>
          </p:spPr>
        </p:cxnSp>
        <p:cxnSp>
          <p:nvCxnSpPr>
            <p:cNvPr id="1267" name="Google Shape;1267;p52"/>
            <p:cNvCxnSpPr/>
            <p:nvPr/>
          </p:nvCxnSpPr>
          <p:spPr>
            <a:xfrm>
              <a:off x="1120" y="3186"/>
              <a:ext cx="471" cy="1"/>
            </a:xfrm>
            <a:prstGeom prst="straightConnector1">
              <a:avLst/>
            </a:prstGeom>
            <a:noFill/>
            <a:ln cap="flat" cmpd="sng" w="12700">
              <a:solidFill>
                <a:srgbClr val="000000"/>
              </a:solidFill>
              <a:prstDash val="solid"/>
              <a:round/>
              <a:headEnd len="sm" w="sm" type="none"/>
              <a:tailEnd len="sm" w="sm" type="none"/>
            </a:ln>
          </p:spPr>
        </p:cxnSp>
        <p:cxnSp>
          <p:nvCxnSpPr>
            <p:cNvPr id="1268" name="Google Shape;1268;p52"/>
            <p:cNvCxnSpPr/>
            <p:nvPr/>
          </p:nvCxnSpPr>
          <p:spPr>
            <a:xfrm>
              <a:off x="1120" y="3250"/>
              <a:ext cx="471" cy="1"/>
            </a:xfrm>
            <a:prstGeom prst="straightConnector1">
              <a:avLst/>
            </a:prstGeom>
            <a:noFill/>
            <a:ln cap="flat" cmpd="sng" w="12700">
              <a:solidFill>
                <a:srgbClr val="000000"/>
              </a:solidFill>
              <a:prstDash val="solid"/>
              <a:round/>
              <a:headEnd len="sm" w="sm" type="none"/>
              <a:tailEnd len="sm" w="sm" type="none"/>
            </a:ln>
          </p:spPr>
        </p:cxnSp>
        <p:cxnSp>
          <p:nvCxnSpPr>
            <p:cNvPr id="1269" name="Google Shape;1269;p52"/>
            <p:cNvCxnSpPr/>
            <p:nvPr/>
          </p:nvCxnSpPr>
          <p:spPr>
            <a:xfrm>
              <a:off x="1120" y="3322"/>
              <a:ext cx="471" cy="1"/>
            </a:xfrm>
            <a:prstGeom prst="straightConnector1">
              <a:avLst/>
            </a:prstGeom>
            <a:noFill/>
            <a:ln cap="flat" cmpd="sng" w="12700">
              <a:solidFill>
                <a:srgbClr val="000000"/>
              </a:solidFill>
              <a:prstDash val="solid"/>
              <a:round/>
              <a:headEnd len="sm" w="sm" type="none"/>
              <a:tailEnd len="sm" w="sm" type="none"/>
            </a:ln>
          </p:spPr>
        </p:cxnSp>
        <p:cxnSp>
          <p:nvCxnSpPr>
            <p:cNvPr id="1270" name="Google Shape;1270;p52"/>
            <p:cNvCxnSpPr/>
            <p:nvPr/>
          </p:nvCxnSpPr>
          <p:spPr>
            <a:xfrm>
              <a:off x="1120" y="3385"/>
              <a:ext cx="471" cy="1"/>
            </a:xfrm>
            <a:prstGeom prst="straightConnector1">
              <a:avLst/>
            </a:prstGeom>
            <a:noFill/>
            <a:ln cap="flat" cmpd="sng" w="12700">
              <a:solidFill>
                <a:srgbClr val="000000"/>
              </a:solidFill>
              <a:prstDash val="solid"/>
              <a:round/>
              <a:headEnd len="sm" w="sm" type="none"/>
              <a:tailEnd len="sm" w="sm" type="none"/>
            </a:ln>
          </p:spPr>
        </p:cxnSp>
        <p:cxnSp>
          <p:nvCxnSpPr>
            <p:cNvPr id="1271" name="Google Shape;1271;p52"/>
            <p:cNvCxnSpPr/>
            <p:nvPr/>
          </p:nvCxnSpPr>
          <p:spPr>
            <a:xfrm>
              <a:off x="1175"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2" name="Google Shape;1272;p52"/>
            <p:cNvCxnSpPr/>
            <p:nvPr/>
          </p:nvCxnSpPr>
          <p:spPr>
            <a:xfrm>
              <a:off x="1231"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3" name="Google Shape;1273;p52"/>
            <p:cNvCxnSpPr/>
            <p:nvPr/>
          </p:nvCxnSpPr>
          <p:spPr>
            <a:xfrm>
              <a:off x="1295"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4" name="Google Shape;1274;p52"/>
            <p:cNvCxnSpPr/>
            <p:nvPr/>
          </p:nvCxnSpPr>
          <p:spPr>
            <a:xfrm>
              <a:off x="1351"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5" name="Google Shape;1275;p52"/>
            <p:cNvCxnSpPr/>
            <p:nvPr/>
          </p:nvCxnSpPr>
          <p:spPr>
            <a:xfrm>
              <a:off x="1415"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6" name="Google Shape;1276;p52"/>
            <p:cNvCxnSpPr/>
            <p:nvPr/>
          </p:nvCxnSpPr>
          <p:spPr>
            <a:xfrm>
              <a:off x="1471"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7" name="Google Shape;1277;p52"/>
            <p:cNvCxnSpPr/>
            <p:nvPr/>
          </p:nvCxnSpPr>
          <p:spPr>
            <a:xfrm>
              <a:off x="1527" y="2931"/>
              <a:ext cx="1" cy="518"/>
            </a:xfrm>
            <a:prstGeom prst="straightConnector1">
              <a:avLst/>
            </a:prstGeom>
            <a:noFill/>
            <a:ln cap="flat" cmpd="sng" w="12700">
              <a:solidFill>
                <a:srgbClr val="000000"/>
              </a:solidFill>
              <a:prstDash val="solid"/>
              <a:round/>
              <a:headEnd len="sm" w="sm" type="none"/>
              <a:tailEnd len="sm" w="sm" type="none"/>
            </a:ln>
          </p:spPr>
        </p:cxnSp>
        <p:cxnSp>
          <p:nvCxnSpPr>
            <p:cNvPr id="1278" name="Google Shape;1278;p52"/>
            <p:cNvCxnSpPr/>
            <p:nvPr/>
          </p:nvCxnSpPr>
          <p:spPr>
            <a:xfrm flipH="1" rot="10800000">
              <a:off x="1120" y="2899"/>
              <a:ext cx="24" cy="32"/>
            </a:xfrm>
            <a:prstGeom prst="straightConnector1">
              <a:avLst/>
            </a:prstGeom>
            <a:noFill/>
            <a:ln cap="flat" cmpd="sng" w="12700">
              <a:solidFill>
                <a:srgbClr val="000000"/>
              </a:solidFill>
              <a:prstDash val="solid"/>
              <a:round/>
              <a:headEnd len="sm" w="sm" type="none"/>
              <a:tailEnd len="sm" w="sm" type="none"/>
            </a:ln>
          </p:spPr>
        </p:cxnSp>
        <p:cxnSp>
          <p:nvCxnSpPr>
            <p:cNvPr id="1279" name="Google Shape;1279;p52"/>
            <p:cNvCxnSpPr/>
            <p:nvPr/>
          </p:nvCxnSpPr>
          <p:spPr>
            <a:xfrm flipH="1" rot="10800000">
              <a:off x="1175" y="2899"/>
              <a:ext cx="32" cy="32"/>
            </a:xfrm>
            <a:prstGeom prst="straightConnector1">
              <a:avLst/>
            </a:prstGeom>
            <a:noFill/>
            <a:ln cap="flat" cmpd="sng" w="12700">
              <a:solidFill>
                <a:srgbClr val="000000"/>
              </a:solidFill>
              <a:prstDash val="solid"/>
              <a:round/>
              <a:headEnd len="sm" w="sm" type="none"/>
              <a:tailEnd len="sm" w="sm" type="none"/>
            </a:ln>
          </p:spPr>
        </p:cxnSp>
        <p:cxnSp>
          <p:nvCxnSpPr>
            <p:cNvPr id="1280" name="Google Shape;1280;p52"/>
            <p:cNvCxnSpPr/>
            <p:nvPr/>
          </p:nvCxnSpPr>
          <p:spPr>
            <a:xfrm flipH="1" rot="10800000">
              <a:off x="1231" y="2899"/>
              <a:ext cx="32" cy="32"/>
            </a:xfrm>
            <a:prstGeom prst="straightConnector1">
              <a:avLst/>
            </a:prstGeom>
            <a:noFill/>
            <a:ln cap="flat" cmpd="sng" w="12700">
              <a:solidFill>
                <a:srgbClr val="000000"/>
              </a:solidFill>
              <a:prstDash val="solid"/>
              <a:round/>
              <a:headEnd len="sm" w="sm" type="none"/>
              <a:tailEnd len="sm" w="sm" type="none"/>
            </a:ln>
          </p:spPr>
        </p:cxnSp>
        <p:cxnSp>
          <p:nvCxnSpPr>
            <p:cNvPr id="1281" name="Google Shape;1281;p52"/>
            <p:cNvCxnSpPr/>
            <p:nvPr/>
          </p:nvCxnSpPr>
          <p:spPr>
            <a:xfrm flipH="1" rot="10800000">
              <a:off x="1295" y="2899"/>
              <a:ext cx="24" cy="32"/>
            </a:xfrm>
            <a:prstGeom prst="straightConnector1">
              <a:avLst/>
            </a:prstGeom>
            <a:noFill/>
            <a:ln cap="flat" cmpd="sng" w="12700">
              <a:solidFill>
                <a:srgbClr val="000000"/>
              </a:solidFill>
              <a:prstDash val="solid"/>
              <a:round/>
              <a:headEnd len="sm" w="sm" type="none"/>
              <a:tailEnd len="sm" w="sm" type="none"/>
            </a:ln>
          </p:spPr>
        </p:cxnSp>
        <p:cxnSp>
          <p:nvCxnSpPr>
            <p:cNvPr id="1282" name="Google Shape;1282;p52"/>
            <p:cNvCxnSpPr/>
            <p:nvPr/>
          </p:nvCxnSpPr>
          <p:spPr>
            <a:xfrm flipH="1" rot="10800000">
              <a:off x="1351" y="2899"/>
              <a:ext cx="32" cy="32"/>
            </a:xfrm>
            <a:prstGeom prst="straightConnector1">
              <a:avLst/>
            </a:prstGeom>
            <a:noFill/>
            <a:ln cap="flat" cmpd="sng" w="12700">
              <a:solidFill>
                <a:srgbClr val="000000"/>
              </a:solidFill>
              <a:prstDash val="solid"/>
              <a:round/>
              <a:headEnd len="sm" w="sm" type="none"/>
              <a:tailEnd len="sm" w="sm" type="none"/>
            </a:ln>
          </p:spPr>
        </p:cxnSp>
        <p:cxnSp>
          <p:nvCxnSpPr>
            <p:cNvPr id="1283" name="Google Shape;1283;p52"/>
            <p:cNvCxnSpPr/>
            <p:nvPr/>
          </p:nvCxnSpPr>
          <p:spPr>
            <a:xfrm flipH="1" rot="10800000">
              <a:off x="1415" y="2899"/>
              <a:ext cx="24" cy="32"/>
            </a:xfrm>
            <a:prstGeom prst="straightConnector1">
              <a:avLst/>
            </a:prstGeom>
            <a:noFill/>
            <a:ln cap="flat" cmpd="sng" w="12700">
              <a:solidFill>
                <a:srgbClr val="000000"/>
              </a:solidFill>
              <a:prstDash val="solid"/>
              <a:round/>
              <a:headEnd len="sm" w="sm" type="none"/>
              <a:tailEnd len="sm" w="sm" type="none"/>
            </a:ln>
          </p:spPr>
        </p:cxnSp>
        <p:cxnSp>
          <p:nvCxnSpPr>
            <p:cNvPr id="1284" name="Google Shape;1284;p52"/>
            <p:cNvCxnSpPr/>
            <p:nvPr/>
          </p:nvCxnSpPr>
          <p:spPr>
            <a:xfrm flipH="1" rot="10800000">
              <a:off x="1471" y="2899"/>
              <a:ext cx="32" cy="32"/>
            </a:xfrm>
            <a:prstGeom prst="straightConnector1">
              <a:avLst/>
            </a:prstGeom>
            <a:noFill/>
            <a:ln cap="flat" cmpd="sng" w="12700">
              <a:solidFill>
                <a:srgbClr val="000000"/>
              </a:solidFill>
              <a:prstDash val="solid"/>
              <a:round/>
              <a:headEnd len="sm" w="sm" type="none"/>
              <a:tailEnd len="sm" w="sm" type="none"/>
            </a:ln>
          </p:spPr>
        </p:cxnSp>
        <p:cxnSp>
          <p:nvCxnSpPr>
            <p:cNvPr id="1285" name="Google Shape;1285;p52"/>
            <p:cNvCxnSpPr/>
            <p:nvPr/>
          </p:nvCxnSpPr>
          <p:spPr>
            <a:xfrm flipH="1" rot="10800000">
              <a:off x="1527" y="2899"/>
              <a:ext cx="32" cy="32"/>
            </a:xfrm>
            <a:prstGeom prst="straightConnector1">
              <a:avLst/>
            </a:prstGeom>
            <a:noFill/>
            <a:ln cap="flat" cmpd="sng" w="12700">
              <a:solidFill>
                <a:srgbClr val="000000"/>
              </a:solidFill>
              <a:prstDash val="solid"/>
              <a:round/>
              <a:headEnd len="sm" w="sm" type="none"/>
              <a:tailEnd len="sm" w="sm" type="none"/>
            </a:ln>
          </p:spPr>
        </p:cxnSp>
        <p:cxnSp>
          <p:nvCxnSpPr>
            <p:cNvPr id="1286" name="Google Shape;1286;p52"/>
            <p:cNvCxnSpPr/>
            <p:nvPr/>
          </p:nvCxnSpPr>
          <p:spPr>
            <a:xfrm flipH="1" rot="10800000">
              <a:off x="1591" y="2899"/>
              <a:ext cx="24" cy="32"/>
            </a:xfrm>
            <a:prstGeom prst="straightConnector1">
              <a:avLst/>
            </a:prstGeom>
            <a:noFill/>
            <a:ln cap="flat" cmpd="sng" w="12700">
              <a:solidFill>
                <a:srgbClr val="000000"/>
              </a:solidFill>
              <a:prstDash val="solid"/>
              <a:round/>
              <a:headEnd len="sm" w="sm" type="none"/>
              <a:tailEnd len="sm" w="sm" type="none"/>
            </a:ln>
          </p:spPr>
        </p:cxnSp>
        <p:cxnSp>
          <p:nvCxnSpPr>
            <p:cNvPr id="1287" name="Google Shape;1287;p52"/>
            <p:cNvCxnSpPr/>
            <p:nvPr/>
          </p:nvCxnSpPr>
          <p:spPr>
            <a:xfrm flipH="1" rot="10800000">
              <a:off x="1591" y="2963"/>
              <a:ext cx="24" cy="32"/>
            </a:xfrm>
            <a:prstGeom prst="straightConnector1">
              <a:avLst/>
            </a:prstGeom>
            <a:noFill/>
            <a:ln cap="flat" cmpd="sng" w="12700">
              <a:solidFill>
                <a:srgbClr val="000000"/>
              </a:solidFill>
              <a:prstDash val="solid"/>
              <a:round/>
              <a:headEnd len="sm" w="sm" type="none"/>
              <a:tailEnd len="sm" w="sm" type="none"/>
            </a:ln>
          </p:spPr>
        </p:cxnSp>
        <p:cxnSp>
          <p:nvCxnSpPr>
            <p:cNvPr id="1288" name="Google Shape;1288;p52"/>
            <p:cNvCxnSpPr/>
            <p:nvPr/>
          </p:nvCxnSpPr>
          <p:spPr>
            <a:xfrm flipH="1" rot="10800000">
              <a:off x="1591" y="3027"/>
              <a:ext cx="24" cy="31"/>
            </a:xfrm>
            <a:prstGeom prst="straightConnector1">
              <a:avLst/>
            </a:prstGeom>
            <a:noFill/>
            <a:ln cap="flat" cmpd="sng" w="12700">
              <a:solidFill>
                <a:srgbClr val="000000"/>
              </a:solidFill>
              <a:prstDash val="solid"/>
              <a:round/>
              <a:headEnd len="sm" w="sm" type="none"/>
              <a:tailEnd len="sm" w="sm" type="none"/>
            </a:ln>
          </p:spPr>
        </p:cxnSp>
        <p:cxnSp>
          <p:nvCxnSpPr>
            <p:cNvPr id="1289" name="Google Shape;1289;p52"/>
            <p:cNvCxnSpPr/>
            <p:nvPr/>
          </p:nvCxnSpPr>
          <p:spPr>
            <a:xfrm flipH="1" rot="10800000">
              <a:off x="1591" y="3090"/>
              <a:ext cx="24" cy="32"/>
            </a:xfrm>
            <a:prstGeom prst="straightConnector1">
              <a:avLst/>
            </a:prstGeom>
            <a:noFill/>
            <a:ln cap="flat" cmpd="sng" w="12700">
              <a:solidFill>
                <a:srgbClr val="000000"/>
              </a:solidFill>
              <a:prstDash val="solid"/>
              <a:round/>
              <a:headEnd len="sm" w="sm" type="none"/>
              <a:tailEnd len="sm" w="sm" type="none"/>
            </a:ln>
          </p:spPr>
        </p:cxnSp>
        <p:cxnSp>
          <p:nvCxnSpPr>
            <p:cNvPr id="1290" name="Google Shape;1290;p52"/>
            <p:cNvCxnSpPr/>
            <p:nvPr/>
          </p:nvCxnSpPr>
          <p:spPr>
            <a:xfrm flipH="1" rot="10800000">
              <a:off x="1591" y="3154"/>
              <a:ext cx="24" cy="32"/>
            </a:xfrm>
            <a:prstGeom prst="straightConnector1">
              <a:avLst/>
            </a:prstGeom>
            <a:noFill/>
            <a:ln cap="flat" cmpd="sng" w="12700">
              <a:solidFill>
                <a:srgbClr val="000000"/>
              </a:solidFill>
              <a:prstDash val="solid"/>
              <a:round/>
              <a:headEnd len="sm" w="sm" type="none"/>
              <a:tailEnd len="sm" w="sm" type="none"/>
            </a:ln>
          </p:spPr>
        </p:cxnSp>
        <p:cxnSp>
          <p:nvCxnSpPr>
            <p:cNvPr id="1291" name="Google Shape;1291;p52"/>
            <p:cNvCxnSpPr/>
            <p:nvPr/>
          </p:nvCxnSpPr>
          <p:spPr>
            <a:xfrm flipH="1" rot="10800000">
              <a:off x="1591" y="3218"/>
              <a:ext cx="24" cy="32"/>
            </a:xfrm>
            <a:prstGeom prst="straightConnector1">
              <a:avLst/>
            </a:prstGeom>
            <a:noFill/>
            <a:ln cap="flat" cmpd="sng" w="12700">
              <a:solidFill>
                <a:srgbClr val="000000"/>
              </a:solidFill>
              <a:prstDash val="solid"/>
              <a:round/>
              <a:headEnd len="sm" w="sm" type="none"/>
              <a:tailEnd len="sm" w="sm" type="none"/>
            </a:ln>
          </p:spPr>
        </p:cxnSp>
        <p:cxnSp>
          <p:nvCxnSpPr>
            <p:cNvPr id="1292" name="Google Shape;1292;p52"/>
            <p:cNvCxnSpPr/>
            <p:nvPr/>
          </p:nvCxnSpPr>
          <p:spPr>
            <a:xfrm flipH="1" rot="10800000">
              <a:off x="1591" y="3282"/>
              <a:ext cx="24" cy="40"/>
            </a:xfrm>
            <a:prstGeom prst="straightConnector1">
              <a:avLst/>
            </a:prstGeom>
            <a:noFill/>
            <a:ln cap="flat" cmpd="sng" w="12700">
              <a:solidFill>
                <a:srgbClr val="000000"/>
              </a:solidFill>
              <a:prstDash val="solid"/>
              <a:round/>
              <a:headEnd len="sm" w="sm" type="none"/>
              <a:tailEnd len="sm" w="sm" type="none"/>
            </a:ln>
          </p:spPr>
        </p:cxnSp>
        <p:cxnSp>
          <p:nvCxnSpPr>
            <p:cNvPr id="1293" name="Google Shape;1293;p52"/>
            <p:cNvCxnSpPr/>
            <p:nvPr/>
          </p:nvCxnSpPr>
          <p:spPr>
            <a:xfrm flipH="1" rot="10800000">
              <a:off x="1591" y="3354"/>
              <a:ext cx="24" cy="31"/>
            </a:xfrm>
            <a:prstGeom prst="straightConnector1">
              <a:avLst/>
            </a:prstGeom>
            <a:noFill/>
            <a:ln cap="flat" cmpd="sng" w="12700">
              <a:solidFill>
                <a:srgbClr val="000000"/>
              </a:solidFill>
              <a:prstDash val="solid"/>
              <a:round/>
              <a:headEnd len="sm" w="sm" type="none"/>
              <a:tailEnd len="sm" w="sm" type="none"/>
            </a:ln>
          </p:spPr>
        </p:cxnSp>
        <p:cxnSp>
          <p:nvCxnSpPr>
            <p:cNvPr id="1294" name="Google Shape;1294;p52"/>
            <p:cNvCxnSpPr/>
            <p:nvPr/>
          </p:nvCxnSpPr>
          <p:spPr>
            <a:xfrm flipH="1" rot="10800000">
              <a:off x="1591" y="3417"/>
              <a:ext cx="24" cy="32"/>
            </a:xfrm>
            <a:prstGeom prst="straightConnector1">
              <a:avLst/>
            </a:prstGeom>
            <a:noFill/>
            <a:ln cap="flat" cmpd="sng" w="12700">
              <a:solidFill>
                <a:srgbClr val="000000"/>
              </a:solidFill>
              <a:prstDash val="solid"/>
              <a:round/>
              <a:headEnd len="sm" w="sm" type="none"/>
              <a:tailEnd len="sm" w="sm" type="none"/>
            </a:ln>
          </p:spPr>
        </p:cxnSp>
        <p:cxnSp>
          <p:nvCxnSpPr>
            <p:cNvPr id="1295" name="Google Shape;1295;p52"/>
            <p:cNvCxnSpPr/>
            <p:nvPr/>
          </p:nvCxnSpPr>
          <p:spPr>
            <a:xfrm>
              <a:off x="1144" y="2899"/>
              <a:ext cx="471" cy="1"/>
            </a:xfrm>
            <a:prstGeom prst="straightConnector1">
              <a:avLst/>
            </a:prstGeom>
            <a:noFill/>
            <a:ln cap="flat" cmpd="sng" w="12700">
              <a:solidFill>
                <a:srgbClr val="000000"/>
              </a:solidFill>
              <a:prstDash val="solid"/>
              <a:round/>
              <a:headEnd len="sm" w="sm" type="none"/>
              <a:tailEnd len="sm" w="sm" type="none"/>
            </a:ln>
          </p:spPr>
        </p:cxnSp>
        <p:cxnSp>
          <p:nvCxnSpPr>
            <p:cNvPr id="1296" name="Google Shape;1296;p52"/>
            <p:cNvCxnSpPr/>
            <p:nvPr/>
          </p:nvCxnSpPr>
          <p:spPr>
            <a:xfrm>
              <a:off x="1615" y="2899"/>
              <a:ext cx="1" cy="518"/>
            </a:xfrm>
            <a:prstGeom prst="straightConnector1">
              <a:avLst/>
            </a:prstGeom>
            <a:noFill/>
            <a:ln cap="flat" cmpd="sng" w="12700">
              <a:solidFill>
                <a:srgbClr val="000000"/>
              </a:solidFill>
              <a:prstDash val="solid"/>
              <a:round/>
              <a:headEnd len="sm" w="sm" type="none"/>
              <a:tailEnd len="sm" w="sm" type="none"/>
            </a:ln>
          </p:spPr>
        </p:cxnSp>
        <p:sp>
          <p:nvSpPr>
            <p:cNvPr id="1297" name="Google Shape;1297;p52"/>
            <p:cNvSpPr/>
            <p:nvPr/>
          </p:nvSpPr>
          <p:spPr>
            <a:xfrm>
              <a:off x="928" y="2931"/>
              <a:ext cx="72" cy="80"/>
            </a:xfrm>
            <a:custGeom>
              <a:rect b="b" l="l" r="r" t="t"/>
              <a:pathLst>
                <a:path extrusionOk="0" h="10" w="9">
                  <a:moveTo>
                    <a:pt x="9" y="6"/>
                  </a:moveTo>
                  <a:cubicBezTo>
                    <a:pt x="8" y="3"/>
                    <a:pt x="6" y="1"/>
                    <a:pt x="3" y="0"/>
                  </a:cubicBezTo>
                  <a:lnTo>
                    <a:pt x="0" y="10"/>
                  </a:lnTo>
                  <a:lnTo>
                    <a:pt x="9"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298" name="Google Shape;1298;p52"/>
            <p:cNvSpPr/>
            <p:nvPr/>
          </p:nvSpPr>
          <p:spPr>
            <a:xfrm>
              <a:off x="1136" y="2724"/>
              <a:ext cx="79" cy="71"/>
            </a:xfrm>
            <a:custGeom>
              <a:rect b="b" l="l" r="r" t="t"/>
              <a:pathLst>
                <a:path extrusionOk="0" h="9" w="10">
                  <a:moveTo>
                    <a:pt x="0" y="3"/>
                  </a:moveTo>
                  <a:cubicBezTo>
                    <a:pt x="1" y="6"/>
                    <a:pt x="3" y="8"/>
                    <a:pt x="6" y="9"/>
                  </a:cubicBezTo>
                  <a:lnTo>
                    <a:pt x="10" y="0"/>
                  </a:lnTo>
                  <a:lnTo>
                    <a:pt x="0" y="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299" name="Google Shape;1299;p52"/>
            <p:cNvCxnSpPr/>
            <p:nvPr/>
          </p:nvCxnSpPr>
          <p:spPr>
            <a:xfrm flipH="1">
              <a:off x="976" y="2771"/>
              <a:ext cx="191" cy="192"/>
            </a:xfrm>
            <a:prstGeom prst="straightConnector1">
              <a:avLst/>
            </a:prstGeom>
            <a:noFill/>
            <a:ln cap="flat" cmpd="sng" w="12700">
              <a:solidFill>
                <a:srgbClr val="000000"/>
              </a:solidFill>
              <a:prstDash val="solid"/>
              <a:round/>
              <a:headEnd len="sm" w="sm" type="none"/>
              <a:tailEnd len="sm" w="sm" type="none"/>
            </a:ln>
          </p:spPr>
        </p:cxnSp>
        <p:sp>
          <p:nvSpPr>
            <p:cNvPr id="1300" name="Google Shape;1300;p52"/>
            <p:cNvSpPr/>
            <p:nvPr/>
          </p:nvSpPr>
          <p:spPr>
            <a:xfrm>
              <a:off x="948" y="3094"/>
              <a:ext cx="471" cy="519"/>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01" name="Google Shape;1301;p52"/>
            <p:cNvCxnSpPr/>
            <p:nvPr/>
          </p:nvCxnSpPr>
          <p:spPr>
            <a:xfrm>
              <a:off x="944" y="3154"/>
              <a:ext cx="471" cy="1"/>
            </a:xfrm>
            <a:prstGeom prst="straightConnector1">
              <a:avLst/>
            </a:prstGeom>
            <a:noFill/>
            <a:ln cap="flat" cmpd="sng" w="12700">
              <a:solidFill>
                <a:srgbClr val="000000"/>
              </a:solidFill>
              <a:prstDash val="solid"/>
              <a:round/>
              <a:headEnd len="sm" w="sm" type="none"/>
              <a:tailEnd len="sm" w="sm" type="none"/>
            </a:ln>
          </p:spPr>
        </p:cxnSp>
        <p:cxnSp>
          <p:nvCxnSpPr>
            <p:cNvPr id="1302" name="Google Shape;1302;p52"/>
            <p:cNvCxnSpPr/>
            <p:nvPr/>
          </p:nvCxnSpPr>
          <p:spPr>
            <a:xfrm>
              <a:off x="944" y="3218"/>
              <a:ext cx="471" cy="1"/>
            </a:xfrm>
            <a:prstGeom prst="straightConnector1">
              <a:avLst/>
            </a:prstGeom>
            <a:noFill/>
            <a:ln cap="flat" cmpd="sng" w="12700">
              <a:solidFill>
                <a:srgbClr val="000000"/>
              </a:solidFill>
              <a:prstDash val="solid"/>
              <a:round/>
              <a:headEnd len="sm" w="sm" type="none"/>
              <a:tailEnd len="sm" w="sm" type="none"/>
            </a:ln>
          </p:spPr>
        </p:cxnSp>
        <p:cxnSp>
          <p:nvCxnSpPr>
            <p:cNvPr id="1303" name="Google Shape;1303;p52"/>
            <p:cNvCxnSpPr/>
            <p:nvPr/>
          </p:nvCxnSpPr>
          <p:spPr>
            <a:xfrm>
              <a:off x="944" y="3282"/>
              <a:ext cx="471" cy="1"/>
            </a:xfrm>
            <a:prstGeom prst="straightConnector1">
              <a:avLst/>
            </a:prstGeom>
            <a:noFill/>
            <a:ln cap="flat" cmpd="sng" w="12700">
              <a:solidFill>
                <a:srgbClr val="000000"/>
              </a:solidFill>
              <a:prstDash val="solid"/>
              <a:round/>
              <a:headEnd len="sm" w="sm" type="none"/>
              <a:tailEnd len="sm" w="sm" type="none"/>
            </a:ln>
          </p:spPr>
        </p:cxnSp>
        <p:cxnSp>
          <p:nvCxnSpPr>
            <p:cNvPr id="1304" name="Google Shape;1304;p52"/>
            <p:cNvCxnSpPr/>
            <p:nvPr/>
          </p:nvCxnSpPr>
          <p:spPr>
            <a:xfrm>
              <a:off x="944" y="3354"/>
              <a:ext cx="471" cy="1"/>
            </a:xfrm>
            <a:prstGeom prst="straightConnector1">
              <a:avLst/>
            </a:prstGeom>
            <a:noFill/>
            <a:ln cap="flat" cmpd="sng" w="12700">
              <a:solidFill>
                <a:srgbClr val="000000"/>
              </a:solidFill>
              <a:prstDash val="solid"/>
              <a:round/>
              <a:headEnd len="sm" w="sm" type="none"/>
              <a:tailEnd len="sm" w="sm" type="none"/>
            </a:ln>
          </p:spPr>
        </p:cxnSp>
        <p:cxnSp>
          <p:nvCxnSpPr>
            <p:cNvPr id="1305" name="Google Shape;1305;p52"/>
            <p:cNvCxnSpPr/>
            <p:nvPr/>
          </p:nvCxnSpPr>
          <p:spPr>
            <a:xfrm>
              <a:off x="944" y="3417"/>
              <a:ext cx="471" cy="1"/>
            </a:xfrm>
            <a:prstGeom prst="straightConnector1">
              <a:avLst/>
            </a:prstGeom>
            <a:noFill/>
            <a:ln cap="flat" cmpd="sng" w="12700">
              <a:solidFill>
                <a:srgbClr val="000000"/>
              </a:solidFill>
              <a:prstDash val="solid"/>
              <a:round/>
              <a:headEnd len="sm" w="sm" type="none"/>
              <a:tailEnd len="sm" w="sm" type="none"/>
            </a:ln>
          </p:spPr>
        </p:cxnSp>
        <p:cxnSp>
          <p:nvCxnSpPr>
            <p:cNvPr id="1306" name="Google Shape;1306;p52"/>
            <p:cNvCxnSpPr/>
            <p:nvPr/>
          </p:nvCxnSpPr>
          <p:spPr>
            <a:xfrm>
              <a:off x="944" y="3481"/>
              <a:ext cx="471" cy="1"/>
            </a:xfrm>
            <a:prstGeom prst="straightConnector1">
              <a:avLst/>
            </a:prstGeom>
            <a:noFill/>
            <a:ln cap="flat" cmpd="sng" w="12700">
              <a:solidFill>
                <a:srgbClr val="000000"/>
              </a:solidFill>
              <a:prstDash val="solid"/>
              <a:round/>
              <a:headEnd len="sm" w="sm" type="none"/>
              <a:tailEnd len="sm" w="sm" type="none"/>
            </a:ln>
          </p:spPr>
        </p:cxnSp>
        <p:cxnSp>
          <p:nvCxnSpPr>
            <p:cNvPr id="1307" name="Google Shape;1307;p52"/>
            <p:cNvCxnSpPr/>
            <p:nvPr/>
          </p:nvCxnSpPr>
          <p:spPr>
            <a:xfrm>
              <a:off x="944" y="3545"/>
              <a:ext cx="471" cy="1"/>
            </a:xfrm>
            <a:prstGeom prst="straightConnector1">
              <a:avLst/>
            </a:prstGeom>
            <a:noFill/>
            <a:ln cap="flat" cmpd="sng" w="12700">
              <a:solidFill>
                <a:srgbClr val="000000"/>
              </a:solidFill>
              <a:prstDash val="solid"/>
              <a:round/>
              <a:headEnd len="sm" w="sm" type="none"/>
              <a:tailEnd len="sm" w="sm" type="none"/>
            </a:ln>
          </p:spPr>
        </p:cxnSp>
        <p:cxnSp>
          <p:nvCxnSpPr>
            <p:cNvPr id="1308" name="Google Shape;1308;p52"/>
            <p:cNvCxnSpPr/>
            <p:nvPr/>
          </p:nvCxnSpPr>
          <p:spPr>
            <a:xfrm>
              <a:off x="1000"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09" name="Google Shape;1309;p52"/>
            <p:cNvCxnSpPr/>
            <p:nvPr/>
          </p:nvCxnSpPr>
          <p:spPr>
            <a:xfrm>
              <a:off x="1056"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0" name="Google Shape;1310;p52"/>
            <p:cNvCxnSpPr/>
            <p:nvPr/>
          </p:nvCxnSpPr>
          <p:spPr>
            <a:xfrm>
              <a:off x="1120"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1" name="Google Shape;1311;p52"/>
            <p:cNvCxnSpPr/>
            <p:nvPr/>
          </p:nvCxnSpPr>
          <p:spPr>
            <a:xfrm>
              <a:off x="1175"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2" name="Google Shape;1312;p52"/>
            <p:cNvCxnSpPr/>
            <p:nvPr/>
          </p:nvCxnSpPr>
          <p:spPr>
            <a:xfrm>
              <a:off x="1231"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3" name="Google Shape;1313;p52"/>
            <p:cNvCxnSpPr/>
            <p:nvPr/>
          </p:nvCxnSpPr>
          <p:spPr>
            <a:xfrm>
              <a:off x="1295"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4" name="Google Shape;1314;p52"/>
            <p:cNvCxnSpPr/>
            <p:nvPr/>
          </p:nvCxnSpPr>
          <p:spPr>
            <a:xfrm>
              <a:off x="1351" y="3090"/>
              <a:ext cx="1" cy="519"/>
            </a:xfrm>
            <a:prstGeom prst="straightConnector1">
              <a:avLst/>
            </a:prstGeom>
            <a:noFill/>
            <a:ln cap="flat" cmpd="sng" w="12700">
              <a:solidFill>
                <a:srgbClr val="000000"/>
              </a:solidFill>
              <a:prstDash val="solid"/>
              <a:round/>
              <a:headEnd len="sm" w="sm" type="none"/>
              <a:tailEnd len="sm" w="sm" type="none"/>
            </a:ln>
          </p:spPr>
        </p:cxnSp>
        <p:cxnSp>
          <p:nvCxnSpPr>
            <p:cNvPr id="1315" name="Google Shape;1315;p52"/>
            <p:cNvCxnSpPr/>
            <p:nvPr/>
          </p:nvCxnSpPr>
          <p:spPr>
            <a:xfrm flipH="1" rot="10800000">
              <a:off x="944" y="3058"/>
              <a:ext cx="24" cy="32"/>
            </a:xfrm>
            <a:prstGeom prst="straightConnector1">
              <a:avLst/>
            </a:prstGeom>
            <a:noFill/>
            <a:ln cap="flat" cmpd="sng" w="12700">
              <a:solidFill>
                <a:srgbClr val="000000"/>
              </a:solidFill>
              <a:prstDash val="solid"/>
              <a:round/>
              <a:headEnd len="sm" w="sm" type="none"/>
              <a:tailEnd len="sm" w="sm" type="none"/>
            </a:ln>
          </p:spPr>
        </p:cxnSp>
        <p:cxnSp>
          <p:nvCxnSpPr>
            <p:cNvPr id="1316" name="Google Shape;1316;p52"/>
            <p:cNvCxnSpPr/>
            <p:nvPr/>
          </p:nvCxnSpPr>
          <p:spPr>
            <a:xfrm flipH="1" rot="10800000">
              <a:off x="1000" y="3058"/>
              <a:ext cx="32" cy="32"/>
            </a:xfrm>
            <a:prstGeom prst="straightConnector1">
              <a:avLst/>
            </a:prstGeom>
            <a:noFill/>
            <a:ln cap="flat" cmpd="sng" w="12700">
              <a:solidFill>
                <a:srgbClr val="000000"/>
              </a:solidFill>
              <a:prstDash val="solid"/>
              <a:round/>
              <a:headEnd len="sm" w="sm" type="none"/>
              <a:tailEnd len="sm" w="sm" type="none"/>
            </a:ln>
          </p:spPr>
        </p:cxnSp>
        <p:cxnSp>
          <p:nvCxnSpPr>
            <p:cNvPr id="1317" name="Google Shape;1317;p52"/>
            <p:cNvCxnSpPr/>
            <p:nvPr/>
          </p:nvCxnSpPr>
          <p:spPr>
            <a:xfrm flipH="1" rot="10800000">
              <a:off x="1056" y="3058"/>
              <a:ext cx="32" cy="32"/>
            </a:xfrm>
            <a:prstGeom prst="straightConnector1">
              <a:avLst/>
            </a:prstGeom>
            <a:noFill/>
            <a:ln cap="flat" cmpd="sng" w="12700">
              <a:solidFill>
                <a:srgbClr val="000000"/>
              </a:solidFill>
              <a:prstDash val="solid"/>
              <a:round/>
              <a:headEnd len="sm" w="sm" type="none"/>
              <a:tailEnd len="sm" w="sm" type="none"/>
            </a:ln>
          </p:spPr>
        </p:cxnSp>
        <p:cxnSp>
          <p:nvCxnSpPr>
            <p:cNvPr id="1318" name="Google Shape;1318;p52"/>
            <p:cNvCxnSpPr/>
            <p:nvPr/>
          </p:nvCxnSpPr>
          <p:spPr>
            <a:xfrm flipH="1" rot="10800000">
              <a:off x="1120" y="3058"/>
              <a:ext cx="24" cy="32"/>
            </a:xfrm>
            <a:prstGeom prst="straightConnector1">
              <a:avLst/>
            </a:prstGeom>
            <a:noFill/>
            <a:ln cap="flat" cmpd="sng" w="12700">
              <a:solidFill>
                <a:srgbClr val="000000"/>
              </a:solidFill>
              <a:prstDash val="solid"/>
              <a:round/>
              <a:headEnd len="sm" w="sm" type="none"/>
              <a:tailEnd len="sm" w="sm" type="none"/>
            </a:ln>
          </p:spPr>
        </p:cxnSp>
        <p:cxnSp>
          <p:nvCxnSpPr>
            <p:cNvPr id="1319" name="Google Shape;1319;p52"/>
            <p:cNvCxnSpPr/>
            <p:nvPr/>
          </p:nvCxnSpPr>
          <p:spPr>
            <a:xfrm flipH="1" rot="10800000">
              <a:off x="1175" y="3058"/>
              <a:ext cx="32" cy="32"/>
            </a:xfrm>
            <a:prstGeom prst="straightConnector1">
              <a:avLst/>
            </a:prstGeom>
            <a:noFill/>
            <a:ln cap="flat" cmpd="sng" w="12700">
              <a:solidFill>
                <a:srgbClr val="000000"/>
              </a:solidFill>
              <a:prstDash val="solid"/>
              <a:round/>
              <a:headEnd len="sm" w="sm" type="none"/>
              <a:tailEnd len="sm" w="sm" type="none"/>
            </a:ln>
          </p:spPr>
        </p:cxnSp>
        <p:cxnSp>
          <p:nvCxnSpPr>
            <p:cNvPr id="1320" name="Google Shape;1320;p52"/>
            <p:cNvCxnSpPr/>
            <p:nvPr/>
          </p:nvCxnSpPr>
          <p:spPr>
            <a:xfrm flipH="1" rot="10800000">
              <a:off x="1231" y="3058"/>
              <a:ext cx="32" cy="32"/>
            </a:xfrm>
            <a:prstGeom prst="straightConnector1">
              <a:avLst/>
            </a:prstGeom>
            <a:noFill/>
            <a:ln cap="flat" cmpd="sng" w="12700">
              <a:solidFill>
                <a:srgbClr val="000000"/>
              </a:solidFill>
              <a:prstDash val="solid"/>
              <a:round/>
              <a:headEnd len="sm" w="sm" type="none"/>
              <a:tailEnd len="sm" w="sm" type="none"/>
            </a:ln>
          </p:spPr>
        </p:cxnSp>
        <p:cxnSp>
          <p:nvCxnSpPr>
            <p:cNvPr id="1321" name="Google Shape;1321;p52"/>
            <p:cNvCxnSpPr/>
            <p:nvPr/>
          </p:nvCxnSpPr>
          <p:spPr>
            <a:xfrm flipH="1" rot="10800000">
              <a:off x="1295" y="3058"/>
              <a:ext cx="24" cy="32"/>
            </a:xfrm>
            <a:prstGeom prst="straightConnector1">
              <a:avLst/>
            </a:prstGeom>
            <a:noFill/>
            <a:ln cap="flat" cmpd="sng" w="12700">
              <a:solidFill>
                <a:srgbClr val="000000"/>
              </a:solidFill>
              <a:prstDash val="solid"/>
              <a:round/>
              <a:headEnd len="sm" w="sm" type="none"/>
              <a:tailEnd len="sm" w="sm" type="none"/>
            </a:ln>
          </p:spPr>
        </p:cxnSp>
        <p:cxnSp>
          <p:nvCxnSpPr>
            <p:cNvPr id="1322" name="Google Shape;1322;p52"/>
            <p:cNvCxnSpPr/>
            <p:nvPr/>
          </p:nvCxnSpPr>
          <p:spPr>
            <a:xfrm flipH="1" rot="10800000">
              <a:off x="1351" y="3058"/>
              <a:ext cx="32" cy="32"/>
            </a:xfrm>
            <a:prstGeom prst="straightConnector1">
              <a:avLst/>
            </a:prstGeom>
            <a:noFill/>
            <a:ln cap="flat" cmpd="sng" w="12700">
              <a:solidFill>
                <a:srgbClr val="000000"/>
              </a:solidFill>
              <a:prstDash val="solid"/>
              <a:round/>
              <a:headEnd len="sm" w="sm" type="none"/>
              <a:tailEnd len="sm" w="sm" type="none"/>
            </a:ln>
          </p:spPr>
        </p:cxnSp>
        <p:cxnSp>
          <p:nvCxnSpPr>
            <p:cNvPr id="1323" name="Google Shape;1323;p52"/>
            <p:cNvCxnSpPr/>
            <p:nvPr/>
          </p:nvCxnSpPr>
          <p:spPr>
            <a:xfrm flipH="1" rot="10800000">
              <a:off x="1415" y="3058"/>
              <a:ext cx="24" cy="32"/>
            </a:xfrm>
            <a:prstGeom prst="straightConnector1">
              <a:avLst/>
            </a:prstGeom>
            <a:noFill/>
            <a:ln cap="flat" cmpd="sng" w="12700">
              <a:solidFill>
                <a:srgbClr val="000000"/>
              </a:solidFill>
              <a:prstDash val="solid"/>
              <a:round/>
              <a:headEnd len="sm" w="sm" type="none"/>
              <a:tailEnd len="sm" w="sm" type="none"/>
            </a:ln>
          </p:spPr>
        </p:cxnSp>
        <p:cxnSp>
          <p:nvCxnSpPr>
            <p:cNvPr id="1324" name="Google Shape;1324;p52"/>
            <p:cNvCxnSpPr/>
            <p:nvPr/>
          </p:nvCxnSpPr>
          <p:spPr>
            <a:xfrm flipH="1" rot="10800000">
              <a:off x="1415" y="3122"/>
              <a:ext cx="24" cy="32"/>
            </a:xfrm>
            <a:prstGeom prst="straightConnector1">
              <a:avLst/>
            </a:prstGeom>
            <a:noFill/>
            <a:ln cap="flat" cmpd="sng" w="12700">
              <a:solidFill>
                <a:srgbClr val="000000"/>
              </a:solidFill>
              <a:prstDash val="solid"/>
              <a:round/>
              <a:headEnd len="sm" w="sm" type="none"/>
              <a:tailEnd len="sm" w="sm" type="none"/>
            </a:ln>
          </p:spPr>
        </p:cxnSp>
        <p:cxnSp>
          <p:nvCxnSpPr>
            <p:cNvPr id="1325" name="Google Shape;1325;p52"/>
            <p:cNvCxnSpPr/>
            <p:nvPr/>
          </p:nvCxnSpPr>
          <p:spPr>
            <a:xfrm flipH="1" rot="10800000">
              <a:off x="1415" y="3186"/>
              <a:ext cx="24" cy="32"/>
            </a:xfrm>
            <a:prstGeom prst="straightConnector1">
              <a:avLst/>
            </a:prstGeom>
            <a:noFill/>
            <a:ln cap="flat" cmpd="sng" w="12700">
              <a:solidFill>
                <a:srgbClr val="000000"/>
              </a:solidFill>
              <a:prstDash val="solid"/>
              <a:round/>
              <a:headEnd len="sm" w="sm" type="none"/>
              <a:tailEnd len="sm" w="sm" type="none"/>
            </a:ln>
          </p:spPr>
        </p:cxnSp>
        <p:cxnSp>
          <p:nvCxnSpPr>
            <p:cNvPr id="1326" name="Google Shape;1326;p52"/>
            <p:cNvCxnSpPr/>
            <p:nvPr/>
          </p:nvCxnSpPr>
          <p:spPr>
            <a:xfrm flipH="1" rot="10800000">
              <a:off x="1415" y="3250"/>
              <a:ext cx="24" cy="32"/>
            </a:xfrm>
            <a:prstGeom prst="straightConnector1">
              <a:avLst/>
            </a:prstGeom>
            <a:noFill/>
            <a:ln cap="flat" cmpd="sng" w="12700">
              <a:solidFill>
                <a:srgbClr val="000000"/>
              </a:solidFill>
              <a:prstDash val="solid"/>
              <a:round/>
              <a:headEnd len="sm" w="sm" type="none"/>
              <a:tailEnd len="sm" w="sm" type="none"/>
            </a:ln>
          </p:spPr>
        </p:cxnSp>
        <p:cxnSp>
          <p:nvCxnSpPr>
            <p:cNvPr id="1327" name="Google Shape;1327;p52"/>
            <p:cNvCxnSpPr/>
            <p:nvPr/>
          </p:nvCxnSpPr>
          <p:spPr>
            <a:xfrm flipH="1" rot="10800000">
              <a:off x="1415" y="3322"/>
              <a:ext cx="24" cy="32"/>
            </a:xfrm>
            <a:prstGeom prst="straightConnector1">
              <a:avLst/>
            </a:prstGeom>
            <a:noFill/>
            <a:ln cap="flat" cmpd="sng" w="12700">
              <a:solidFill>
                <a:srgbClr val="000000"/>
              </a:solidFill>
              <a:prstDash val="solid"/>
              <a:round/>
              <a:headEnd len="sm" w="sm" type="none"/>
              <a:tailEnd len="sm" w="sm" type="none"/>
            </a:ln>
          </p:spPr>
        </p:cxnSp>
        <p:cxnSp>
          <p:nvCxnSpPr>
            <p:cNvPr id="1328" name="Google Shape;1328;p52"/>
            <p:cNvCxnSpPr/>
            <p:nvPr/>
          </p:nvCxnSpPr>
          <p:spPr>
            <a:xfrm flipH="1" rot="10800000">
              <a:off x="1415" y="3385"/>
              <a:ext cx="24" cy="32"/>
            </a:xfrm>
            <a:prstGeom prst="straightConnector1">
              <a:avLst/>
            </a:prstGeom>
            <a:noFill/>
            <a:ln cap="flat" cmpd="sng" w="12700">
              <a:solidFill>
                <a:srgbClr val="000000"/>
              </a:solidFill>
              <a:prstDash val="solid"/>
              <a:round/>
              <a:headEnd len="sm" w="sm" type="none"/>
              <a:tailEnd len="sm" w="sm" type="none"/>
            </a:ln>
          </p:spPr>
        </p:cxnSp>
        <p:cxnSp>
          <p:nvCxnSpPr>
            <p:cNvPr id="1329" name="Google Shape;1329;p52"/>
            <p:cNvCxnSpPr/>
            <p:nvPr/>
          </p:nvCxnSpPr>
          <p:spPr>
            <a:xfrm flipH="1" rot="10800000">
              <a:off x="1415" y="3449"/>
              <a:ext cx="24" cy="32"/>
            </a:xfrm>
            <a:prstGeom prst="straightConnector1">
              <a:avLst/>
            </a:prstGeom>
            <a:noFill/>
            <a:ln cap="flat" cmpd="sng" w="12700">
              <a:solidFill>
                <a:srgbClr val="000000"/>
              </a:solidFill>
              <a:prstDash val="solid"/>
              <a:round/>
              <a:headEnd len="sm" w="sm" type="none"/>
              <a:tailEnd len="sm" w="sm" type="none"/>
            </a:ln>
          </p:spPr>
        </p:cxnSp>
        <p:cxnSp>
          <p:nvCxnSpPr>
            <p:cNvPr id="1330" name="Google Shape;1330;p52"/>
            <p:cNvCxnSpPr/>
            <p:nvPr/>
          </p:nvCxnSpPr>
          <p:spPr>
            <a:xfrm flipH="1" rot="10800000">
              <a:off x="1415" y="3513"/>
              <a:ext cx="24" cy="32"/>
            </a:xfrm>
            <a:prstGeom prst="straightConnector1">
              <a:avLst/>
            </a:prstGeom>
            <a:noFill/>
            <a:ln cap="flat" cmpd="sng" w="12700">
              <a:solidFill>
                <a:srgbClr val="000000"/>
              </a:solidFill>
              <a:prstDash val="solid"/>
              <a:round/>
              <a:headEnd len="sm" w="sm" type="none"/>
              <a:tailEnd len="sm" w="sm" type="none"/>
            </a:ln>
          </p:spPr>
        </p:cxnSp>
        <p:cxnSp>
          <p:nvCxnSpPr>
            <p:cNvPr id="1331" name="Google Shape;1331;p52"/>
            <p:cNvCxnSpPr/>
            <p:nvPr/>
          </p:nvCxnSpPr>
          <p:spPr>
            <a:xfrm flipH="1" rot="10800000">
              <a:off x="1415" y="3577"/>
              <a:ext cx="24" cy="32"/>
            </a:xfrm>
            <a:prstGeom prst="straightConnector1">
              <a:avLst/>
            </a:prstGeom>
            <a:noFill/>
            <a:ln cap="flat" cmpd="sng" w="12700">
              <a:solidFill>
                <a:srgbClr val="000000"/>
              </a:solidFill>
              <a:prstDash val="solid"/>
              <a:round/>
              <a:headEnd len="sm" w="sm" type="none"/>
              <a:tailEnd len="sm" w="sm" type="none"/>
            </a:ln>
          </p:spPr>
        </p:cxnSp>
        <p:cxnSp>
          <p:nvCxnSpPr>
            <p:cNvPr id="1332" name="Google Shape;1332;p52"/>
            <p:cNvCxnSpPr/>
            <p:nvPr/>
          </p:nvCxnSpPr>
          <p:spPr>
            <a:xfrm>
              <a:off x="968" y="3058"/>
              <a:ext cx="471" cy="1"/>
            </a:xfrm>
            <a:prstGeom prst="straightConnector1">
              <a:avLst/>
            </a:prstGeom>
            <a:noFill/>
            <a:ln cap="flat" cmpd="sng" w="12700">
              <a:solidFill>
                <a:srgbClr val="000000"/>
              </a:solidFill>
              <a:prstDash val="solid"/>
              <a:round/>
              <a:headEnd len="sm" w="sm" type="none"/>
              <a:tailEnd len="sm" w="sm" type="none"/>
            </a:ln>
          </p:spPr>
        </p:cxnSp>
        <p:cxnSp>
          <p:nvCxnSpPr>
            <p:cNvPr id="1333" name="Google Shape;1333;p52"/>
            <p:cNvCxnSpPr/>
            <p:nvPr/>
          </p:nvCxnSpPr>
          <p:spPr>
            <a:xfrm>
              <a:off x="1439" y="3058"/>
              <a:ext cx="1" cy="519"/>
            </a:xfrm>
            <a:prstGeom prst="straightConnector1">
              <a:avLst/>
            </a:prstGeom>
            <a:noFill/>
            <a:ln cap="flat" cmpd="sng" w="12700">
              <a:solidFill>
                <a:srgbClr val="000000"/>
              </a:solidFill>
              <a:prstDash val="solid"/>
              <a:round/>
              <a:headEnd len="sm" w="sm" type="none"/>
              <a:tailEnd len="sm" w="sm" type="none"/>
            </a:ln>
          </p:spPr>
        </p:cxnSp>
        <p:sp>
          <p:nvSpPr>
            <p:cNvPr id="1334" name="Google Shape;1334;p52"/>
            <p:cNvSpPr/>
            <p:nvPr/>
          </p:nvSpPr>
          <p:spPr>
            <a:xfrm>
              <a:off x="2150" y="3521"/>
              <a:ext cx="199" cy="104"/>
            </a:xfrm>
            <a:custGeom>
              <a:rect b="b" l="l" r="r" t="t"/>
              <a:pathLst>
                <a:path extrusionOk="0" h="104" w="199">
                  <a:moveTo>
                    <a:pt x="32" y="0"/>
                  </a:moveTo>
                  <a:lnTo>
                    <a:pt x="199" y="0"/>
                  </a:lnTo>
                  <a:lnTo>
                    <a:pt x="103" y="104"/>
                  </a:lnTo>
                  <a:lnTo>
                    <a:pt x="0" y="0"/>
                  </a:lnTo>
                  <a:lnTo>
                    <a:pt x="95"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5" name="Google Shape;1335;p52"/>
            <p:cNvSpPr/>
            <p:nvPr/>
          </p:nvSpPr>
          <p:spPr>
            <a:xfrm>
              <a:off x="3283" y="2149"/>
              <a:ext cx="200" cy="104"/>
            </a:xfrm>
            <a:custGeom>
              <a:rect b="b" l="l" r="r" t="t"/>
              <a:pathLst>
                <a:path extrusionOk="0" h="104" w="200">
                  <a:moveTo>
                    <a:pt x="32" y="0"/>
                  </a:moveTo>
                  <a:lnTo>
                    <a:pt x="200" y="0"/>
                  </a:lnTo>
                  <a:lnTo>
                    <a:pt x="104" y="104"/>
                  </a:lnTo>
                  <a:lnTo>
                    <a:pt x="0" y="0"/>
                  </a:lnTo>
                  <a:lnTo>
                    <a:pt x="96"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36" name="Google Shape;1336;p52"/>
            <p:cNvSpPr/>
            <p:nvPr/>
          </p:nvSpPr>
          <p:spPr>
            <a:xfrm>
              <a:off x="2717" y="2811"/>
              <a:ext cx="199" cy="104"/>
            </a:xfrm>
            <a:custGeom>
              <a:rect b="b" l="l" r="r" t="t"/>
              <a:pathLst>
                <a:path extrusionOk="0" h="104" w="199">
                  <a:moveTo>
                    <a:pt x="31" y="0"/>
                  </a:moveTo>
                  <a:lnTo>
                    <a:pt x="199" y="0"/>
                  </a:lnTo>
                  <a:lnTo>
                    <a:pt x="103" y="104"/>
                  </a:lnTo>
                  <a:lnTo>
                    <a:pt x="0" y="0"/>
                  </a:lnTo>
                  <a:lnTo>
                    <a:pt x="95"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337" name="Google Shape;1337;p52"/>
            <p:cNvCxnSpPr/>
            <p:nvPr/>
          </p:nvCxnSpPr>
          <p:spPr>
            <a:xfrm>
              <a:off x="2685" y="1998"/>
              <a:ext cx="694" cy="1"/>
            </a:xfrm>
            <a:prstGeom prst="straightConnector1">
              <a:avLst/>
            </a:prstGeom>
            <a:noFill/>
            <a:ln cap="flat" cmpd="sng" w="12700">
              <a:solidFill>
                <a:srgbClr val="000000"/>
              </a:solidFill>
              <a:prstDash val="solid"/>
              <a:round/>
              <a:headEnd len="sm" w="sm" type="none"/>
              <a:tailEnd len="sm" w="sm" type="none"/>
            </a:ln>
          </p:spPr>
        </p:cxnSp>
        <p:cxnSp>
          <p:nvCxnSpPr>
            <p:cNvPr id="1338" name="Google Shape;1338;p52"/>
            <p:cNvCxnSpPr/>
            <p:nvPr/>
          </p:nvCxnSpPr>
          <p:spPr>
            <a:xfrm>
              <a:off x="2860" y="1830"/>
              <a:ext cx="519" cy="168"/>
            </a:xfrm>
            <a:prstGeom prst="straightConnector1">
              <a:avLst/>
            </a:prstGeom>
            <a:noFill/>
            <a:ln cap="flat" cmpd="sng" w="12700">
              <a:solidFill>
                <a:srgbClr val="000000"/>
              </a:solidFill>
              <a:prstDash val="solid"/>
              <a:round/>
              <a:headEnd len="sm" w="sm" type="none"/>
              <a:tailEnd len="sm" w="sm" type="none"/>
            </a:ln>
          </p:spPr>
        </p:cxnSp>
        <p:cxnSp>
          <p:nvCxnSpPr>
            <p:cNvPr id="1339" name="Google Shape;1339;p52"/>
            <p:cNvCxnSpPr/>
            <p:nvPr/>
          </p:nvCxnSpPr>
          <p:spPr>
            <a:xfrm flipH="1" rot="10800000">
              <a:off x="2517" y="1990"/>
              <a:ext cx="838" cy="175"/>
            </a:xfrm>
            <a:prstGeom prst="straightConnector1">
              <a:avLst/>
            </a:prstGeom>
            <a:noFill/>
            <a:ln cap="flat" cmpd="sng" w="12700">
              <a:solidFill>
                <a:srgbClr val="000000"/>
              </a:solidFill>
              <a:prstDash val="solid"/>
              <a:round/>
              <a:headEnd len="sm" w="sm" type="none"/>
              <a:tailEnd len="sm" w="sm" type="none"/>
            </a:ln>
          </p:spPr>
        </p:cxnSp>
        <p:sp>
          <p:nvSpPr>
            <p:cNvPr id="1340" name="Google Shape;1340;p52"/>
            <p:cNvSpPr/>
            <p:nvPr/>
          </p:nvSpPr>
          <p:spPr>
            <a:xfrm>
              <a:off x="3331" y="2046"/>
              <a:ext cx="72" cy="87"/>
            </a:xfrm>
            <a:custGeom>
              <a:rect b="b" l="l" r="r" t="t"/>
              <a:pathLst>
                <a:path extrusionOk="0" h="11" w="9">
                  <a:moveTo>
                    <a:pt x="9" y="1"/>
                  </a:moveTo>
                  <a:cubicBezTo>
                    <a:pt x="7" y="1"/>
                    <a:pt x="6" y="1"/>
                    <a:pt x="5" y="1"/>
                  </a:cubicBezTo>
                  <a:cubicBezTo>
                    <a:pt x="3" y="0"/>
                    <a:pt x="2" y="1"/>
                    <a:pt x="0" y="1"/>
                  </a:cubicBezTo>
                  <a:lnTo>
                    <a:pt x="5" y="11"/>
                  </a:lnTo>
                  <a:lnTo>
                    <a:pt x="9"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341" name="Google Shape;1341;p52"/>
            <p:cNvCxnSpPr/>
            <p:nvPr/>
          </p:nvCxnSpPr>
          <p:spPr>
            <a:xfrm>
              <a:off x="3371" y="1990"/>
              <a:ext cx="1" cy="80"/>
            </a:xfrm>
            <a:prstGeom prst="straightConnector1">
              <a:avLst/>
            </a:prstGeom>
            <a:noFill/>
            <a:ln cap="flat" cmpd="sng" w="12700">
              <a:solidFill>
                <a:srgbClr val="000000"/>
              </a:solidFill>
              <a:prstDash val="solid"/>
              <a:round/>
              <a:headEnd len="sm" w="sm" type="none"/>
              <a:tailEnd len="sm" w="sm" type="none"/>
            </a:ln>
          </p:spPr>
        </p:cxnSp>
        <p:cxnSp>
          <p:nvCxnSpPr>
            <p:cNvPr id="1342" name="Google Shape;1342;p52"/>
            <p:cNvCxnSpPr/>
            <p:nvPr/>
          </p:nvCxnSpPr>
          <p:spPr>
            <a:xfrm>
              <a:off x="2110" y="2636"/>
              <a:ext cx="710" cy="1"/>
            </a:xfrm>
            <a:prstGeom prst="straightConnector1">
              <a:avLst/>
            </a:prstGeom>
            <a:noFill/>
            <a:ln cap="flat" cmpd="sng" w="12700">
              <a:solidFill>
                <a:srgbClr val="000000"/>
              </a:solidFill>
              <a:prstDash val="solid"/>
              <a:round/>
              <a:headEnd len="sm" w="sm" type="none"/>
              <a:tailEnd len="sm" w="sm" type="none"/>
            </a:ln>
          </p:spPr>
        </p:cxnSp>
        <p:cxnSp>
          <p:nvCxnSpPr>
            <p:cNvPr id="1343" name="Google Shape;1343;p52"/>
            <p:cNvCxnSpPr/>
            <p:nvPr/>
          </p:nvCxnSpPr>
          <p:spPr>
            <a:xfrm>
              <a:off x="2269" y="2468"/>
              <a:ext cx="551" cy="168"/>
            </a:xfrm>
            <a:prstGeom prst="straightConnector1">
              <a:avLst/>
            </a:prstGeom>
            <a:noFill/>
            <a:ln cap="flat" cmpd="sng" w="12700">
              <a:solidFill>
                <a:srgbClr val="000000"/>
              </a:solidFill>
              <a:prstDash val="solid"/>
              <a:round/>
              <a:headEnd len="sm" w="sm" type="none"/>
              <a:tailEnd len="sm" w="sm" type="none"/>
            </a:ln>
          </p:spPr>
        </p:cxnSp>
        <p:cxnSp>
          <p:nvCxnSpPr>
            <p:cNvPr id="1344" name="Google Shape;1344;p52"/>
            <p:cNvCxnSpPr/>
            <p:nvPr/>
          </p:nvCxnSpPr>
          <p:spPr>
            <a:xfrm flipH="1" rot="10800000">
              <a:off x="1926" y="2636"/>
              <a:ext cx="870" cy="159"/>
            </a:xfrm>
            <a:prstGeom prst="straightConnector1">
              <a:avLst/>
            </a:prstGeom>
            <a:noFill/>
            <a:ln cap="flat" cmpd="sng" w="12700">
              <a:solidFill>
                <a:srgbClr val="000000"/>
              </a:solidFill>
              <a:prstDash val="solid"/>
              <a:round/>
              <a:headEnd len="sm" w="sm" type="none"/>
              <a:tailEnd len="sm" w="sm" type="none"/>
            </a:ln>
          </p:spPr>
        </p:cxnSp>
        <p:sp>
          <p:nvSpPr>
            <p:cNvPr id="1345" name="Google Shape;1345;p52"/>
            <p:cNvSpPr/>
            <p:nvPr/>
          </p:nvSpPr>
          <p:spPr>
            <a:xfrm>
              <a:off x="2780" y="2732"/>
              <a:ext cx="72" cy="87"/>
            </a:xfrm>
            <a:custGeom>
              <a:rect b="b" l="l" r="r" t="t"/>
              <a:pathLst>
                <a:path extrusionOk="0" h="11" w="9">
                  <a:moveTo>
                    <a:pt x="9" y="1"/>
                  </a:moveTo>
                  <a:cubicBezTo>
                    <a:pt x="7" y="1"/>
                    <a:pt x="6" y="1"/>
                    <a:pt x="5" y="1"/>
                  </a:cubicBezTo>
                  <a:cubicBezTo>
                    <a:pt x="3" y="0"/>
                    <a:pt x="2" y="1"/>
                    <a:pt x="0" y="1"/>
                  </a:cubicBezTo>
                  <a:lnTo>
                    <a:pt x="5" y="11"/>
                  </a:lnTo>
                  <a:lnTo>
                    <a:pt x="9"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346" name="Google Shape;1346;p52"/>
            <p:cNvCxnSpPr/>
            <p:nvPr/>
          </p:nvCxnSpPr>
          <p:spPr>
            <a:xfrm>
              <a:off x="2820" y="2636"/>
              <a:ext cx="1" cy="119"/>
            </a:xfrm>
            <a:prstGeom prst="straightConnector1">
              <a:avLst/>
            </a:prstGeom>
            <a:noFill/>
            <a:ln cap="flat" cmpd="sng" w="12700">
              <a:solidFill>
                <a:srgbClr val="000000"/>
              </a:solidFill>
              <a:prstDash val="solid"/>
              <a:round/>
              <a:headEnd len="sm" w="sm" type="none"/>
              <a:tailEnd len="sm" w="sm" type="none"/>
            </a:ln>
          </p:spPr>
        </p:cxnSp>
        <p:cxnSp>
          <p:nvCxnSpPr>
            <p:cNvPr id="1347" name="Google Shape;1347;p52"/>
            <p:cNvCxnSpPr/>
            <p:nvPr/>
          </p:nvCxnSpPr>
          <p:spPr>
            <a:xfrm>
              <a:off x="1503" y="3282"/>
              <a:ext cx="758" cy="1"/>
            </a:xfrm>
            <a:prstGeom prst="straightConnector1">
              <a:avLst/>
            </a:prstGeom>
            <a:noFill/>
            <a:ln cap="flat" cmpd="sng" w="12700">
              <a:solidFill>
                <a:srgbClr val="000000"/>
              </a:solidFill>
              <a:prstDash val="solid"/>
              <a:round/>
              <a:headEnd len="sm" w="sm" type="none"/>
              <a:tailEnd len="sm" w="sm" type="none"/>
            </a:ln>
          </p:spPr>
        </p:cxnSp>
        <p:cxnSp>
          <p:nvCxnSpPr>
            <p:cNvPr id="1348" name="Google Shape;1348;p52"/>
            <p:cNvCxnSpPr/>
            <p:nvPr/>
          </p:nvCxnSpPr>
          <p:spPr>
            <a:xfrm>
              <a:off x="1686" y="3122"/>
              <a:ext cx="567" cy="168"/>
            </a:xfrm>
            <a:prstGeom prst="straightConnector1">
              <a:avLst/>
            </a:prstGeom>
            <a:noFill/>
            <a:ln cap="flat" cmpd="sng" w="12700">
              <a:solidFill>
                <a:srgbClr val="000000"/>
              </a:solidFill>
              <a:prstDash val="solid"/>
              <a:round/>
              <a:headEnd len="sm" w="sm" type="none"/>
              <a:tailEnd len="sm" w="sm" type="none"/>
            </a:ln>
          </p:spPr>
        </p:cxnSp>
        <p:cxnSp>
          <p:nvCxnSpPr>
            <p:cNvPr id="1349" name="Google Shape;1349;p52"/>
            <p:cNvCxnSpPr/>
            <p:nvPr/>
          </p:nvCxnSpPr>
          <p:spPr>
            <a:xfrm flipH="1" rot="10800000">
              <a:off x="1319" y="3282"/>
              <a:ext cx="942" cy="167"/>
            </a:xfrm>
            <a:prstGeom prst="straightConnector1">
              <a:avLst/>
            </a:prstGeom>
            <a:noFill/>
            <a:ln cap="flat" cmpd="sng" w="12700">
              <a:solidFill>
                <a:srgbClr val="000000"/>
              </a:solidFill>
              <a:prstDash val="solid"/>
              <a:round/>
              <a:headEnd len="sm" w="sm" type="none"/>
              <a:tailEnd len="sm" w="sm" type="none"/>
            </a:ln>
          </p:spPr>
        </p:cxnSp>
        <p:sp>
          <p:nvSpPr>
            <p:cNvPr id="1350" name="Google Shape;1350;p52"/>
            <p:cNvSpPr/>
            <p:nvPr/>
          </p:nvSpPr>
          <p:spPr>
            <a:xfrm>
              <a:off x="2213" y="3385"/>
              <a:ext cx="72" cy="88"/>
            </a:xfrm>
            <a:custGeom>
              <a:rect b="b" l="l" r="r" t="t"/>
              <a:pathLst>
                <a:path extrusionOk="0" h="11" w="9">
                  <a:moveTo>
                    <a:pt x="9" y="1"/>
                  </a:moveTo>
                  <a:cubicBezTo>
                    <a:pt x="7" y="1"/>
                    <a:pt x="6" y="1"/>
                    <a:pt x="5" y="1"/>
                  </a:cubicBezTo>
                  <a:cubicBezTo>
                    <a:pt x="3" y="0"/>
                    <a:pt x="2" y="1"/>
                    <a:pt x="0" y="1"/>
                  </a:cubicBezTo>
                  <a:lnTo>
                    <a:pt x="5" y="11"/>
                  </a:lnTo>
                  <a:lnTo>
                    <a:pt x="9"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351" name="Google Shape;1351;p52"/>
            <p:cNvCxnSpPr/>
            <p:nvPr/>
          </p:nvCxnSpPr>
          <p:spPr>
            <a:xfrm>
              <a:off x="2253" y="3282"/>
              <a:ext cx="1" cy="127"/>
            </a:xfrm>
            <a:prstGeom prst="straightConnector1">
              <a:avLst/>
            </a:prstGeom>
            <a:noFill/>
            <a:ln cap="flat" cmpd="sng" w="12700">
              <a:solidFill>
                <a:srgbClr val="000000"/>
              </a:solidFill>
              <a:prstDash val="solid"/>
              <a:round/>
              <a:headEnd len="sm" w="sm" type="none"/>
              <a:tailEnd len="sm" w="sm" type="none"/>
            </a:ln>
          </p:spPr>
        </p:cxnSp>
        <p:sp>
          <p:nvSpPr>
            <p:cNvPr id="1352" name="Google Shape;1352;p52"/>
            <p:cNvSpPr/>
            <p:nvPr/>
          </p:nvSpPr>
          <p:spPr>
            <a:xfrm>
              <a:off x="3387" y="2253"/>
              <a:ext cx="304" cy="678"/>
            </a:xfrm>
            <a:custGeom>
              <a:rect b="b" l="l" r="r" t="t"/>
              <a:pathLst>
                <a:path extrusionOk="0" h="678" w="304">
                  <a:moveTo>
                    <a:pt x="0" y="0"/>
                  </a:moveTo>
                  <a:lnTo>
                    <a:pt x="0" y="678"/>
                  </a:lnTo>
                  <a:lnTo>
                    <a:pt x="304" y="678"/>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53" name="Google Shape;1353;p52"/>
            <p:cNvSpPr/>
            <p:nvPr/>
          </p:nvSpPr>
          <p:spPr>
            <a:xfrm>
              <a:off x="2820" y="2907"/>
              <a:ext cx="927" cy="183"/>
            </a:xfrm>
            <a:custGeom>
              <a:rect b="b" l="l" r="r" t="t"/>
              <a:pathLst>
                <a:path extrusionOk="0" h="183" w="927">
                  <a:moveTo>
                    <a:pt x="0" y="0"/>
                  </a:moveTo>
                  <a:lnTo>
                    <a:pt x="0" y="183"/>
                  </a:lnTo>
                  <a:lnTo>
                    <a:pt x="927" y="183"/>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54" name="Google Shape;1354;p52"/>
            <p:cNvSpPr/>
            <p:nvPr/>
          </p:nvSpPr>
          <p:spPr>
            <a:xfrm>
              <a:off x="2253" y="3258"/>
              <a:ext cx="1541" cy="550"/>
            </a:xfrm>
            <a:custGeom>
              <a:rect b="b" l="l" r="r" t="t"/>
              <a:pathLst>
                <a:path extrusionOk="0" h="550" w="1541">
                  <a:moveTo>
                    <a:pt x="1541" y="0"/>
                  </a:moveTo>
                  <a:lnTo>
                    <a:pt x="0" y="550"/>
                  </a:lnTo>
                  <a:lnTo>
                    <a:pt x="0" y="359"/>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55" name="Google Shape;1355;p52"/>
            <p:cNvSpPr/>
            <p:nvPr/>
          </p:nvSpPr>
          <p:spPr>
            <a:xfrm>
              <a:off x="3699" y="2644"/>
              <a:ext cx="311"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56" name="Google Shape;1356;p52"/>
            <p:cNvSpPr/>
            <p:nvPr/>
          </p:nvSpPr>
          <p:spPr>
            <a:xfrm>
              <a:off x="3731" y="2659"/>
              <a:ext cx="279"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Red</a:t>
              </a:r>
              <a:endParaRPr b="0" i="0" sz="2400" u="none" cap="none" strike="noStrike">
                <a:solidFill>
                  <a:schemeClr val="dk1"/>
                </a:solidFill>
                <a:latin typeface="Times New Roman"/>
                <a:ea typeface="Times New Roman"/>
                <a:cs typeface="Times New Roman"/>
                <a:sym typeface="Times New Roman"/>
              </a:endParaRPr>
            </a:p>
          </p:txBody>
        </p:sp>
        <p:sp>
          <p:nvSpPr>
            <p:cNvPr id="1357" name="Google Shape;1357;p52"/>
            <p:cNvSpPr/>
            <p:nvPr/>
          </p:nvSpPr>
          <p:spPr>
            <a:xfrm>
              <a:off x="3715" y="3314"/>
              <a:ext cx="343"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58" name="Google Shape;1358;p52"/>
            <p:cNvSpPr/>
            <p:nvPr/>
          </p:nvSpPr>
          <p:spPr>
            <a:xfrm>
              <a:off x="3747" y="3329"/>
              <a:ext cx="311" cy="1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Blue</a:t>
              </a:r>
              <a:endParaRPr b="0" i="0" sz="2400" u="none" cap="none" strike="noStrike">
                <a:solidFill>
                  <a:schemeClr val="dk1"/>
                </a:solidFill>
                <a:latin typeface="Times New Roman"/>
                <a:ea typeface="Times New Roman"/>
                <a:cs typeface="Times New Roman"/>
                <a:sym typeface="Times New Roman"/>
              </a:endParaRPr>
            </a:p>
          </p:txBody>
        </p:sp>
        <p:sp>
          <p:nvSpPr>
            <p:cNvPr id="1359" name="Google Shape;1359;p52"/>
            <p:cNvSpPr/>
            <p:nvPr/>
          </p:nvSpPr>
          <p:spPr>
            <a:xfrm>
              <a:off x="1487" y="2014"/>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0" name="Google Shape;1360;p52"/>
            <p:cNvSpPr/>
            <p:nvPr/>
          </p:nvSpPr>
          <p:spPr>
            <a:xfrm>
              <a:off x="1555" y="2029"/>
              <a:ext cx="62" cy="13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8</a:t>
              </a:r>
              <a:endParaRPr b="0" i="0" sz="2400" u="none" cap="none" strike="noStrike">
                <a:solidFill>
                  <a:schemeClr val="dk1"/>
                </a:solidFill>
                <a:latin typeface="Times New Roman"/>
                <a:ea typeface="Times New Roman"/>
                <a:cs typeface="Times New Roman"/>
                <a:sym typeface="Times New Roman"/>
              </a:endParaRPr>
            </a:p>
          </p:txBody>
        </p:sp>
        <p:sp>
          <p:nvSpPr>
            <p:cNvPr id="1361" name="Google Shape;1361;p52"/>
            <p:cNvSpPr/>
            <p:nvPr/>
          </p:nvSpPr>
          <p:spPr>
            <a:xfrm>
              <a:off x="2086" y="1376"/>
              <a:ext cx="151"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2" name="Google Shape;1362;p52"/>
            <p:cNvSpPr/>
            <p:nvPr/>
          </p:nvSpPr>
          <p:spPr>
            <a:xfrm>
              <a:off x="2154" y="1392"/>
              <a:ext cx="62" cy="13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8</a:t>
              </a:r>
              <a:endParaRPr b="0" i="0" sz="2400" u="none" cap="none" strike="noStrike">
                <a:solidFill>
                  <a:schemeClr val="dk1"/>
                </a:solidFill>
                <a:latin typeface="Times New Roman"/>
                <a:ea typeface="Times New Roman"/>
                <a:cs typeface="Times New Roman"/>
                <a:sym typeface="Times New Roman"/>
              </a:endParaRPr>
            </a:p>
          </p:txBody>
        </p:sp>
        <p:sp>
          <p:nvSpPr>
            <p:cNvPr id="1363" name="Google Shape;1363;p52"/>
            <p:cNvSpPr/>
            <p:nvPr/>
          </p:nvSpPr>
          <p:spPr>
            <a:xfrm>
              <a:off x="944" y="2644"/>
              <a:ext cx="152" cy="1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4" name="Google Shape;1364;p52"/>
            <p:cNvSpPr/>
            <p:nvPr/>
          </p:nvSpPr>
          <p:spPr>
            <a:xfrm>
              <a:off x="1012" y="2659"/>
              <a:ext cx="62" cy="13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mo"/>
                  <a:ea typeface="Arimo"/>
                  <a:cs typeface="Arimo"/>
                  <a:sym typeface="Arimo"/>
                </a:rPr>
                <a:t>8</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53"/>
          <p:cNvSpPr txBox="1"/>
          <p:nvPr>
            <p:ph type="title"/>
          </p:nvPr>
        </p:nvSpPr>
        <p:spPr>
          <a:xfrm>
            <a:off x="677334" y="609600"/>
            <a:ext cx="8596668" cy="1320800"/>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Color Look-up Table</a:t>
            </a:r>
            <a:endParaRPr/>
          </a:p>
        </p:txBody>
      </p:sp>
      <p:sp>
        <p:nvSpPr>
          <p:cNvPr id="1370" name="Google Shape;1370;p53"/>
          <p:cNvSpPr txBox="1"/>
          <p:nvPr>
            <p:ph idx="1" type="body"/>
          </p:nvPr>
        </p:nvSpPr>
        <p:spPr>
          <a:xfrm>
            <a:off x="850006" y="2170569"/>
            <a:ext cx="10509160" cy="5035164"/>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fontScale="32500" lnSpcReduction="20000"/>
          </a:bodyPr>
          <a:lstStyle/>
          <a:p>
            <a:pPr indent="-194310" lvl="0" marL="342900" rtl="0" algn="l">
              <a:lnSpc>
                <a:spcPct val="90000"/>
              </a:lnSpc>
              <a:spcBef>
                <a:spcPts val="0"/>
              </a:spcBef>
              <a:spcAft>
                <a:spcPts val="0"/>
              </a:spcAft>
              <a:buClr>
                <a:srgbClr val="3F3F3F"/>
              </a:buClr>
              <a:buSzPct val="100000"/>
              <a:buNone/>
            </a:pPr>
            <a:r>
              <a:t/>
            </a:r>
            <a:endParaRPr sz="7200"/>
          </a:p>
          <a:p>
            <a:pPr indent="-342900" lvl="0" marL="342900" rtl="0" algn="l">
              <a:lnSpc>
                <a:spcPct val="90000"/>
              </a:lnSpc>
              <a:spcBef>
                <a:spcPts val="0"/>
              </a:spcBef>
              <a:spcAft>
                <a:spcPts val="0"/>
              </a:spcAft>
              <a:buClr>
                <a:srgbClr val="3F3F3F"/>
              </a:buClr>
              <a:buSzPct val="100000"/>
              <a:buFont typeface="Noto Sans Symbols"/>
              <a:buChar char="❑"/>
            </a:pPr>
            <a:r>
              <a:rPr b="1" lang="en-US" sz="7200"/>
              <a:t>LUT (</a:t>
            </a:r>
            <a:r>
              <a:rPr b="1" lang="en-US" sz="7200" u="sng"/>
              <a:t>L</a:t>
            </a:r>
            <a:r>
              <a:rPr b="1" lang="en-US" sz="7200"/>
              <a:t>ook-</a:t>
            </a:r>
            <a:r>
              <a:rPr b="1" lang="en-US" sz="7200" u="sng"/>
              <a:t>U</a:t>
            </a:r>
            <a:r>
              <a:rPr b="1" lang="en-US" sz="7200"/>
              <a:t>p </a:t>
            </a:r>
            <a:r>
              <a:rPr b="1" lang="en-US" sz="7200" u="sng"/>
              <a:t>T</a:t>
            </a:r>
            <a:r>
              <a:rPr b="1" lang="en-US" sz="7200"/>
              <a:t>able)</a:t>
            </a:r>
            <a:endParaRPr sz="7200"/>
          </a:p>
          <a:p>
            <a:pPr indent="-309880" lvl="0" marL="342900" rtl="0" algn="l">
              <a:lnSpc>
                <a:spcPct val="90000"/>
              </a:lnSpc>
              <a:spcBef>
                <a:spcPts val="0"/>
              </a:spcBef>
              <a:spcAft>
                <a:spcPts val="0"/>
              </a:spcAft>
              <a:buClr>
                <a:srgbClr val="3F3F3F"/>
              </a:buClr>
              <a:buSzPct val="100000"/>
              <a:buNone/>
            </a:pPr>
            <a:r>
              <a:t/>
            </a:r>
            <a:endParaRPr sz="1600"/>
          </a:p>
          <a:p>
            <a:pPr indent="-342900" lvl="0" marL="342900" rtl="0" algn="l">
              <a:lnSpc>
                <a:spcPct val="90000"/>
              </a:lnSpc>
              <a:spcBef>
                <a:spcPts val="0"/>
              </a:spcBef>
              <a:spcAft>
                <a:spcPts val="0"/>
              </a:spcAft>
              <a:buClr>
                <a:srgbClr val="3F3F3F"/>
              </a:buClr>
              <a:buSzPct val="100000"/>
              <a:buChar char="►"/>
            </a:pPr>
            <a:r>
              <a:rPr lang="en-US" sz="7200"/>
              <a:t>LUT has as many entries as there are pixel values, values in the bit planes are used as indices in one or more LUT.</a:t>
            </a:r>
            <a:endParaRPr/>
          </a:p>
          <a:p>
            <a:pPr indent="-305752" lvl="0" marL="342900" rtl="0" algn="l">
              <a:lnSpc>
                <a:spcPct val="90000"/>
              </a:lnSpc>
              <a:spcBef>
                <a:spcPts val="0"/>
              </a:spcBef>
              <a:spcAft>
                <a:spcPts val="0"/>
              </a:spcAft>
              <a:buClr>
                <a:srgbClr val="3F3F3F"/>
              </a:buClr>
              <a:buSzPct val="100000"/>
              <a:buNone/>
            </a:pPr>
            <a:r>
              <a:t/>
            </a:r>
            <a:endParaRPr/>
          </a:p>
          <a:p>
            <a:pPr indent="-342900" lvl="0" marL="342900" rtl="0" algn="l">
              <a:lnSpc>
                <a:spcPct val="90000"/>
              </a:lnSpc>
              <a:spcBef>
                <a:spcPts val="0"/>
              </a:spcBef>
              <a:spcAft>
                <a:spcPts val="0"/>
              </a:spcAft>
              <a:buClr>
                <a:srgbClr val="3F3F3F"/>
              </a:buClr>
              <a:buSzPct val="100000"/>
              <a:buChar char="►"/>
            </a:pPr>
            <a:r>
              <a:rPr lang="en-US" sz="7200"/>
              <a:t>A pixel value is used not to control the beam directly, but rather as an index into the look-up table. </a:t>
            </a:r>
            <a:endParaRPr/>
          </a:p>
          <a:p>
            <a:pPr indent="-268605" lvl="0" marL="342900" rtl="0" algn="l">
              <a:lnSpc>
                <a:spcPct val="90000"/>
              </a:lnSpc>
              <a:spcBef>
                <a:spcPts val="0"/>
              </a:spcBef>
              <a:spcAft>
                <a:spcPts val="0"/>
              </a:spcAft>
              <a:buClr>
                <a:srgbClr val="3F3F3F"/>
              </a:buClr>
              <a:buSzPct val="100000"/>
              <a:buNone/>
            </a:pPr>
            <a:r>
              <a:t/>
            </a:r>
            <a:endParaRPr sz="3600"/>
          </a:p>
          <a:p>
            <a:pPr indent="-342900" lvl="0" marL="342900" rtl="0" algn="l">
              <a:lnSpc>
                <a:spcPct val="90000"/>
              </a:lnSpc>
              <a:spcBef>
                <a:spcPts val="0"/>
              </a:spcBef>
              <a:spcAft>
                <a:spcPts val="0"/>
              </a:spcAft>
              <a:buClr>
                <a:srgbClr val="3F3F3F"/>
              </a:buClr>
              <a:buSzPct val="100000"/>
              <a:buChar char="►"/>
            </a:pPr>
            <a:r>
              <a:rPr lang="en-US" sz="7200"/>
              <a:t>The table entry’s value is used to control the intensity or color of the CRT.</a:t>
            </a:r>
            <a:endParaRPr/>
          </a:p>
          <a:p>
            <a:pPr indent="-342900" lvl="0" marL="342900" rtl="0" algn="l">
              <a:lnSpc>
                <a:spcPct val="90000"/>
              </a:lnSpc>
              <a:spcBef>
                <a:spcPts val="0"/>
              </a:spcBef>
              <a:spcAft>
                <a:spcPts val="0"/>
              </a:spcAft>
              <a:buClr>
                <a:srgbClr val="3F3F3F"/>
              </a:buClr>
              <a:buSzPct val="100000"/>
              <a:buFont typeface="Noto Sans Symbols"/>
              <a:buNone/>
            </a:pPr>
            <a:r>
              <a:rPr lang="en-US" sz="7200"/>
              <a:t>      for example: </a:t>
            </a:r>
            <a:endParaRPr/>
          </a:p>
          <a:p>
            <a:pPr indent="-342900" lvl="0" marL="342900" rtl="0" algn="l">
              <a:lnSpc>
                <a:spcPct val="90000"/>
              </a:lnSpc>
              <a:spcBef>
                <a:spcPts val="0"/>
              </a:spcBef>
              <a:spcAft>
                <a:spcPts val="0"/>
              </a:spcAft>
              <a:buClr>
                <a:srgbClr val="3F3F3F"/>
              </a:buClr>
              <a:buSzPct val="100000"/>
              <a:buFont typeface="Noto Sans Symbols"/>
              <a:buNone/>
            </a:pPr>
            <a:r>
              <a:rPr lang="en-US" sz="7200"/>
              <a:t>           If each pixel consists of 8 bits in the frame buffer the LUT requires a table with 256 entries.</a:t>
            </a:r>
            <a:endParaRPr/>
          </a:p>
          <a:p>
            <a:pPr indent="-342900" lvl="0" marL="342900" rtl="0" algn="l">
              <a:lnSpc>
                <a:spcPct val="90000"/>
              </a:lnSpc>
              <a:spcBef>
                <a:spcPts val="0"/>
              </a:spcBef>
              <a:spcAft>
                <a:spcPts val="0"/>
              </a:spcAft>
              <a:buClr>
                <a:srgbClr val="3F3F3F"/>
              </a:buClr>
              <a:buSzPct val="100000"/>
              <a:buFont typeface="Noto Sans Symbols"/>
              <a:buNone/>
            </a:pPr>
            <a:r>
              <a:rPr lang="en-US" sz="7200"/>
              <a:t>           	Pixel value 67 🡪 access the content in the entry 67 of the table 🡪 use the color</a:t>
            </a:r>
            <a:endParaRPr/>
          </a:p>
          <a:p>
            <a:pPr indent="-342900" lvl="0" marL="342900" rtl="0" algn="l">
              <a:lnSpc>
                <a:spcPct val="90000"/>
              </a:lnSpc>
              <a:spcBef>
                <a:spcPts val="0"/>
              </a:spcBef>
              <a:spcAft>
                <a:spcPts val="0"/>
              </a:spcAft>
              <a:buClr>
                <a:srgbClr val="3F3F3F"/>
              </a:buClr>
              <a:buSzPct val="100000"/>
              <a:buFont typeface="Noto Sans Symbols"/>
              <a:buNone/>
            </a:pPr>
            <a:r>
              <a:rPr lang="en-US" sz="7200"/>
              <a:t>           	content to control the CRT beam</a:t>
            </a:r>
            <a:endParaRPr/>
          </a:p>
          <a:p>
            <a:pPr indent="-342900" lvl="0" marL="342900" rtl="0" algn="l">
              <a:lnSpc>
                <a:spcPct val="90000"/>
              </a:lnSpc>
              <a:spcBef>
                <a:spcPts val="0"/>
              </a:spcBef>
              <a:spcAft>
                <a:spcPts val="0"/>
              </a:spcAft>
              <a:buClr>
                <a:srgbClr val="3F3F3F"/>
              </a:buClr>
              <a:buSzPct val="100000"/>
              <a:buChar char="►"/>
            </a:pPr>
            <a:r>
              <a:rPr lang="en-US" sz="7200"/>
              <a:t>The total number of bits in each table entry is called the </a:t>
            </a:r>
            <a:r>
              <a:rPr i="1" lang="en-US" sz="7200"/>
              <a:t>width of the LUT,</a:t>
            </a:r>
            <a:endParaRPr/>
          </a:p>
          <a:p>
            <a:pPr indent="-342900" lvl="0" marL="342900" rtl="0" algn="l">
              <a:lnSpc>
                <a:spcPct val="90000"/>
              </a:lnSpc>
              <a:spcBef>
                <a:spcPts val="0"/>
              </a:spcBef>
              <a:spcAft>
                <a:spcPts val="0"/>
              </a:spcAft>
              <a:buClr>
                <a:srgbClr val="3F3F3F"/>
              </a:buClr>
              <a:buSzPct val="100000"/>
              <a:buFont typeface="Noto Sans Symbols"/>
              <a:buNone/>
            </a:pPr>
            <a:r>
              <a:rPr i="1" lang="en-US" sz="7200"/>
              <a:t>       which is the capability for providing all possible colors</a:t>
            </a:r>
            <a:endParaRPr/>
          </a:p>
          <a:p>
            <a:pPr indent="-342900" lvl="0" marL="342900" rtl="0" algn="l">
              <a:lnSpc>
                <a:spcPct val="90000"/>
              </a:lnSpc>
              <a:spcBef>
                <a:spcPts val="0"/>
              </a:spcBef>
              <a:spcAft>
                <a:spcPts val="0"/>
              </a:spcAft>
              <a:buClr>
                <a:srgbClr val="3F3F3F"/>
              </a:buClr>
              <a:buSzPct val="100000"/>
              <a:buFont typeface="Noto Sans Symbols"/>
              <a:buNone/>
            </a:pPr>
            <a:r>
              <a:t/>
            </a:r>
            <a:endParaRPr sz="400"/>
          </a:p>
          <a:p>
            <a:pPr indent="-342900" lvl="0" marL="342900" rtl="0" algn="l">
              <a:lnSpc>
                <a:spcPct val="90000"/>
              </a:lnSpc>
              <a:spcBef>
                <a:spcPts val="0"/>
              </a:spcBef>
              <a:spcAft>
                <a:spcPts val="0"/>
              </a:spcAft>
              <a:buClr>
                <a:srgbClr val="3F3F3F"/>
              </a:buClr>
              <a:buSzPct val="100000"/>
              <a:buChar char="►"/>
            </a:pPr>
            <a:r>
              <a:rPr lang="en-US" sz="7200"/>
              <a:t>The look-up operation is done for each pixel on each display cycle, fast access of the table is required.</a:t>
            </a:r>
            <a:endParaRPr/>
          </a:p>
          <a:p>
            <a:pPr indent="-334645" lvl="0" marL="342900" rtl="0" algn="l">
              <a:lnSpc>
                <a:spcPct val="90000"/>
              </a:lnSpc>
              <a:spcBef>
                <a:spcPts val="0"/>
              </a:spcBef>
              <a:spcAft>
                <a:spcPts val="0"/>
              </a:spcAft>
              <a:buClr>
                <a:srgbClr val="3F3F3F"/>
              </a:buClr>
              <a:buSzPct val="100000"/>
              <a:buNone/>
            </a:pPr>
            <a:r>
              <a:t/>
            </a:r>
            <a:endParaRPr sz="400"/>
          </a:p>
          <a:p>
            <a:pPr indent="-342900" lvl="0" marL="342900" rtl="0" algn="l">
              <a:lnSpc>
                <a:spcPct val="90000"/>
              </a:lnSpc>
              <a:spcBef>
                <a:spcPts val="0"/>
              </a:spcBef>
              <a:spcAft>
                <a:spcPts val="0"/>
              </a:spcAft>
              <a:buClr>
                <a:srgbClr val="3F3F3F"/>
              </a:buClr>
              <a:buSzPct val="100000"/>
              <a:buChar char="►"/>
            </a:pPr>
            <a:r>
              <a:rPr lang="en-US" sz="7200"/>
              <a:t>LUT can be loaded on program command.</a:t>
            </a:r>
            <a:endParaRPr/>
          </a:p>
          <a:p>
            <a:pPr indent="-314007" lvl="0" marL="342900" rtl="0" algn="l">
              <a:lnSpc>
                <a:spcPct val="90000"/>
              </a:lnSpc>
              <a:spcBef>
                <a:spcPts val="0"/>
              </a:spcBef>
              <a:spcAft>
                <a:spcPts val="0"/>
              </a:spcAft>
              <a:buClr>
                <a:srgbClr val="3F3F3F"/>
              </a:buClr>
              <a:buSzPct val="100000"/>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a:off x="1295402" y="87720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Modeling (Representing 3D objects)</a:t>
            </a:r>
            <a:endParaRPr/>
          </a:p>
        </p:txBody>
      </p:sp>
      <p:sp>
        <p:nvSpPr>
          <p:cNvPr id="175" name="Google Shape;175;p9"/>
          <p:cNvSpPr txBox="1"/>
          <p:nvPr>
            <p:ph idx="1" type="body"/>
          </p:nvPr>
        </p:nvSpPr>
        <p:spPr>
          <a:xfrm>
            <a:off x="1295401" y="2556932"/>
            <a:ext cx="9601196" cy="363780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Representations of geometry</a:t>
            </a:r>
            <a:endParaRPr/>
          </a:p>
          <a:p>
            <a:pPr indent="-285750" lvl="1" marL="742950" rtl="0" algn="l">
              <a:lnSpc>
                <a:spcPct val="100000"/>
              </a:lnSpc>
              <a:spcBef>
                <a:spcPts val="1000"/>
              </a:spcBef>
              <a:spcAft>
                <a:spcPts val="0"/>
              </a:spcAft>
              <a:buSzPts val="1280"/>
              <a:buChar char="►"/>
            </a:pPr>
            <a:r>
              <a:rPr lang="en-US"/>
              <a:t>Curves</a:t>
            </a:r>
            <a:endParaRPr/>
          </a:p>
          <a:p>
            <a:pPr indent="-285750" lvl="1" marL="742950" rtl="0" algn="l">
              <a:lnSpc>
                <a:spcPct val="100000"/>
              </a:lnSpc>
              <a:spcBef>
                <a:spcPts val="1000"/>
              </a:spcBef>
              <a:spcAft>
                <a:spcPts val="0"/>
              </a:spcAft>
              <a:buSzPts val="1280"/>
              <a:buChar char="►"/>
            </a:pPr>
            <a:r>
              <a:rPr lang="en-US"/>
              <a:t>Surfaces</a:t>
            </a:r>
            <a:endParaRPr/>
          </a:p>
          <a:p>
            <a:pPr indent="-285750" lvl="1" marL="742950" rtl="0" algn="l">
              <a:lnSpc>
                <a:spcPct val="100000"/>
              </a:lnSpc>
              <a:spcBef>
                <a:spcPts val="1000"/>
              </a:spcBef>
              <a:spcAft>
                <a:spcPts val="0"/>
              </a:spcAft>
              <a:buSzPts val="1280"/>
              <a:buChar char="►"/>
            </a:pPr>
            <a:r>
              <a:rPr lang="en-US"/>
              <a:t>Solids</a:t>
            </a:r>
            <a:endParaRPr/>
          </a:p>
          <a:p>
            <a:pPr indent="-342900" lvl="0" marL="342900" rtl="0" algn="l">
              <a:lnSpc>
                <a:spcPct val="100000"/>
              </a:lnSpc>
              <a:spcBef>
                <a:spcPts val="1000"/>
              </a:spcBef>
              <a:spcAft>
                <a:spcPts val="0"/>
              </a:spcAft>
              <a:buSzPts val="1440"/>
              <a:buChar char="►"/>
            </a:pPr>
            <a:r>
              <a:rPr lang="en-US"/>
              <a:t>Procedural modeling</a:t>
            </a:r>
            <a:endParaRPr/>
          </a:p>
          <a:p>
            <a:pPr indent="-285750" lvl="1" marL="742950" rtl="0" algn="l">
              <a:lnSpc>
                <a:spcPct val="100000"/>
              </a:lnSpc>
              <a:spcBef>
                <a:spcPts val="1000"/>
              </a:spcBef>
              <a:spcAft>
                <a:spcPts val="0"/>
              </a:spcAft>
              <a:buSzPts val="1280"/>
              <a:buChar char="►"/>
            </a:pPr>
            <a:r>
              <a:rPr lang="en-US"/>
              <a:t>Fractals mean</a:t>
            </a:r>
            <a:endParaRPr/>
          </a:p>
          <a:p>
            <a:pPr indent="0" lvl="0" marL="0" rtl="0" algn="l">
              <a:lnSpc>
                <a:spcPct val="100000"/>
              </a:lnSpc>
              <a:spcBef>
                <a:spcPts val="1000"/>
              </a:spcBef>
              <a:spcAft>
                <a:spcPts val="0"/>
              </a:spcAft>
              <a:buSzPts val="1440"/>
              <a:buNone/>
            </a:pPr>
            <a:r>
              <a:rPr lang="en-US" sz="1800"/>
              <a:t>(relating to or of the nature of a fractal)</a:t>
            </a:r>
            <a:endParaRPr/>
          </a:p>
        </p:txBody>
      </p:sp>
      <p:pic>
        <p:nvPicPr>
          <p:cNvPr id="176" name="Google Shape;176;p9"/>
          <p:cNvPicPr preferRelativeResize="0"/>
          <p:nvPr/>
        </p:nvPicPr>
        <p:blipFill rotWithShape="1">
          <a:blip r:embed="rId3">
            <a:alphaModFix/>
          </a:blip>
          <a:srcRect b="0" l="0" r="0" t="0"/>
          <a:stretch/>
        </p:blipFill>
        <p:spPr>
          <a:xfrm>
            <a:off x="8994428" y="1845490"/>
            <a:ext cx="2424112" cy="3527425"/>
          </a:xfrm>
          <a:prstGeom prst="rect">
            <a:avLst/>
          </a:prstGeom>
          <a:noFill/>
          <a:ln>
            <a:noFill/>
          </a:ln>
        </p:spPr>
      </p:pic>
      <p:pic>
        <p:nvPicPr>
          <p:cNvPr id="177" name="Google Shape;177;p9"/>
          <p:cNvPicPr preferRelativeResize="0"/>
          <p:nvPr/>
        </p:nvPicPr>
        <p:blipFill rotWithShape="1">
          <a:blip r:embed="rId4">
            <a:alphaModFix/>
          </a:blip>
          <a:srcRect b="0" l="0" r="0" t="0"/>
          <a:stretch/>
        </p:blipFill>
        <p:spPr>
          <a:xfrm>
            <a:off x="5795963" y="2556932"/>
            <a:ext cx="2520950" cy="2501900"/>
          </a:xfrm>
          <a:prstGeom prst="rect">
            <a:avLst/>
          </a:prstGeom>
          <a:noFill/>
          <a:ln>
            <a:noFill/>
          </a:ln>
        </p:spPr>
      </p:pic>
      <p:sp>
        <p:nvSpPr>
          <p:cNvPr id="178" name="Google Shape;178;p9"/>
          <p:cNvSpPr txBox="1"/>
          <p:nvPr/>
        </p:nvSpPr>
        <p:spPr>
          <a:xfrm>
            <a:off x="6449275" y="5148407"/>
            <a:ext cx="936625" cy="36671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800"/>
              <a:buFont typeface="Trebuchet MS"/>
              <a:buNone/>
            </a:pPr>
            <a:r>
              <a:rPr b="1" i="0" lang="en-US" sz="1800" u="none" cap="none" strike="noStrike">
                <a:solidFill>
                  <a:schemeClr val="dk1"/>
                </a:solidFill>
                <a:latin typeface="Trebuchet MS"/>
                <a:ea typeface="Trebuchet MS"/>
                <a:cs typeface="Trebuchet MS"/>
                <a:sym typeface="Trebuchet MS"/>
              </a:rPr>
              <a:t>Shell</a:t>
            </a:r>
            <a:endParaRPr b="1" i="0" sz="1800" u="none" cap="none" strike="noStrike">
              <a:solidFill>
                <a:schemeClr val="dk1"/>
              </a:solidFill>
              <a:latin typeface="Trebuchet MS"/>
              <a:ea typeface="Trebuchet MS"/>
              <a:cs typeface="Trebuchet MS"/>
              <a:sym typeface="Trebuchet MS"/>
            </a:endParaRPr>
          </a:p>
        </p:txBody>
      </p:sp>
      <p:sp>
        <p:nvSpPr>
          <p:cNvPr id="179" name="Google Shape;179;p9"/>
          <p:cNvSpPr/>
          <p:nvPr/>
        </p:nvSpPr>
        <p:spPr>
          <a:xfrm>
            <a:off x="8473392" y="5283826"/>
            <a:ext cx="3066078"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222222"/>
                </a:solidFill>
                <a:latin typeface="Trebuchet MS"/>
                <a:ea typeface="Trebuchet MS"/>
                <a:cs typeface="Trebuchet MS"/>
                <a:sym typeface="Trebuchet MS"/>
              </a:rPr>
              <a:t>A curve or geometrical figure, each part of which has the same statistical character as the whole. </a:t>
            </a:r>
            <a:endParaRPr b="0" i="0" sz="16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hlink"/>
              </a:buClr>
              <a:buSzPts val="3600"/>
              <a:buFont typeface="Trebuchet MS"/>
              <a:buNone/>
            </a:pPr>
            <a:r>
              <a:rPr lang="en-US">
                <a:solidFill>
                  <a:schemeClr val="hlink"/>
                </a:solidFill>
              </a:rPr>
              <a:t>Color Map Look-Up Tables</a:t>
            </a:r>
            <a:endParaRPr/>
          </a:p>
        </p:txBody>
      </p:sp>
      <p:grpSp>
        <p:nvGrpSpPr>
          <p:cNvPr id="1376" name="Google Shape;1376;p54"/>
          <p:cNvGrpSpPr/>
          <p:nvPr/>
        </p:nvGrpSpPr>
        <p:grpSpPr>
          <a:xfrm>
            <a:off x="1986211" y="2132759"/>
            <a:ext cx="7781925" cy="3205162"/>
            <a:chOff x="448" y="1205"/>
            <a:chExt cx="4902" cy="2019"/>
          </a:xfrm>
        </p:grpSpPr>
        <p:sp>
          <p:nvSpPr>
            <p:cNvPr id="1377" name="Google Shape;1377;p54"/>
            <p:cNvSpPr/>
            <p:nvPr/>
          </p:nvSpPr>
          <p:spPr>
            <a:xfrm>
              <a:off x="713" y="1665"/>
              <a:ext cx="1024" cy="1196"/>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78" name="Google Shape;1378;p54"/>
            <p:cNvCxnSpPr/>
            <p:nvPr/>
          </p:nvCxnSpPr>
          <p:spPr>
            <a:xfrm flipH="1" rot="10800000">
              <a:off x="713" y="1205"/>
              <a:ext cx="387" cy="468"/>
            </a:xfrm>
            <a:prstGeom prst="straightConnector1">
              <a:avLst/>
            </a:prstGeom>
            <a:noFill/>
            <a:ln cap="flat" cmpd="sng" w="12700">
              <a:solidFill>
                <a:srgbClr val="000000"/>
              </a:solidFill>
              <a:prstDash val="solid"/>
              <a:round/>
              <a:headEnd len="sm" w="sm" type="none"/>
              <a:tailEnd len="sm" w="sm" type="none"/>
            </a:ln>
          </p:spPr>
        </p:cxnSp>
        <p:grpSp>
          <p:nvGrpSpPr>
            <p:cNvPr id="1379" name="Google Shape;1379;p54"/>
            <p:cNvGrpSpPr/>
            <p:nvPr/>
          </p:nvGrpSpPr>
          <p:grpSpPr>
            <a:xfrm>
              <a:off x="971" y="1908"/>
              <a:ext cx="535" cy="592"/>
              <a:chOff x="971" y="1908"/>
              <a:chExt cx="535" cy="592"/>
            </a:xfrm>
          </p:grpSpPr>
          <p:cxnSp>
            <p:nvCxnSpPr>
              <p:cNvPr id="1380" name="Google Shape;1380;p54"/>
              <p:cNvCxnSpPr/>
              <p:nvPr/>
            </p:nvCxnSpPr>
            <p:spPr>
              <a:xfrm flipH="1" rot="10800000">
                <a:off x="1100" y="1908"/>
                <a:ext cx="360" cy="442"/>
              </a:xfrm>
              <a:prstGeom prst="straightConnector1">
                <a:avLst/>
              </a:prstGeom>
              <a:noFill/>
              <a:ln cap="flat" cmpd="sng" w="12700">
                <a:solidFill>
                  <a:srgbClr val="000000"/>
                </a:solidFill>
                <a:prstDash val="solid"/>
                <a:round/>
                <a:headEnd len="sm" w="sm" type="none"/>
                <a:tailEnd len="sm" w="sm" type="none"/>
              </a:ln>
            </p:spPr>
          </p:cxnSp>
          <p:sp>
            <p:nvSpPr>
              <p:cNvPr id="1381" name="Google Shape;1381;p54"/>
              <p:cNvSpPr/>
              <p:nvPr/>
            </p:nvSpPr>
            <p:spPr>
              <a:xfrm>
                <a:off x="971" y="2342"/>
                <a:ext cx="121" cy="143"/>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82" name="Google Shape;1382;p54"/>
              <p:cNvCxnSpPr/>
              <p:nvPr/>
            </p:nvCxnSpPr>
            <p:spPr>
              <a:xfrm flipH="1" rot="10800000">
                <a:off x="971" y="1908"/>
                <a:ext cx="360" cy="442"/>
              </a:xfrm>
              <a:prstGeom prst="straightConnector1">
                <a:avLst/>
              </a:prstGeom>
              <a:noFill/>
              <a:ln cap="flat" cmpd="sng" w="12700">
                <a:solidFill>
                  <a:srgbClr val="000000"/>
                </a:solidFill>
                <a:prstDash val="solid"/>
                <a:round/>
                <a:headEnd len="sm" w="sm" type="none"/>
                <a:tailEnd len="sm" w="sm" type="none"/>
              </a:ln>
            </p:spPr>
          </p:cxnSp>
          <p:cxnSp>
            <p:nvCxnSpPr>
              <p:cNvPr id="1383" name="Google Shape;1383;p54"/>
              <p:cNvCxnSpPr/>
              <p:nvPr/>
            </p:nvCxnSpPr>
            <p:spPr>
              <a:xfrm flipH="1" rot="10800000">
                <a:off x="1100" y="2055"/>
                <a:ext cx="360" cy="445"/>
              </a:xfrm>
              <a:prstGeom prst="straightConnector1">
                <a:avLst/>
              </a:prstGeom>
              <a:noFill/>
              <a:ln cap="flat" cmpd="sng" w="12700">
                <a:solidFill>
                  <a:srgbClr val="000000"/>
                </a:solidFill>
                <a:prstDash val="solid"/>
                <a:round/>
                <a:headEnd len="sm" w="sm" type="none"/>
                <a:tailEnd len="sm" w="sm" type="none"/>
              </a:ln>
            </p:spPr>
          </p:cxnSp>
          <p:sp>
            <p:nvSpPr>
              <p:cNvPr id="1384" name="Google Shape;1384;p54"/>
              <p:cNvSpPr/>
              <p:nvPr/>
            </p:nvSpPr>
            <p:spPr>
              <a:xfrm>
                <a:off x="1064" y="2308"/>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385" name="Google Shape;1385;p54"/>
              <p:cNvSpPr/>
              <p:nvPr/>
            </p:nvSpPr>
            <p:spPr>
              <a:xfrm>
                <a:off x="1100" y="2266"/>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a:t>
                </a:r>
                <a:endParaRPr b="0" i="0" sz="1400" u="none" cap="none" strike="noStrike">
                  <a:solidFill>
                    <a:srgbClr val="000000"/>
                  </a:solidFill>
                  <a:latin typeface="Arial"/>
                  <a:ea typeface="Arial"/>
                  <a:cs typeface="Arial"/>
                  <a:sym typeface="Arial"/>
                </a:endParaRPr>
              </a:p>
            </p:txBody>
          </p:sp>
          <p:sp>
            <p:nvSpPr>
              <p:cNvPr id="1386" name="Google Shape;1386;p54"/>
              <p:cNvSpPr/>
              <p:nvPr/>
            </p:nvSpPr>
            <p:spPr>
              <a:xfrm>
                <a:off x="1138" y="2216"/>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387" name="Google Shape;1387;p54"/>
              <p:cNvSpPr/>
              <p:nvPr/>
            </p:nvSpPr>
            <p:spPr>
              <a:xfrm>
                <a:off x="1172" y="2174"/>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388" name="Google Shape;1388;p54"/>
              <p:cNvSpPr/>
              <p:nvPr/>
            </p:nvSpPr>
            <p:spPr>
              <a:xfrm>
                <a:off x="1217" y="2115"/>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389" name="Google Shape;1389;p54"/>
              <p:cNvSpPr/>
              <p:nvPr/>
            </p:nvSpPr>
            <p:spPr>
              <a:xfrm>
                <a:off x="1269" y="2065"/>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390" name="Google Shape;1390;p54"/>
              <p:cNvSpPr/>
              <p:nvPr/>
            </p:nvSpPr>
            <p:spPr>
              <a:xfrm>
                <a:off x="1304" y="2015"/>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a:t>
                </a:r>
                <a:endParaRPr b="0" i="0" sz="1400" u="none" cap="none" strike="noStrike">
                  <a:solidFill>
                    <a:srgbClr val="000000"/>
                  </a:solidFill>
                  <a:latin typeface="Arial"/>
                  <a:ea typeface="Arial"/>
                  <a:cs typeface="Arial"/>
                  <a:sym typeface="Arial"/>
                </a:endParaRPr>
              </a:p>
            </p:txBody>
          </p:sp>
          <p:sp>
            <p:nvSpPr>
              <p:cNvPr id="1391" name="Google Shape;1391;p54"/>
              <p:cNvSpPr/>
              <p:nvPr/>
            </p:nvSpPr>
            <p:spPr>
              <a:xfrm>
                <a:off x="1348" y="1963"/>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a:t>
                </a:r>
                <a:endParaRPr b="0" i="0" sz="1400" u="none" cap="none" strike="noStrike">
                  <a:solidFill>
                    <a:srgbClr val="000000"/>
                  </a:solidFill>
                  <a:latin typeface="Arial"/>
                  <a:ea typeface="Arial"/>
                  <a:cs typeface="Arial"/>
                  <a:sym typeface="Arial"/>
                </a:endParaRPr>
              </a:p>
            </p:txBody>
          </p:sp>
          <p:sp>
            <p:nvSpPr>
              <p:cNvPr id="1392" name="Google Shape;1392;p54"/>
              <p:cNvSpPr/>
              <p:nvPr/>
            </p:nvSpPr>
            <p:spPr>
              <a:xfrm>
                <a:off x="1338" y="1914"/>
                <a:ext cx="130" cy="151"/>
              </a:xfrm>
              <a:custGeom>
                <a:rect b="b" l="l" r="r" t="t"/>
                <a:pathLst>
                  <a:path extrusionOk="0" h="151" w="130">
                    <a:moveTo>
                      <a:pt x="0" y="0"/>
                    </a:moveTo>
                    <a:lnTo>
                      <a:pt x="129" y="0"/>
                    </a:lnTo>
                    <a:lnTo>
                      <a:pt x="129" y="15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cxnSp>
          <p:nvCxnSpPr>
            <p:cNvPr id="1393" name="Google Shape;1393;p54"/>
            <p:cNvCxnSpPr/>
            <p:nvPr/>
          </p:nvCxnSpPr>
          <p:spPr>
            <a:xfrm flipH="1" rot="10800000">
              <a:off x="1746" y="1205"/>
              <a:ext cx="387" cy="468"/>
            </a:xfrm>
            <a:prstGeom prst="straightConnector1">
              <a:avLst/>
            </a:prstGeom>
            <a:noFill/>
            <a:ln cap="flat" cmpd="sng" w="12700">
              <a:solidFill>
                <a:srgbClr val="000000"/>
              </a:solidFill>
              <a:prstDash val="solid"/>
              <a:round/>
              <a:headEnd len="sm" w="sm" type="none"/>
              <a:tailEnd len="sm" w="sm" type="none"/>
            </a:ln>
          </p:spPr>
        </p:cxnSp>
        <p:cxnSp>
          <p:nvCxnSpPr>
            <p:cNvPr id="1394" name="Google Shape;1394;p54"/>
            <p:cNvCxnSpPr/>
            <p:nvPr/>
          </p:nvCxnSpPr>
          <p:spPr>
            <a:xfrm flipH="1" rot="10800000">
              <a:off x="1746" y="2409"/>
              <a:ext cx="387" cy="467"/>
            </a:xfrm>
            <a:prstGeom prst="straightConnector1">
              <a:avLst/>
            </a:prstGeom>
            <a:noFill/>
            <a:ln cap="flat" cmpd="sng" w="12700">
              <a:solidFill>
                <a:srgbClr val="000000"/>
              </a:solidFill>
              <a:prstDash val="solid"/>
              <a:round/>
              <a:headEnd len="sm" w="sm" type="none"/>
              <a:tailEnd len="sm" w="sm" type="none"/>
            </a:ln>
          </p:spPr>
        </p:cxnSp>
        <p:sp>
          <p:nvSpPr>
            <p:cNvPr id="1395" name="Google Shape;1395;p54"/>
            <p:cNvSpPr/>
            <p:nvPr/>
          </p:nvSpPr>
          <p:spPr>
            <a:xfrm>
              <a:off x="1096" y="1209"/>
              <a:ext cx="1034" cy="1205"/>
            </a:xfrm>
            <a:custGeom>
              <a:rect b="b" l="l" r="r" t="t"/>
              <a:pathLst>
                <a:path extrusionOk="0" h="1205" w="1034">
                  <a:moveTo>
                    <a:pt x="0" y="0"/>
                  </a:moveTo>
                  <a:lnTo>
                    <a:pt x="1033" y="0"/>
                  </a:lnTo>
                  <a:lnTo>
                    <a:pt x="1033" y="1204"/>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396" name="Google Shape;1396;p54"/>
            <p:cNvSpPr/>
            <p:nvPr/>
          </p:nvSpPr>
          <p:spPr>
            <a:xfrm>
              <a:off x="1308" y="2184"/>
              <a:ext cx="210"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67</a:t>
              </a:r>
              <a:endParaRPr b="0" i="0" sz="1400" u="none" cap="none" strike="noStrike">
                <a:solidFill>
                  <a:srgbClr val="000000"/>
                </a:solidFill>
                <a:latin typeface="Arial"/>
                <a:ea typeface="Arial"/>
                <a:cs typeface="Arial"/>
                <a:sym typeface="Arial"/>
              </a:endParaRPr>
            </a:p>
          </p:txBody>
        </p:sp>
        <p:sp>
          <p:nvSpPr>
            <p:cNvPr id="1397" name="Google Shape;1397;p54"/>
            <p:cNvSpPr/>
            <p:nvPr/>
          </p:nvSpPr>
          <p:spPr>
            <a:xfrm>
              <a:off x="2287" y="2210"/>
              <a:ext cx="104" cy="97"/>
            </a:xfrm>
            <a:custGeom>
              <a:rect b="b" l="l" r="r" t="t"/>
              <a:pathLst>
                <a:path extrusionOk="0" fill="none" h="17224" w="21600">
                  <a:moveTo>
                    <a:pt x="1727" y="17223"/>
                  </a:moveTo>
                  <a:cubicBezTo>
                    <a:pt x="587" y="14547"/>
                    <a:pt x="0" y="11668"/>
                    <a:pt x="0" y="8760"/>
                  </a:cubicBezTo>
                  <a:cubicBezTo>
                    <a:pt x="-1" y="5742"/>
                    <a:pt x="632" y="2758"/>
                    <a:pt x="1856" y="0"/>
                  </a:cubicBezTo>
                </a:path>
                <a:path extrusionOk="0" h="17224" w="21600">
                  <a:moveTo>
                    <a:pt x="1727" y="17223"/>
                  </a:moveTo>
                  <a:cubicBezTo>
                    <a:pt x="587" y="14547"/>
                    <a:pt x="0" y="11668"/>
                    <a:pt x="0" y="8760"/>
                  </a:cubicBezTo>
                  <a:cubicBezTo>
                    <a:pt x="-1" y="5742"/>
                    <a:pt x="632" y="2758"/>
                    <a:pt x="1856" y="0"/>
                  </a:cubicBezTo>
                  <a:lnTo>
                    <a:pt x="21600" y="8760"/>
                  </a:lnTo>
                  <a:lnTo>
                    <a:pt x="1727" y="17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398" name="Google Shape;1398;p54"/>
            <p:cNvCxnSpPr/>
            <p:nvPr/>
          </p:nvCxnSpPr>
          <p:spPr>
            <a:xfrm>
              <a:off x="1771" y="2262"/>
              <a:ext cx="513" cy="0"/>
            </a:xfrm>
            <a:prstGeom prst="straightConnector1">
              <a:avLst/>
            </a:prstGeom>
            <a:noFill/>
            <a:ln cap="flat" cmpd="sng" w="25400">
              <a:solidFill>
                <a:srgbClr val="000000"/>
              </a:solidFill>
              <a:prstDash val="solid"/>
              <a:round/>
              <a:headEnd len="sm" w="sm" type="none"/>
              <a:tailEnd len="sm" w="sm" type="none"/>
            </a:ln>
          </p:spPr>
        </p:cxnSp>
        <p:cxnSp>
          <p:nvCxnSpPr>
            <p:cNvPr id="1399" name="Google Shape;1399;p54"/>
            <p:cNvCxnSpPr/>
            <p:nvPr/>
          </p:nvCxnSpPr>
          <p:spPr>
            <a:xfrm>
              <a:off x="1549" y="2262"/>
              <a:ext cx="162" cy="0"/>
            </a:xfrm>
            <a:prstGeom prst="straightConnector1">
              <a:avLst/>
            </a:prstGeom>
            <a:noFill/>
            <a:ln cap="flat" cmpd="sng" w="25400">
              <a:solidFill>
                <a:srgbClr val="000000"/>
              </a:solidFill>
              <a:prstDash val="solid"/>
              <a:round/>
              <a:headEnd len="sm" w="sm" type="none"/>
              <a:tailEnd len="sm" w="sm" type="none"/>
            </a:ln>
          </p:spPr>
        </p:cxnSp>
        <p:sp>
          <p:nvSpPr>
            <p:cNvPr id="1400" name="Google Shape;1400;p54"/>
            <p:cNvSpPr/>
            <p:nvPr/>
          </p:nvSpPr>
          <p:spPr>
            <a:xfrm>
              <a:off x="4326" y="1665"/>
              <a:ext cx="1024" cy="1196"/>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1" name="Google Shape;1401;p54"/>
            <p:cNvSpPr/>
            <p:nvPr/>
          </p:nvSpPr>
          <p:spPr>
            <a:xfrm>
              <a:off x="2520" y="1890"/>
              <a:ext cx="572" cy="82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2" name="Google Shape;1402;p54"/>
            <p:cNvSpPr/>
            <p:nvPr/>
          </p:nvSpPr>
          <p:spPr>
            <a:xfrm>
              <a:off x="2476" y="2349"/>
              <a:ext cx="554"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100110100001</a:t>
              </a:r>
              <a:endParaRPr b="0" i="0" sz="1400" u="none" cap="none" strike="noStrike">
                <a:solidFill>
                  <a:srgbClr val="000000"/>
                </a:solidFill>
                <a:latin typeface="Arial"/>
                <a:ea typeface="Arial"/>
                <a:cs typeface="Arial"/>
                <a:sym typeface="Arial"/>
              </a:endParaRPr>
            </a:p>
          </p:txBody>
        </p:sp>
        <p:sp>
          <p:nvSpPr>
            <p:cNvPr id="1403" name="Google Shape;1403;p54"/>
            <p:cNvSpPr/>
            <p:nvPr/>
          </p:nvSpPr>
          <p:spPr>
            <a:xfrm>
              <a:off x="2412" y="2650"/>
              <a:ext cx="158"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404" name="Google Shape;1404;p54"/>
            <p:cNvSpPr/>
            <p:nvPr/>
          </p:nvSpPr>
          <p:spPr>
            <a:xfrm>
              <a:off x="2369" y="2349"/>
              <a:ext cx="194"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67</a:t>
              </a:r>
              <a:endParaRPr b="0" i="0" sz="1400" u="none" cap="none" strike="noStrike">
                <a:solidFill>
                  <a:srgbClr val="000000"/>
                </a:solidFill>
                <a:latin typeface="Arial"/>
                <a:ea typeface="Arial"/>
                <a:cs typeface="Arial"/>
                <a:sym typeface="Arial"/>
              </a:endParaRPr>
            </a:p>
          </p:txBody>
        </p:sp>
        <p:sp>
          <p:nvSpPr>
            <p:cNvPr id="1405" name="Google Shape;1405;p54"/>
            <p:cNvSpPr/>
            <p:nvPr/>
          </p:nvSpPr>
          <p:spPr>
            <a:xfrm>
              <a:off x="2326" y="1823"/>
              <a:ext cx="230"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255</a:t>
              </a:r>
              <a:endParaRPr b="0" i="0" sz="1400" u="none" cap="none" strike="noStrike">
                <a:solidFill>
                  <a:srgbClr val="000000"/>
                </a:solidFill>
                <a:latin typeface="Arial"/>
                <a:ea typeface="Arial"/>
                <a:cs typeface="Arial"/>
                <a:sym typeface="Arial"/>
              </a:endParaRPr>
            </a:p>
          </p:txBody>
        </p:sp>
        <p:sp>
          <p:nvSpPr>
            <p:cNvPr id="1406" name="Google Shape;1406;p54"/>
            <p:cNvSpPr/>
            <p:nvPr/>
          </p:nvSpPr>
          <p:spPr>
            <a:xfrm>
              <a:off x="3255" y="2285"/>
              <a:ext cx="104" cy="97"/>
            </a:xfrm>
            <a:custGeom>
              <a:rect b="b" l="l" r="r" t="t"/>
              <a:pathLst>
                <a:path extrusionOk="0" fill="none" h="17224" w="21600">
                  <a:moveTo>
                    <a:pt x="1727" y="17223"/>
                  </a:moveTo>
                  <a:cubicBezTo>
                    <a:pt x="587" y="14547"/>
                    <a:pt x="0" y="11668"/>
                    <a:pt x="0" y="8760"/>
                  </a:cubicBezTo>
                  <a:cubicBezTo>
                    <a:pt x="-1" y="5742"/>
                    <a:pt x="632" y="2758"/>
                    <a:pt x="1856" y="0"/>
                  </a:cubicBezTo>
                </a:path>
                <a:path extrusionOk="0" h="17224" w="21600">
                  <a:moveTo>
                    <a:pt x="1727" y="17223"/>
                  </a:moveTo>
                  <a:cubicBezTo>
                    <a:pt x="587" y="14547"/>
                    <a:pt x="0" y="11668"/>
                    <a:pt x="0" y="8760"/>
                  </a:cubicBezTo>
                  <a:cubicBezTo>
                    <a:pt x="-1" y="5742"/>
                    <a:pt x="632" y="2758"/>
                    <a:pt x="1856" y="0"/>
                  </a:cubicBezTo>
                  <a:lnTo>
                    <a:pt x="21600" y="8760"/>
                  </a:lnTo>
                  <a:lnTo>
                    <a:pt x="1727" y="17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07" name="Google Shape;1407;p54"/>
            <p:cNvCxnSpPr/>
            <p:nvPr/>
          </p:nvCxnSpPr>
          <p:spPr>
            <a:xfrm>
              <a:off x="3162" y="2337"/>
              <a:ext cx="90" cy="0"/>
            </a:xfrm>
            <a:prstGeom prst="straightConnector1">
              <a:avLst/>
            </a:prstGeom>
            <a:noFill/>
            <a:ln cap="flat" cmpd="sng" w="25400">
              <a:solidFill>
                <a:srgbClr val="000000"/>
              </a:solidFill>
              <a:prstDash val="solid"/>
              <a:round/>
              <a:headEnd len="sm" w="sm" type="none"/>
              <a:tailEnd len="sm" w="sm" type="none"/>
            </a:ln>
          </p:spPr>
        </p:cxnSp>
        <p:sp>
          <p:nvSpPr>
            <p:cNvPr id="1408" name="Google Shape;1408;p54"/>
            <p:cNvSpPr/>
            <p:nvPr/>
          </p:nvSpPr>
          <p:spPr>
            <a:xfrm>
              <a:off x="3423" y="2267"/>
              <a:ext cx="593" cy="142"/>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9" name="Google Shape;1409;p54"/>
            <p:cNvSpPr/>
            <p:nvPr/>
          </p:nvSpPr>
          <p:spPr>
            <a:xfrm>
              <a:off x="3380" y="2274"/>
              <a:ext cx="266"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1001</a:t>
              </a:r>
              <a:endParaRPr b="0" i="0" sz="1400" u="none" cap="none" strike="noStrike">
                <a:solidFill>
                  <a:srgbClr val="000000"/>
                </a:solidFill>
                <a:latin typeface="Arial"/>
                <a:ea typeface="Arial"/>
                <a:cs typeface="Arial"/>
                <a:sym typeface="Arial"/>
              </a:endParaRPr>
            </a:p>
          </p:txBody>
        </p:sp>
        <p:sp>
          <p:nvSpPr>
            <p:cNvPr id="1410" name="Google Shape;1410;p54"/>
            <p:cNvSpPr/>
            <p:nvPr/>
          </p:nvSpPr>
          <p:spPr>
            <a:xfrm>
              <a:off x="3573" y="2274"/>
              <a:ext cx="266"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1010</a:t>
              </a:r>
              <a:endParaRPr b="0" i="0" sz="1400" u="none" cap="none" strike="noStrike">
                <a:solidFill>
                  <a:srgbClr val="000000"/>
                </a:solidFill>
                <a:latin typeface="Arial"/>
                <a:ea typeface="Arial"/>
                <a:cs typeface="Arial"/>
                <a:sym typeface="Arial"/>
              </a:endParaRPr>
            </a:p>
          </p:txBody>
        </p:sp>
        <p:sp>
          <p:nvSpPr>
            <p:cNvPr id="1411" name="Google Shape;1411;p54"/>
            <p:cNvSpPr/>
            <p:nvPr/>
          </p:nvSpPr>
          <p:spPr>
            <a:xfrm>
              <a:off x="3781" y="2274"/>
              <a:ext cx="266"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0001</a:t>
              </a:r>
              <a:endParaRPr b="0" i="0" sz="1400" u="none" cap="none" strike="noStrike">
                <a:solidFill>
                  <a:srgbClr val="000000"/>
                </a:solidFill>
                <a:latin typeface="Arial"/>
                <a:ea typeface="Arial"/>
                <a:cs typeface="Arial"/>
                <a:sym typeface="Arial"/>
              </a:endParaRPr>
            </a:p>
          </p:txBody>
        </p:sp>
        <p:cxnSp>
          <p:nvCxnSpPr>
            <p:cNvPr id="1412" name="Google Shape;1412;p54"/>
            <p:cNvCxnSpPr/>
            <p:nvPr/>
          </p:nvCxnSpPr>
          <p:spPr>
            <a:xfrm>
              <a:off x="3624" y="2275"/>
              <a:ext cx="0" cy="126"/>
            </a:xfrm>
            <a:prstGeom prst="straightConnector1">
              <a:avLst/>
            </a:prstGeom>
            <a:noFill/>
            <a:ln cap="flat" cmpd="sng" w="12700">
              <a:solidFill>
                <a:srgbClr val="000000"/>
              </a:solidFill>
              <a:prstDash val="solid"/>
              <a:round/>
              <a:headEnd len="sm" w="sm" type="none"/>
              <a:tailEnd len="sm" w="sm" type="none"/>
            </a:ln>
          </p:spPr>
        </p:cxnSp>
        <p:cxnSp>
          <p:nvCxnSpPr>
            <p:cNvPr id="1413" name="Google Shape;1413;p54"/>
            <p:cNvCxnSpPr/>
            <p:nvPr/>
          </p:nvCxnSpPr>
          <p:spPr>
            <a:xfrm>
              <a:off x="3824" y="2275"/>
              <a:ext cx="0" cy="126"/>
            </a:xfrm>
            <a:prstGeom prst="straightConnector1">
              <a:avLst/>
            </a:prstGeom>
            <a:noFill/>
            <a:ln cap="flat" cmpd="sng" w="12700">
              <a:solidFill>
                <a:srgbClr val="000000"/>
              </a:solidFill>
              <a:prstDash val="solid"/>
              <a:round/>
              <a:headEnd len="sm" w="sm" type="none"/>
              <a:tailEnd len="sm" w="sm" type="none"/>
            </a:ln>
          </p:spPr>
        </p:cxnSp>
        <p:cxnSp>
          <p:nvCxnSpPr>
            <p:cNvPr id="1414" name="Google Shape;1414;p54"/>
            <p:cNvCxnSpPr/>
            <p:nvPr/>
          </p:nvCxnSpPr>
          <p:spPr>
            <a:xfrm>
              <a:off x="2527" y="2375"/>
              <a:ext cx="572" cy="0"/>
            </a:xfrm>
            <a:prstGeom prst="straightConnector1">
              <a:avLst/>
            </a:prstGeom>
            <a:noFill/>
            <a:ln cap="flat" cmpd="sng" w="12700">
              <a:solidFill>
                <a:srgbClr val="000000"/>
              </a:solidFill>
              <a:prstDash val="solid"/>
              <a:round/>
              <a:headEnd len="sm" w="sm" type="none"/>
              <a:tailEnd len="sm" w="sm" type="none"/>
            </a:ln>
          </p:spPr>
        </p:cxnSp>
        <p:cxnSp>
          <p:nvCxnSpPr>
            <p:cNvPr id="1415" name="Google Shape;1415;p54"/>
            <p:cNvCxnSpPr/>
            <p:nvPr/>
          </p:nvCxnSpPr>
          <p:spPr>
            <a:xfrm>
              <a:off x="2520" y="2467"/>
              <a:ext cx="571" cy="0"/>
            </a:xfrm>
            <a:prstGeom prst="straightConnector1">
              <a:avLst/>
            </a:prstGeom>
            <a:noFill/>
            <a:ln cap="flat" cmpd="sng" w="12700">
              <a:solidFill>
                <a:srgbClr val="000000"/>
              </a:solidFill>
              <a:prstDash val="solid"/>
              <a:round/>
              <a:headEnd len="sm" w="sm" type="none"/>
              <a:tailEnd len="sm" w="sm" type="none"/>
            </a:ln>
          </p:spPr>
        </p:cxnSp>
        <p:sp>
          <p:nvSpPr>
            <p:cNvPr id="1416" name="Google Shape;1416;p54"/>
            <p:cNvSpPr/>
            <p:nvPr/>
          </p:nvSpPr>
          <p:spPr>
            <a:xfrm>
              <a:off x="3444" y="2426"/>
              <a:ext cx="181"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R</a:t>
              </a:r>
              <a:endParaRPr b="0" i="0" sz="1400" u="none" cap="none" strike="noStrike">
                <a:solidFill>
                  <a:srgbClr val="000000"/>
                </a:solidFill>
                <a:latin typeface="Arial"/>
                <a:ea typeface="Arial"/>
                <a:cs typeface="Arial"/>
                <a:sym typeface="Arial"/>
              </a:endParaRPr>
            </a:p>
          </p:txBody>
        </p:sp>
        <p:sp>
          <p:nvSpPr>
            <p:cNvPr id="1417" name="Google Shape;1417;p54"/>
            <p:cNvSpPr/>
            <p:nvPr/>
          </p:nvSpPr>
          <p:spPr>
            <a:xfrm>
              <a:off x="3630" y="2426"/>
              <a:ext cx="18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G</a:t>
              </a:r>
              <a:endParaRPr b="0" i="0" sz="1400" u="none" cap="none" strike="noStrike">
                <a:solidFill>
                  <a:srgbClr val="000000"/>
                </a:solidFill>
                <a:latin typeface="Arial"/>
                <a:ea typeface="Arial"/>
                <a:cs typeface="Arial"/>
                <a:sym typeface="Arial"/>
              </a:endParaRPr>
            </a:p>
          </p:txBody>
        </p:sp>
        <p:sp>
          <p:nvSpPr>
            <p:cNvPr id="1418" name="Google Shape;1418;p54"/>
            <p:cNvSpPr/>
            <p:nvPr/>
          </p:nvSpPr>
          <p:spPr>
            <a:xfrm>
              <a:off x="3838" y="2418"/>
              <a:ext cx="181"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B</a:t>
              </a:r>
              <a:endParaRPr b="0" i="0" sz="1400" u="none" cap="none" strike="noStrike">
                <a:solidFill>
                  <a:srgbClr val="000000"/>
                </a:solidFill>
                <a:latin typeface="Arial"/>
                <a:ea typeface="Arial"/>
                <a:cs typeface="Arial"/>
                <a:sym typeface="Arial"/>
              </a:endParaRPr>
            </a:p>
          </p:txBody>
        </p:sp>
        <p:cxnSp>
          <p:nvCxnSpPr>
            <p:cNvPr id="1419" name="Google Shape;1419;p54"/>
            <p:cNvCxnSpPr/>
            <p:nvPr/>
          </p:nvCxnSpPr>
          <p:spPr>
            <a:xfrm rot="10800000">
              <a:off x="3936" y="2020"/>
              <a:ext cx="0" cy="251"/>
            </a:xfrm>
            <a:prstGeom prst="straightConnector1">
              <a:avLst/>
            </a:prstGeom>
            <a:noFill/>
            <a:ln cap="flat" cmpd="sng" w="25400">
              <a:solidFill>
                <a:srgbClr val="000000"/>
              </a:solidFill>
              <a:prstDash val="solid"/>
              <a:round/>
              <a:headEnd len="sm" w="sm" type="none"/>
              <a:tailEnd len="sm" w="sm" type="none"/>
            </a:ln>
          </p:spPr>
        </p:cxnSp>
        <p:cxnSp>
          <p:nvCxnSpPr>
            <p:cNvPr id="1420" name="Google Shape;1420;p54"/>
            <p:cNvCxnSpPr/>
            <p:nvPr/>
          </p:nvCxnSpPr>
          <p:spPr>
            <a:xfrm rot="10800000">
              <a:off x="3742" y="1870"/>
              <a:ext cx="0" cy="401"/>
            </a:xfrm>
            <a:prstGeom prst="straightConnector1">
              <a:avLst/>
            </a:prstGeom>
            <a:noFill/>
            <a:ln cap="flat" cmpd="sng" w="25400">
              <a:solidFill>
                <a:srgbClr val="000000"/>
              </a:solidFill>
              <a:prstDash val="solid"/>
              <a:round/>
              <a:headEnd len="sm" w="sm" type="none"/>
              <a:tailEnd len="sm" w="sm" type="none"/>
            </a:ln>
          </p:spPr>
        </p:cxnSp>
        <p:cxnSp>
          <p:nvCxnSpPr>
            <p:cNvPr id="1421" name="Google Shape;1421;p54"/>
            <p:cNvCxnSpPr/>
            <p:nvPr/>
          </p:nvCxnSpPr>
          <p:spPr>
            <a:xfrm rot="10800000">
              <a:off x="3549" y="1719"/>
              <a:ext cx="0" cy="552"/>
            </a:xfrm>
            <a:prstGeom prst="straightConnector1">
              <a:avLst/>
            </a:prstGeom>
            <a:noFill/>
            <a:ln cap="flat" cmpd="sng" w="25400">
              <a:solidFill>
                <a:srgbClr val="000000"/>
              </a:solidFill>
              <a:prstDash val="solid"/>
              <a:round/>
              <a:headEnd len="sm" w="sm" type="none"/>
              <a:tailEnd len="sm" w="sm" type="none"/>
            </a:ln>
          </p:spPr>
        </p:cxnSp>
        <p:sp>
          <p:nvSpPr>
            <p:cNvPr id="1422" name="Google Shape;1422;p54"/>
            <p:cNvSpPr/>
            <p:nvPr/>
          </p:nvSpPr>
          <p:spPr>
            <a:xfrm>
              <a:off x="4230" y="1976"/>
              <a:ext cx="104" cy="97"/>
            </a:xfrm>
            <a:custGeom>
              <a:rect b="b" l="l" r="r" t="t"/>
              <a:pathLst>
                <a:path extrusionOk="0" fill="none" h="17224" w="21600">
                  <a:moveTo>
                    <a:pt x="1727" y="17223"/>
                  </a:moveTo>
                  <a:cubicBezTo>
                    <a:pt x="587" y="14547"/>
                    <a:pt x="0" y="11668"/>
                    <a:pt x="0" y="8760"/>
                  </a:cubicBezTo>
                  <a:cubicBezTo>
                    <a:pt x="-1" y="5742"/>
                    <a:pt x="632" y="2758"/>
                    <a:pt x="1856" y="0"/>
                  </a:cubicBezTo>
                </a:path>
                <a:path extrusionOk="0" h="17224" w="21600">
                  <a:moveTo>
                    <a:pt x="1727" y="17223"/>
                  </a:moveTo>
                  <a:cubicBezTo>
                    <a:pt x="587" y="14547"/>
                    <a:pt x="0" y="11668"/>
                    <a:pt x="0" y="8760"/>
                  </a:cubicBezTo>
                  <a:cubicBezTo>
                    <a:pt x="-1" y="5742"/>
                    <a:pt x="632" y="2758"/>
                    <a:pt x="1856" y="0"/>
                  </a:cubicBezTo>
                  <a:lnTo>
                    <a:pt x="21600" y="8760"/>
                  </a:lnTo>
                  <a:lnTo>
                    <a:pt x="1727" y="17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23" name="Google Shape;1423;p54"/>
            <p:cNvCxnSpPr/>
            <p:nvPr/>
          </p:nvCxnSpPr>
          <p:spPr>
            <a:xfrm>
              <a:off x="3943" y="2028"/>
              <a:ext cx="284" cy="0"/>
            </a:xfrm>
            <a:prstGeom prst="straightConnector1">
              <a:avLst/>
            </a:prstGeom>
            <a:noFill/>
            <a:ln cap="flat" cmpd="sng" w="25400">
              <a:solidFill>
                <a:srgbClr val="000000"/>
              </a:solidFill>
              <a:prstDash val="solid"/>
              <a:round/>
              <a:headEnd len="sm" w="sm" type="none"/>
              <a:tailEnd len="sm" w="sm" type="none"/>
            </a:ln>
          </p:spPr>
        </p:cxnSp>
        <p:sp>
          <p:nvSpPr>
            <p:cNvPr id="1424" name="Google Shape;1424;p54"/>
            <p:cNvSpPr/>
            <p:nvPr/>
          </p:nvSpPr>
          <p:spPr>
            <a:xfrm>
              <a:off x="4237" y="1834"/>
              <a:ext cx="104" cy="97"/>
            </a:xfrm>
            <a:custGeom>
              <a:rect b="b" l="l" r="r" t="t"/>
              <a:pathLst>
                <a:path extrusionOk="0" fill="none" h="17224" w="21600">
                  <a:moveTo>
                    <a:pt x="1727" y="17223"/>
                  </a:moveTo>
                  <a:cubicBezTo>
                    <a:pt x="587" y="14547"/>
                    <a:pt x="0" y="11668"/>
                    <a:pt x="0" y="8760"/>
                  </a:cubicBezTo>
                  <a:cubicBezTo>
                    <a:pt x="-1" y="5742"/>
                    <a:pt x="632" y="2758"/>
                    <a:pt x="1856" y="0"/>
                  </a:cubicBezTo>
                </a:path>
                <a:path extrusionOk="0" h="17224" w="21600">
                  <a:moveTo>
                    <a:pt x="1727" y="17223"/>
                  </a:moveTo>
                  <a:cubicBezTo>
                    <a:pt x="587" y="14547"/>
                    <a:pt x="0" y="11668"/>
                    <a:pt x="0" y="8760"/>
                  </a:cubicBezTo>
                  <a:cubicBezTo>
                    <a:pt x="-1" y="5742"/>
                    <a:pt x="632" y="2758"/>
                    <a:pt x="1856" y="0"/>
                  </a:cubicBezTo>
                  <a:lnTo>
                    <a:pt x="21600" y="8760"/>
                  </a:lnTo>
                  <a:lnTo>
                    <a:pt x="1727" y="17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25" name="Google Shape;1425;p54"/>
            <p:cNvCxnSpPr/>
            <p:nvPr/>
          </p:nvCxnSpPr>
          <p:spPr>
            <a:xfrm>
              <a:off x="3742" y="1886"/>
              <a:ext cx="492" cy="0"/>
            </a:xfrm>
            <a:prstGeom prst="straightConnector1">
              <a:avLst/>
            </a:prstGeom>
            <a:noFill/>
            <a:ln cap="flat" cmpd="sng" w="25400">
              <a:solidFill>
                <a:srgbClr val="000000"/>
              </a:solidFill>
              <a:prstDash val="solid"/>
              <a:round/>
              <a:headEnd len="sm" w="sm" type="none"/>
              <a:tailEnd len="sm" w="sm" type="none"/>
            </a:ln>
          </p:spPr>
        </p:cxnSp>
        <p:sp>
          <p:nvSpPr>
            <p:cNvPr id="1426" name="Google Shape;1426;p54"/>
            <p:cNvSpPr/>
            <p:nvPr/>
          </p:nvSpPr>
          <p:spPr>
            <a:xfrm>
              <a:off x="4223" y="1683"/>
              <a:ext cx="104" cy="97"/>
            </a:xfrm>
            <a:custGeom>
              <a:rect b="b" l="l" r="r" t="t"/>
              <a:pathLst>
                <a:path extrusionOk="0" fill="none" h="17224" w="21600">
                  <a:moveTo>
                    <a:pt x="1727" y="17223"/>
                  </a:moveTo>
                  <a:cubicBezTo>
                    <a:pt x="587" y="14547"/>
                    <a:pt x="0" y="11668"/>
                    <a:pt x="0" y="8760"/>
                  </a:cubicBezTo>
                  <a:cubicBezTo>
                    <a:pt x="-1" y="5742"/>
                    <a:pt x="632" y="2758"/>
                    <a:pt x="1856" y="0"/>
                  </a:cubicBezTo>
                </a:path>
                <a:path extrusionOk="0" h="17224" w="21600">
                  <a:moveTo>
                    <a:pt x="1727" y="17223"/>
                  </a:moveTo>
                  <a:cubicBezTo>
                    <a:pt x="587" y="14547"/>
                    <a:pt x="0" y="11668"/>
                    <a:pt x="0" y="8760"/>
                  </a:cubicBezTo>
                  <a:cubicBezTo>
                    <a:pt x="-1" y="5742"/>
                    <a:pt x="632" y="2758"/>
                    <a:pt x="1856" y="0"/>
                  </a:cubicBezTo>
                  <a:lnTo>
                    <a:pt x="21600" y="8760"/>
                  </a:lnTo>
                  <a:lnTo>
                    <a:pt x="1727" y="17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27" name="Google Shape;1427;p54"/>
            <p:cNvCxnSpPr/>
            <p:nvPr/>
          </p:nvCxnSpPr>
          <p:spPr>
            <a:xfrm>
              <a:off x="3549" y="1735"/>
              <a:ext cx="671" cy="0"/>
            </a:xfrm>
            <a:prstGeom prst="straightConnector1">
              <a:avLst/>
            </a:prstGeom>
            <a:noFill/>
            <a:ln cap="flat" cmpd="sng" w="25400">
              <a:solidFill>
                <a:srgbClr val="000000"/>
              </a:solidFill>
              <a:prstDash val="solid"/>
              <a:round/>
              <a:headEnd len="sm" w="sm" type="none"/>
              <a:tailEnd len="sm" w="sm" type="none"/>
            </a:ln>
          </p:spPr>
        </p:cxnSp>
        <p:sp>
          <p:nvSpPr>
            <p:cNvPr id="1428" name="Google Shape;1428;p54"/>
            <p:cNvSpPr/>
            <p:nvPr/>
          </p:nvSpPr>
          <p:spPr>
            <a:xfrm>
              <a:off x="3881" y="1615"/>
              <a:ext cx="299"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RED</a:t>
              </a:r>
              <a:endParaRPr b="0" i="0" sz="1400" u="none" cap="none" strike="noStrike">
                <a:solidFill>
                  <a:srgbClr val="000000"/>
                </a:solidFill>
                <a:latin typeface="Arial"/>
                <a:ea typeface="Arial"/>
                <a:cs typeface="Arial"/>
                <a:sym typeface="Arial"/>
              </a:endParaRPr>
            </a:p>
          </p:txBody>
        </p:sp>
        <p:sp>
          <p:nvSpPr>
            <p:cNvPr id="1429" name="Google Shape;1429;p54"/>
            <p:cNvSpPr/>
            <p:nvPr/>
          </p:nvSpPr>
          <p:spPr>
            <a:xfrm>
              <a:off x="3881" y="1749"/>
              <a:ext cx="417"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GREEN</a:t>
              </a:r>
              <a:endParaRPr b="0" i="0" sz="1400" u="none" cap="none" strike="noStrike">
                <a:solidFill>
                  <a:srgbClr val="000000"/>
                </a:solidFill>
                <a:latin typeface="Arial"/>
                <a:ea typeface="Arial"/>
                <a:cs typeface="Arial"/>
                <a:sym typeface="Arial"/>
              </a:endParaRPr>
            </a:p>
          </p:txBody>
        </p:sp>
        <p:sp>
          <p:nvSpPr>
            <p:cNvPr id="1430" name="Google Shape;1430;p54"/>
            <p:cNvSpPr/>
            <p:nvPr/>
          </p:nvSpPr>
          <p:spPr>
            <a:xfrm>
              <a:off x="3881" y="1900"/>
              <a:ext cx="353"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BLUE</a:t>
              </a:r>
              <a:endParaRPr b="0" i="0" sz="1400" u="none" cap="none" strike="noStrike">
                <a:solidFill>
                  <a:srgbClr val="000000"/>
                </a:solidFill>
                <a:latin typeface="Arial"/>
                <a:ea typeface="Arial"/>
                <a:cs typeface="Arial"/>
                <a:sym typeface="Arial"/>
              </a:endParaRPr>
            </a:p>
          </p:txBody>
        </p:sp>
        <p:sp>
          <p:nvSpPr>
            <p:cNvPr id="1431" name="Google Shape;1431;p54"/>
            <p:cNvSpPr/>
            <p:nvPr/>
          </p:nvSpPr>
          <p:spPr>
            <a:xfrm>
              <a:off x="4584" y="2333"/>
              <a:ext cx="121" cy="143"/>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32" name="Google Shape;1432;p54"/>
            <p:cNvSpPr/>
            <p:nvPr/>
          </p:nvSpPr>
          <p:spPr>
            <a:xfrm>
              <a:off x="4677" y="2192"/>
              <a:ext cx="660" cy="27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Pixel displayed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Noto Sans Symbols"/>
                <a:buNone/>
              </a:pPr>
              <a:r>
                <a:t/>
              </a:r>
              <a:endParaRPr b="0" i="0" sz="1100" u="none" cap="none" strike="noStrike">
                <a:solidFill>
                  <a:srgbClr val="000000"/>
                </a:solidFill>
                <a:latin typeface="Arimo"/>
                <a:ea typeface="Arimo"/>
                <a:cs typeface="Arimo"/>
                <a:sym typeface="Arimo"/>
              </a:endParaRPr>
            </a:p>
          </p:txBody>
        </p:sp>
        <p:sp>
          <p:nvSpPr>
            <p:cNvPr id="1433" name="Google Shape;1433;p54"/>
            <p:cNvSpPr/>
            <p:nvPr/>
          </p:nvSpPr>
          <p:spPr>
            <a:xfrm>
              <a:off x="4677" y="2301"/>
              <a:ext cx="371"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at x', y'</a:t>
              </a:r>
              <a:endParaRPr b="0" i="0" sz="1400" u="none" cap="none" strike="noStrike">
                <a:solidFill>
                  <a:srgbClr val="000000"/>
                </a:solidFill>
                <a:latin typeface="Arial"/>
                <a:ea typeface="Arial"/>
                <a:cs typeface="Arial"/>
                <a:sym typeface="Arial"/>
              </a:endParaRPr>
            </a:p>
          </p:txBody>
        </p:sp>
        <p:sp>
          <p:nvSpPr>
            <p:cNvPr id="1434" name="Google Shape;1434;p54"/>
            <p:cNvSpPr/>
            <p:nvPr/>
          </p:nvSpPr>
          <p:spPr>
            <a:xfrm>
              <a:off x="914" y="2502"/>
              <a:ext cx="392" cy="27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Pixel 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Noto Sans Symbols"/>
                <a:buNone/>
              </a:pPr>
              <a:r>
                <a:t/>
              </a:r>
              <a:endParaRPr b="0" i="0" sz="1100" u="none" cap="none" strike="noStrike">
                <a:solidFill>
                  <a:srgbClr val="000000"/>
                </a:solidFill>
                <a:latin typeface="Arimo"/>
                <a:ea typeface="Arimo"/>
                <a:cs typeface="Arimo"/>
                <a:sym typeface="Arimo"/>
              </a:endParaRPr>
            </a:p>
          </p:txBody>
        </p:sp>
        <p:sp>
          <p:nvSpPr>
            <p:cNvPr id="1435" name="Google Shape;1435;p54"/>
            <p:cNvSpPr/>
            <p:nvPr/>
          </p:nvSpPr>
          <p:spPr>
            <a:xfrm>
              <a:off x="914" y="2610"/>
              <a:ext cx="387" cy="27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bit 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Noto Sans Symbols"/>
                <a:buNone/>
              </a:pPr>
              <a:r>
                <a:t/>
              </a:r>
              <a:endParaRPr b="0" i="0" sz="1100" u="none" cap="none" strike="noStrike">
                <a:solidFill>
                  <a:srgbClr val="000000"/>
                </a:solidFill>
                <a:latin typeface="Arimo"/>
                <a:ea typeface="Arimo"/>
                <a:cs typeface="Arimo"/>
                <a:sym typeface="Arimo"/>
              </a:endParaRPr>
            </a:p>
          </p:txBody>
        </p:sp>
        <p:sp>
          <p:nvSpPr>
            <p:cNvPr id="1436" name="Google Shape;1436;p54"/>
            <p:cNvSpPr/>
            <p:nvPr/>
          </p:nvSpPr>
          <p:spPr>
            <a:xfrm>
              <a:off x="914" y="2719"/>
              <a:ext cx="371"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at x', y'</a:t>
              </a:r>
              <a:endParaRPr b="0" i="0" sz="1400" u="none" cap="none" strike="noStrike">
                <a:solidFill>
                  <a:srgbClr val="000000"/>
                </a:solidFill>
                <a:latin typeface="Arial"/>
                <a:ea typeface="Arial"/>
                <a:cs typeface="Arial"/>
                <a:sym typeface="Arial"/>
              </a:endParaRPr>
            </a:p>
          </p:txBody>
        </p:sp>
        <p:sp>
          <p:nvSpPr>
            <p:cNvPr id="1437" name="Google Shape;1437;p54"/>
            <p:cNvSpPr/>
            <p:nvPr/>
          </p:nvSpPr>
          <p:spPr>
            <a:xfrm>
              <a:off x="670" y="2870"/>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438" name="Google Shape;1438;p54"/>
            <p:cNvSpPr/>
            <p:nvPr/>
          </p:nvSpPr>
          <p:spPr>
            <a:xfrm>
              <a:off x="1086" y="2861"/>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x</a:t>
              </a:r>
              <a:endParaRPr b="0" i="0" sz="1400" u="none" cap="none" strike="noStrike">
                <a:solidFill>
                  <a:srgbClr val="000000"/>
                </a:solidFill>
                <a:latin typeface="Arial"/>
                <a:ea typeface="Arial"/>
                <a:cs typeface="Arial"/>
                <a:sym typeface="Arial"/>
              </a:endParaRPr>
            </a:p>
          </p:txBody>
        </p:sp>
        <p:sp>
          <p:nvSpPr>
            <p:cNvPr id="1439" name="Google Shape;1439;p54"/>
            <p:cNvSpPr/>
            <p:nvPr/>
          </p:nvSpPr>
          <p:spPr>
            <a:xfrm>
              <a:off x="570" y="2736"/>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0</a:t>
              </a:r>
              <a:endParaRPr b="0" i="0" sz="1400" u="none" cap="none" strike="noStrike">
                <a:solidFill>
                  <a:srgbClr val="000000"/>
                </a:solidFill>
                <a:latin typeface="Arial"/>
                <a:ea typeface="Arial"/>
                <a:cs typeface="Arial"/>
                <a:sym typeface="Arial"/>
              </a:endParaRPr>
            </a:p>
          </p:txBody>
        </p:sp>
        <p:sp>
          <p:nvSpPr>
            <p:cNvPr id="1440" name="Google Shape;1440;p54"/>
            <p:cNvSpPr/>
            <p:nvPr/>
          </p:nvSpPr>
          <p:spPr>
            <a:xfrm>
              <a:off x="584" y="2125"/>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y</a:t>
              </a:r>
              <a:endParaRPr b="0" i="0" sz="1400" u="none" cap="none" strike="noStrike">
                <a:solidFill>
                  <a:srgbClr val="000000"/>
                </a:solidFill>
                <a:latin typeface="Arial"/>
                <a:ea typeface="Arial"/>
                <a:cs typeface="Arial"/>
                <a:sym typeface="Arial"/>
              </a:endParaRPr>
            </a:p>
          </p:txBody>
        </p:sp>
        <p:sp>
          <p:nvSpPr>
            <p:cNvPr id="1441" name="Google Shape;1441;p54"/>
            <p:cNvSpPr/>
            <p:nvPr/>
          </p:nvSpPr>
          <p:spPr>
            <a:xfrm>
              <a:off x="1616" y="2861"/>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x</a:t>
              </a:r>
              <a:endParaRPr b="0" i="0" sz="1400" u="none" cap="none" strike="noStrike">
                <a:solidFill>
                  <a:srgbClr val="000000"/>
                </a:solidFill>
                <a:latin typeface="Arial"/>
                <a:ea typeface="Arial"/>
                <a:cs typeface="Arial"/>
                <a:sym typeface="Arial"/>
              </a:endParaRPr>
            </a:p>
          </p:txBody>
        </p:sp>
        <p:sp>
          <p:nvSpPr>
            <p:cNvPr id="1442" name="Google Shape;1442;p54"/>
            <p:cNvSpPr/>
            <p:nvPr/>
          </p:nvSpPr>
          <p:spPr>
            <a:xfrm>
              <a:off x="1673" y="2926"/>
              <a:ext cx="246"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max</a:t>
              </a:r>
              <a:endParaRPr b="0" i="0" sz="1400" u="none" cap="none" strike="noStrike">
                <a:solidFill>
                  <a:srgbClr val="000000"/>
                </a:solidFill>
                <a:latin typeface="Arial"/>
                <a:ea typeface="Arial"/>
                <a:cs typeface="Arial"/>
                <a:sym typeface="Arial"/>
              </a:endParaRPr>
            </a:p>
          </p:txBody>
        </p:sp>
        <p:sp>
          <p:nvSpPr>
            <p:cNvPr id="1443" name="Google Shape;1443;p54"/>
            <p:cNvSpPr/>
            <p:nvPr/>
          </p:nvSpPr>
          <p:spPr>
            <a:xfrm>
              <a:off x="498" y="1689"/>
              <a:ext cx="246" cy="1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900"/>
                <a:buFont typeface="Noto Sans Symbols"/>
                <a:buNone/>
              </a:pPr>
              <a:r>
                <a:rPr b="0" i="0" lang="en-US" sz="900" u="none" cap="none" strike="noStrike">
                  <a:solidFill>
                    <a:srgbClr val="000000"/>
                  </a:solidFill>
                  <a:latin typeface="Arimo"/>
                  <a:ea typeface="Arimo"/>
                  <a:cs typeface="Arimo"/>
                  <a:sym typeface="Arimo"/>
                </a:rPr>
                <a:t>max</a:t>
              </a:r>
              <a:endParaRPr b="0" i="0" sz="1400" u="none" cap="none" strike="noStrike">
                <a:solidFill>
                  <a:srgbClr val="000000"/>
                </a:solidFill>
                <a:latin typeface="Arial"/>
                <a:ea typeface="Arial"/>
                <a:cs typeface="Arial"/>
                <a:sym typeface="Arial"/>
              </a:endParaRPr>
            </a:p>
          </p:txBody>
        </p:sp>
        <p:sp>
          <p:nvSpPr>
            <p:cNvPr id="1444" name="Google Shape;1444;p54"/>
            <p:cNvSpPr/>
            <p:nvPr/>
          </p:nvSpPr>
          <p:spPr>
            <a:xfrm>
              <a:off x="448" y="1615"/>
              <a:ext cx="166" cy="17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mo"/>
                  <a:ea typeface="Arimo"/>
                  <a:cs typeface="Arimo"/>
                  <a:sym typeface="Arimo"/>
                </a:rPr>
                <a:t>y</a:t>
              </a:r>
              <a:endParaRPr b="0" i="0" sz="1400" u="none" cap="none" strike="noStrike">
                <a:solidFill>
                  <a:srgbClr val="000000"/>
                </a:solidFill>
                <a:latin typeface="Arial"/>
                <a:ea typeface="Arial"/>
                <a:cs typeface="Arial"/>
                <a:sym typeface="Arial"/>
              </a:endParaRPr>
            </a:p>
          </p:txBody>
        </p:sp>
        <p:sp>
          <p:nvSpPr>
            <p:cNvPr id="1445" name="Google Shape;1445;p54"/>
            <p:cNvSpPr/>
            <p:nvPr/>
          </p:nvSpPr>
          <p:spPr>
            <a:xfrm>
              <a:off x="1363" y="2904"/>
              <a:ext cx="68" cy="63"/>
            </a:xfrm>
            <a:custGeom>
              <a:rect b="b" l="l" r="r" t="t"/>
              <a:pathLst>
                <a:path extrusionOk="0" fill="none" h="17105" w="21600">
                  <a:moveTo>
                    <a:pt x="1669" y="17104"/>
                  </a:moveTo>
                  <a:cubicBezTo>
                    <a:pt x="567" y="14467"/>
                    <a:pt x="0" y="11636"/>
                    <a:pt x="0" y="8778"/>
                  </a:cubicBezTo>
                  <a:cubicBezTo>
                    <a:pt x="-1" y="5753"/>
                    <a:pt x="635" y="2763"/>
                    <a:pt x="1864" y="0"/>
                  </a:cubicBezTo>
                </a:path>
                <a:path extrusionOk="0" h="17105" w="21600">
                  <a:moveTo>
                    <a:pt x="1669" y="17104"/>
                  </a:moveTo>
                  <a:cubicBezTo>
                    <a:pt x="567" y="14467"/>
                    <a:pt x="0" y="11636"/>
                    <a:pt x="0" y="8778"/>
                  </a:cubicBezTo>
                  <a:cubicBezTo>
                    <a:pt x="-1" y="5753"/>
                    <a:pt x="635" y="2763"/>
                    <a:pt x="1864" y="0"/>
                  </a:cubicBezTo>
                  <a:lnTo>
                    <a:pt x="21600" y="8778"/>
                  </a:lnTo>
                  <a:lnTo>
                    <a:pt x="1669" y="171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46" name="Google Shape;1446;p54"/>
            <p:cNvCxnSpPr/>
            <p:nvPr/>
          </p:nvCxnSpPr>
          <p:spPr>
            <a:xfrm>
              <a:off x="1230" y="2944"/>
              <a:ext cx="134" cy="0"/>
            </a:xfrm>
            <a:prstGeom prst="straightConnector1">
              <a:avLst/>
            </a:prstGeom>
            <a:noFill/>
            <a:ln cap="flat" cmpd="sng" w="12700">
              <a:solidFill>
                <a:srgbClr val="000000"/>
              </a:solidFill>
              <a:prstDash val="solid"/>
              <a:round/>
              <a:headEnd len="sm" w="sm" type="none"/>
              <a:tailEnd len="sm" w="sm" type="none"/>
            </a:ln>
          </p:spPr>
        </p:cxnSp>
        <p:sp>
          <p:nvSpPr>
            <p:cNvPr id="1447" name="Google Shape;1447;p54"/>
            <p:cNvSpPr/>
            <p:nvPr/>
          </p:nvSpPr>
          <p:spPr>
            <a:xfrm>
              <a:off x="636" y="1899"/>
              <a:ext cx="54" cy="80"/>
            </a:xfrm>
            <a:custGeom>
              <a:rect b="b" l="l" r="r" t="t"/>
              <a:pathLst>
                <a:path extrusionOk="0" fill="none" h="21600" w="17339">
                  <a:moveTo>
                    <a:pt x="17338" y="19899"/>
                  </a:moveTo>
                  <a:cubicBezTo>
                    <a:pt x="14680" y="21021"/>
                    <a:pt x="11824" y="21599"/>
                    <a:pt x="8939" y="21600"/>
                  </a:cubicBezTo>
                  <a:cubicBezTo>
                    <a:pt x="5855" y="21600"/>
                    <a:pt x="2807" y="20939"/>
                    <a:pt x="0" y="19663"/>
                  </a:cubicBezTo>
                </a:path>
                <a:path extrusionOk="0" h="21600" w="17339">
                  <a:moveTo>
                    <a:pt x="17338" y="19899"/>
                  </a:moveTo>
                  <a:cubicBezTo>
                    <a:pt x="14680" y="21021"/>
                    <a:pt x="11824" y="21599"/>
                    <a:pt x="8939" y="21600"/>
                  </a:cubicBezTo>
                  <a:cubicBezTo>
                    <a:pt x="5855" y="21600"/>
                    <a:pt x="2807" y="20939"/>
                    <a:pt x="0" y="19663"/>
                  </a:cubicBezTo>
                  <a:lnTo>
                    <a:pt x="8939" y="0"/>
                  </a:lnTo>
                  <a:lnTo>
                    <a:pt x="17338" y="19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cxnSp>
          <p:nvCxnSpPr>
            <p:cNvPr id="1448" name="Google Shape;1448;p54"/>
            <p:cNvCxnSpPr/>
            <p:nvPr/>
          </p:nvCxnSpPr>
          <p:spPr>
            <a:xfrm rot="10800000">
              <a:off x="663" y="1966"/>
              <a:ext cx="0" cy="142"/>
            </a:xfrm>
            <a:prstGeom prst="straightConnector1">
              <a:avLst/>
            </a:prstGeom>
            <a:noFill/>
            <a:ln cap="flat" cmpd="sng" w="12700">
              <a:solidFill>
                <a:srgbClr val="000000"/>
              </a:solidFill>
              <a:prstDash val="solid"/>
              <a:round/>
              <a:headEnd len="sm" w="sm" type="none"/>
              <a:tailEnd len="sm" w="sm" type="none"/>
            </a:ln>
          </p:spPr>
        </p:cxnSp>
        <p:sp>
          <p:nvSpPr>
            <p:cNvPr id="1449" name="Google Shape;1449;p54"/>
            <p:cNvSpPr/>
            <p:nvPr/>
          </p:nvSpPr>
          <p:spPr>
            <a:xfrm>
              <a:off x="1028" y="3062"/>
              <a:ext cx="661" cy="16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1" i="0" lang="en-US" sz="1100" u="none" cap="none" strike="noStrike">
                  <a:solidFill>
                    <a:srgbClr val="000000"/>
                  </a:solidFill>
                  <a:latin typeface="Arimo"/>
                  <a:ea typeface="Arimo"/>
                  <a:cs typeface="Arimo"/>
                  <a:sym typeface="Arimo"/>
                </a:rPr>
                <a:t>Frame Buffer</a:t>
              </a:r>
              <a:endParaRPr b="0" i="0" sz="1400" u="none" cap="none" strike="noStrike">
                <a:solidFill>
                  <a:srgbClr val="000000"/>
                </a:solidFill>
                <a:latin typeface="Arial"/>
                <a:ea typeface="Arial"/>
                <a:cs typeface="Arial"/>
                <a:sym typeface="Arial"/>
              </a:endParaRPr>
            </a:p>
          </p:txBody>
        </p:sp>
        <p:sp>
          <p:nvSpPr>
            <p:cNvPr id="1450" name="Google Shape;1450;p54"/>
            <p:cNvSpPr/>
            <p:nvPr/>
          </p:nvSpPr>
          <p:spPr>
            <a:xfrm>
              <a:off x="2469" y="3062"/>
              <a:ext cx="691" cy="16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1" i="0" lang="en-US" sz="1100" u="none" cap="none" strike="noStrike">
                  <a:solidFill>
                    <a:srgbClr val="000000"/>
                  </a:solidFill>
                  <a:latin typeface="Arimo"/>
                  <a:ea typeface="Arimo"/>
                  <a:cs typeface="Arimo"/>
                  <a:sym typeface="Arimo"/>
                </a:rPr>
                <a:t>Look-up table</a:t>
              </a:r>
              <a:endParaRPr b="0" i="0" sz="1400" u="none" cap="none" strike="noStrike">
                <a:solidFill>
                  <a:srgbClr val="000000"/>
                </a:solidFill>
                <a:latin typeface="Arial"/>
                <a:ea typeface="Arial"/>
                <a:cs typeface="Arial"/>
                <a:sym typeface="Arial"/>
              </a:endParaRPr>
            </a:p>
          </p:txBody>
        </p:sp>
        <p:sp>
          <p:nvSpPr>
            <p:cNvPr id="1451" name="Google Shape;1451;p54"/>
            <p:cNvSpPr/>
            <p:nvPr/>
          </p:nvSpPr>
          <p:spPr>
            <a:xfrm>
              <a:off x="4648" y="3062"/>
              <a:ext cx="427" cy="16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100"/>
                <a:buFont typeface="Noto Sans Symbols"/>
                <a:buNone/>
              </a:pPr>
              <a:r>
                <a:rPr b="1" i="0" lang="en-US" sz="1100" u="none" cap="none" strike="noStrike">
                  <a:solidFill>
                    <a:srgbClr val="000000"/>
                  </a:solidFill>
                  <a:latin typeface="Arimo"/>
                  <a:ea typeface="Arimo"/>
                  <a:cs typeface="Arimo"/>
                  <a:sym typeface="Arimo"/>
                </a:rPr>
                <a:t>Display</a:t>
              </a:r>
              <a:endParaRPr b="0" i="0" sz="1400" u="none" cap="none" strike="noStrike">
                <a:solidFill>
                  <a:srgbClr val="000000"/>
                </a:solidFill>
                <a:latin typeface="Arial"/>
                <a:ea typeface="Arial"/>
                <a:cs typeface="Arial"/>
                <a:sym typeface="Arial"/>
              </a:endParaRPr>
            </a:p>
          </p:txBody>
        </p:sp>
      </p:grpSp>
      <p:sp>
        <p:nvSpPr>
          <p:cNvPr id="1452" name="Google Shape;1452;p54"/>
          <p:cNvSpPr txBox="1"/>
          <p:nvPr/>
        </p:nvSpPr>
        <p:spPr>
          <a:xfrm>
            <a:off x="799714" y="5392473"/>
            <a:ext cx="10789919"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rebuchet MS"/>
                <a:ea typeface="Trebuchet MS"/>
                <a:cs typeface="Trebuchet MS"/>
                <a:sym typeface="Trebuchet MS"/>
              </a:rPr>
              <a:t>Fig. LUT  Video look-up table organization.  A pixel with value 67 (binary 01000011) is displayed on the screen with the red electron gun at 9/15 of maximum, green at 10/15, and blue at 1/15.  This look-up table is shown with 12 bits per entry.  Up to 24 bits per entry are common.</a:t>
            </a:r>
            <a:endParaRPr b="0" i="0" sz="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55"/>
          <p:cNvSpPr txBox="1"/>
          <p:nvPr>
            <p:ph type="title"/>
          </p:nvPr>
        </p:nvSpPr>
        <p:spPr>
          <a:xfrm>
            <a:off x="677334" y="609600"/>
            <a:ext cx="8596668" cy="1320800"/>
          </a:xfrm>
          <a:prstGeom prst="rect">
            <a:avLst/>
          </a:prstGeom>
          <a:noFill/>
          <a:ln>
            <a:noFill/>
          </a:ln>
        </p:spPr>
        <p:txBody>
          <a:bodyPr anchorCtr="0" anchor="t" bIns="25400" lIns="63500" spcFirstLastPara="1" rIns="63500" wrap="square" tIns="25400">
            <a:normAutofit/>
          </a:bodyPr>
          <a:lstStyle/>
          <a:p>
            <a:pPr indent="0" lvl="0" marL="0" rtl="0" algn="l">
              <a:lnSpc>
                <a:spcPct val="95000"/>
              </a:lnSpc>
              <a:spcBef>
                <a:spcPts val="0"/>
              </a:spcBef>
              <a:spcAft>
                <a:spcPts val="0"/>
              </a:spcAft>
              <a:buClr>
                <a:schemeClr val="hlink"/>
              </a:buClr>
              <a:buSzPts val="3600"/>
              <a:buFont typeface="Trebuchet MS"/>
              <a:buNone/>
            </a:pPr>
            <a:r>
              <a:rPr b="1" lang="en-US">
                <a:solidFill>
                  <a:schemeClr val="hlink"/>
                </a:solidFill>
              </a:rPr>
              <a:t>Pseudo Color</a:t>
            </a:r>
            <a:r>
              <a:rPr b="1" lang="en-US" sz="1800">
                <a:solidFill>
                  <a:schemeClr val="hlink"/>
                </a:solidFill>
                <a:latin typeface="Arimo"/>
                <a:ea typeface="Arimo"/>
                <a:cs typeface="Arimo"/>
                <a:sym typeface="Arimo"/>
              </a:rPr>
              <a:t>: 2</a:t>
            </a:r>
            <a:r>
              <a:rPr b="1" baseline="30000" lang="en-US" sz="1800">
                <a:solidFill>
                  <a:schemeClr val="hlink"/>
                </a:solidFill>
                <a:latin typeface="Arimo"/>
                <a:ea typeface="Arimo"/>
                <a:cs typeface="Arimo"/>
                <a:sym typeface="Arimo"/>
              </a:rPr>
              <a:t>8</a:t>
            </a:r>
            <a:r>
              <a:rPr b="1" lang="en-US" sz="1800">
                <a:solidFill>
                  <a:schemeClr val="hlink"/>
                </a:solidFill>
                <a:latin typeface="Arimo"/>
                <a:ea typeface="Arimo"/>
                <a:cs typeface="Arimo"/>
                <a:sym typeface="Arimo"/>
              </a:rPr>
              <a:t> x 24 Color Map LUT</a:t>
            </a:r>
            <a:br>
              <a:rPr lang="en-US" sz="1800">
                <a:latin typeface="Arimo"/>
                <a:ea typeface="Arimo"/>
                <a:cs typeface="Arimo"/>
                <a:sym typeface="Arimo"/>
              </a:rPr>
            </a:br>
            <a:endParaRPr sz="1800">
              <a:latin typeface="Arimo"/>
              <a:ea typeface="Arimo"/>
              <a:cs typeface="Arimo"/>
              <a:sym typeface="Arimo"/>
            </a:endParaRPr>
          </a:p>
        </p:txBody>
      </p:sp>
      <p:pic>
        <p:nvPicPr>
          <p:cNvPr id="1458" name="Google Shape;1458;p55"/>
          <p:cNvPicPr preferRelativeResize="0"/>
          <p:nvPr>
            <p:ph idx="1" type="body"/>
          </p:nvPr>
        </p:nvPicPr>
        <p:blipFill rotWithShape="1">
          <a:blip r:embed="rId3">
            <a:alphaModFix/>
          </a:blip>
          <a:srcRect b="0" l="0" r="0" t="0"/>
          <a:stretch/>
        </p:blipFill>
        <p:spPr>
          <a:xfrm>
            <a:off x="2375694" y="2282031"/>
            <a:ext cx="5200650" cy="3638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Color Look-up Table</a:t>
            </a:r>
            <a:endParaRPr/>
          </a:p>
        </p:txBody>
      </p:sp>
      <p:sp>
        <p:nvSpPr>
          <p:cNvPr id="1464" name="Google Shape;1464;p56"/>
          <p:cNvSpPr txBox="1"/>
          <p:nvPr>
            <p:ph idx="1" type="body"/>
          </p:nvPr>
        </p:nvSpPr>
        <p:spPr>
          <a:xfrm>
            <a:off x="1295401" y="2556932"/>
            <a:ext cx="9601196" cy="3576582"/>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rmAutofit fontScale="92500" lnSpcReduction="10000"/>
          </a:bodyPr>
          <a:lstStyle/>
          <a:p>
            <a:pPr indent="-260666" lvl="0" marL="342900" rtl="0" algn="l">
              <a:lnSpc>
                <a:spcPct val="90000"/>
              </a:lnSpc>
              <a:spcBef>
                <a:spcPts val="0"/>
              </a:spcBef>
              <a:spcAft>
                <a:spcPts val="0"/>
              </a:spcAft>
              <a:buClr>
                <a:srgbClr val="3F3F3F"/>
              </a:buClr>
              <a:buSzPct val="100000"/>
              <a:buNone/>
            </a:pPr>
            <a:r>
              <a:t/>
            </a:r>
            <a:endParaRPr sz="1400"/>
          </a:p>
          <a:p>
            <a:pPr indent="-342900" lvl="0" marL="342900" rtl="0" algn="l">
              <a:lnSpc>
                <a:spcPct val="90000"/>
              </a:lnSpc>
              <a:spcBef>
                <a:spcPts val="0"/>
              </a:spcBef>
              <a:spcAft>
                <a:spcPts val="0"/>
              </a:spcAft>
              <a:buClr>
                <a:srgbClr val="3F3F3F"/>
              </a:buClr>
              <a:buSzPct val="100000"/>
              <a:buChar char="►"/>
            </a:pPr>
            <a:r>
              <a:rPr lang="en-US" sz="2600"/>
              <a:t>The number of the bit planes in the frame buffer🡪 determines the number of colors displayable on the screen </a:t>
            </a:r>
            <a:r>
              <a:rPr i="1" lang="en-US" sz="2600"/>
              <a:t>simultaneously</a:t>
            </a:r>
            <a:r>
              <a:rPr lang="en-US" sz="2600"/>
              <a:t>  </a:t>
            </a:r>
            <a:endParaRPr/>
          </a:p>
          <a:p>
            <a:pPr indent="-342900" lvl="0" marL="342900" rtl="0" algn="l">
              <a:lnSpc>
                <a:spcPct val="90000"/>
              </a:lnSpc>
              <a:spcBef>
                <a:spcPts val="0"/>
              </a:spcBef>
              <a:spcAft>
                <a:spcPts val="0"/>
              </a:spcAft>
              <a:buClr>
                <a:srgbClr val="3F3F3F"/>
              </a:buClr>
              <a:buSzPct val="100000"/>
              <a:buFont typeface="Noto Sans Symbols"/>
              <a:buNone/>
            </a:pPr>
            <a:r>
              <a:t/>
            </a:r>
            <a:endParaRPr sz="2600"/>
          </a:p>
          <a:p>
            <a:pPr indent="-342900" lvl="0" marL="342900" rtl="0" algn="l">
              <a:lnSpc>
                <a:spcPct val="90000"/>
              </a:lnSpc>
              <a:spcBef>
                <a:spcPts val="0"/>
              </a:spcBef>
              <a:spcAft>
                <a:spcPts val="0"/>
              </a:spcAft>
              <a:buClr>
                <a:srgbClr val="3F3F3F"/>
              </a:buClr>
              <a:buSzPct val="100000"/>
              <a:buChar char="►"/>
            </a:pPr>
            <a:r>
              <a:rPr lang="en-US" sz="2600"/>
              <a:t>The width of the LUT determines the number of </a:t>
            </a:r>
            <a:r>
              <a:rPr i="1" lang="en-US" sz="2600"/>
              <a:t>possible</a:t>
            </a:r>
            <a:r>
              <a:rPr lang="en-US" sz="2600"/>
              <a:t> colors that we can choose from (also called the </a:t>
            </a:r>
            <a:r>
              <a:rPr b="1" lang="en-US" sz="2600"/>
              <a:t>color palette</a:t>
            </a:r>
            <a:r>
              <a:rPr lang="en-US" sz="2600"/>
              <a:t>)</a:t>
            </a:r>
            <a:endParaRPr/>
          </a:p>
          <a:p>
            <a:pPr indent="-190182" lvl="0" marL="342900" rtl="0" algn="l">
              <a:lnSpc>
                <a:spcPct val="90000"/>
              </a:lnSpc>
              <a:spcBef>
                <a:spcPts val="0"/>
              </a:spcBef>
              <a:spcAft>
                <a:spcPts val="0"/>
              </a:spcAft>
              <a:buClr>
                <a:srgbClr val="3F3F3F"/>
              </a:buClr>
              <a:buSzPct val="100000"/>
              <a:buNone/>
            </a:pPr>
            <a:r>
              <a:t/>
            </a:r>
            <a:endParaRPr sz="2600"/>
          </a:p>
          <a:p>
            <a:pPr indent="-342900" lvl="0" marL="342900" rtl="0" algn="l">
              <a:lnSpc>
                <a:spcPct val="90000"/>
              </a:lnSpc>
              <a:spcBef>
                <a:spcPts val="0"/>
              </a:spcBef>
              <a:spcAft>
                <a:spcPts val="0"/>
              </a:spcAft>
              <a:buClr>
                <a:srgbClr val="3F3F3F"/>
              </a:buClr>
              <a:buSzPct val="100000"/>
              <a:buChar char="►"/>
            </a:pPr>
            <a:r>
              <a:rPr lang="en-US" sz="2600"/>
              <a:t>Example: </a:t>
            </a:r>
            <a:endParaRPr/>
          </a:p>
          <a:p>
            <a:pPr indent="-342900" lvl="0" marL="342900" rtl="0" algn="l">
              <a:lnSpc>
                <a:spcPct val="90000"/>
              </a:lnSpc>
              <a:spcBef>
                <a:spcPts val="0"/>
              </a:spcBef>
              <a:spcAft>
                <a:spcPts val="0"/>
              </a:spcAft>
              <a:buClr>
                <a:srgbClr val="3F3F3F"/>
              </a:buClr>
              <a:buSzPct val="100000"/>
              <a:buFont typeface="Noto Sans Symbols"/>
              <a:buNone/>
            </a:pPr>
            <a:r>
              <a:rPr lang="en-US" sz="2600"/>
              <a:t>        8 bit planes 🡪 2</a:t>
            </a:r>
            <a:r>
              <a:rPr baseline="30000" lang="en-US" sz="2600"/>
              <a:t>8 </a:t>
            </a:r>
            <a:r>
              <a:rPr lang="en-US" sz="2600"/>
              <a:t> or 256 colors can be displayed simultaneously</a:t>
            </a:r>
            <a:endParaRPr/>
          </a:p>
          <a:p>
            <a:pPr indent="-342900" lvl="0" marL="342900" rtl="0" algn="l">
              <a:lnSpc>
                <a:spcPct val="90000"/>
              </a:lnSpc>
              <a:spcBef>
                <a:spcPts val="0"/>
              </a:spcBef>
              <a:spcAft>
                <a:spcPts val="0"/>
              </a:spcAft>
              <a:buClr>
                <a:srgbClr val="3F3F3F"/>
              </a:buClr>
              <a:buSzPct val="100000"/>
              <a:buFont typeface="Noto Sans Symbols"/>
              <a:buNone/>
            </a:pPr>
            <a:r>
              <a:rPr lang="en-US" sz="2600"/>
              <a:t>	A LUT width of 12 bits 🡪 color palette consists of 2</a:t>
            </a:r>
            <a:r>
              <a:rPr baseline="30000" lang="en-US" sz="2600"/>
              <a:t>12</a:t>
            </a:r>
            <a:r>
              <a:rPr lang="en-US" sz="2600"/>
              <a:t> colors in all    </a:t>
            </a:r>
            <a:r>
              <a:rPr lang="en-US" sz="1400"/>
              <a:t>   </a:t>
            </a:r>
            <a:endParaRPr sz="1400"/>
          </a:p>
          <a:p>
            <a:pPr indent="-342900" lvl="0" marL="342900" rtl="0" algn="l">
              <a:lnSpc>
                <a:spcPct val="90000"/>
              </a:lnSpc>
              <a:spcBef>
                <a:spcPts val="0"/>
              </a:spcBef>
              <a:spcAft>
                <a:spcPts val="0"/>
              </a:spcAft>
              <a:buClr>
                <a:srgbClr val="3F3F3F"/>
              </a:buClr>
              <a:buSzPct val="100000"/>
              <a:buFont typeface="Noto Sans Symbols"/>
              <a:buNone/>
            </a:pPr>
            <a:r>
              <a:t/>
            </a:r>
            <a:endParaRPr sz="1400"/>
          </a:p>
          <a:p>
            <a:pPr indent="-342900" lvl="0" marL="342900" rtl="0" algn="l">
              <a:lnSpc>
                <a:spcPct val="90000"/>
              </a:lnSpc>
              <a:spcBef>
                <a:spcPts val="0"/>
              </a:spcBef>
              <a:spcAft>
                <a:spcPts val="0"/>
              </a:spcAft>
              <a:buClr>
                <a:srgbClr val="3F3F3F"/>
              </a:buClr>
              <a:buSzPct val="100000"/>
              <a:buFont typeface="Noto Sans Symbols"/>
              <a:buNone/>
            </a:pPr>
            <a:r>
              <a:rPr lang="en-US" sz="1400"/>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descr="C:\Users\admin\Desktop\e4wi9og.png" id="1469" name="Google Shape;1469;p57"/>
          <p:cNvPicPr preferRelativeResize="0"/>
          <p:nvPr/>
        </p:nvPicPr>
        <p:blipFill rotWithShape="1">
          <a:blip r:embed="rId3">
            <a:alphaModFix/>
          </a:blip>
          <a:srcRect b="0" l="0" r="0" t="0"/>
          <a:stretch/>
        </p:blipFill>
        <p:spPr>
          <a:xfrm>
            <a:off x="1931713" y="103379"/>
            <a:ext cx="8094334" cy="6634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58"/>
          <p:cNvSpPr txBox="1"/>
          <p:nvPr>
            <p:ph type="title"/>
          </p:nvPr>
        </p:nvSpPr>
        <p:spPr>
          <a:xfrm>
            <a:off x="1295402" y="697322"/>
            <a:ext cx="9601196" cy="78670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Flat Panel Display</a:t>
            </a:r>
            <a:endParaRPr/>
          </a:p>
        </p:txBody>
      </p:sp>
      <p:sp>
        <p:nvSpPr>
          <p:cNvPr id="1475" name="Google Shape;1475;p58"/>
          <p:cNvSpPr txBox="1"/>
          <p:nvPr>
            <p:ph idx="1" type="body"/>
          </p:nvPr>
        </p:nvSpPr>
        <p:spPr>
          <a:xfrm>
            <a:off x="869430" y="1693887"/>
            <a:ext cx="10418163" cy="490178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00"/>
              <a:buChar char="►"/>
            </a:pPr>
            <a:r>
              <a:rPr lang="en-US" sz="2500"/>
              <a:t>The term flat panel display refers to a class of video device that have reduced volume, weight, power requirement and are thinner than CRTs (that could be hung on walls or worn on wrists).</a:t>
            </a:r>
            <a:endParaRPr/>
          </a:p>
          <a:p>
            <a:pPr indent="-342900" lvl="0" marL="342900" rtl="0" algn="l">
              <a:lnSpc>
                <a:spcPct val="100000"/>
              </a:lnSpc>
              <a:spcBef>
                <a:spcPts val="1000"/>
              </a:spcBef>
              <a:spcAft>
                <a:spcPts val="0"/>
              </a:spcAft>
              <a:buSzPts val="2000"/>
              <a:buChar char="►"/>
            </a:pPr>
            <a:r>
              <a:rPr lang="en-US" sz="2500"/>
              <a:t>We can separate flat panel display in two categories:</a:t>
            </a:r>
            <a:endParaRPr/>
          </a:p>
          <a:p>
            <a:pPr indent="-457200" lvl="1" marL="914400" rtl="0" algn="l">
              <a:lnSpc>
                <a:spcPct val="100000"/>
              </a:lnSpc>
              <a:spcBef>
                <a:spcPts val="1000"/>
              </a:spcBef>
              <a:spcAft>
                <a:spcPts val="0"/>
              </a:spcAft>
              <a:buSzPts val="1760"/>
              <a:buFont typeface="Trebuchet MS"/>
              <a:buAutoNum type="arabicPeriod"/>
            </a:pPr>
            <a:r>
              <a:rPr b="1" lang="en-US" sz="2200"/>
              <a:t>Emissive displays (Emitters): - </a:t>
            </a:r>
            <a:r>
              <a:rPr lang="en-US" sz="2200"/>
              <a:t>convert</a:t>
            </a:r>
            <a:r>
              <a:rPr b="1" lang="en-US" sz="2200"/>
              <a:t> </a:t>
            </a:r>
            <a:r>
              <a:rPr lang="en-US" sz="2200"/>
              <a:t>electrical energy into light. </a:t>
            </a:r>
            <a:endParaRPr/>
          </a:p>
          <a:p>
            <a:pPr indent="-457200" lvl="0" marL="457200" rtl="0" algn="l">
              <a:lnSpc>
                <a:spcPct val="100000"/>
              </a:lnSpc>
              <a:spcBef>
                <a:spcPts val="1000"/>
              </a:spcBef>
              <a:spcAft>
                <a:spcPts val="0"/>
              </a:spcAft>
              <a:buSzPts val="1760"/>
              <a:buNone/>
            </a:pPr>
            <a:r>
              <a:rPr lang="en-US" sz="2200"/>
              <a:t>		Eg. 		Plasma panel, </a:t>
            </a:r>
            <a:endParaRPr/>
          </a:p>
          <a:p>
            <a:pPr indent="-457200" lvl="0" marL="457200" rtl="0" algn="l">
              <a:lnSpc>
                <a:spcPct val="100000"/>
              </a:lnSpc>
              <a:spcBef>
                <a:spcPts val="1000"/>
              </a:spcBef>
              <a:spcAft>
                <a:spcPts val="0"/>
              </a:spcAft>
              <a:buSzPts val="1760"/>
              <a:buNone/>
            </a:pPr>
            <a:r>
              <a:rPr lang="en-US" sz="2200"/>
              <a:t>				Thin film electroluminescent displays </a:t>
            </a:r>
            <a:endParaRPr/>
          </a:p>
          <a:p>
            <a:pPr indent="-457200" lvl="0" marL="457200" rtl="0" algn="l">
              <a:lnSpc>
                <a:spcPct val="100000"/>
              </a:lnSpc>
              <a:spcBef>
                <a:spcPts val="1000"/>
              </a:spcBef>
              <a:spcAft>
                <a:spcPts val="0"/>
              </a:spcAft>
              <a:buSzPts val="1760"/>
              <a:buNone/>
            </a:pPr>
            <a:r>
              <a:rPr lang="en-US" sz="2200"/>
              <a:t>				Light emitting diodes(LED).</a:t>
            </a:r>
            <a:endParaRPr/>
          </a:p>
          <a:p>
            <a:pPr indent="-457200" lvl="1" marL="914400" rtl="0" algn="l">
              <a:lnSpc>
                <a:spcPct val="100000"/>
              </a:lnSpc>
              <a:spcBef>
                <a:spcPts val="1000"/>
              </a:spcBef>
              <a:spcAft>
                <a:spcPts val="0"/>
              </a:spcAft>
              <a:buSzPts val="1760"/>
              <a:buFont typeface="Trebuchet MS"/>
              <a:buAutoNum type="arabicPeriod"/>
            </a:pPr>
            <a:r>
              <a:rPr b="1" lang="en-US" sz="2200"/>
              <a:t>Non emissive displays (Non Emitters): - </a:t>
            </a:r>
            <a:r>
              <a:rPr lang="en-US" sz="2200"/>
              <a:t>use optical</a:t>
            </a:r>
            <a:r>
              <a:rPr b="1" lang="en-US" sz="2200"/>
              <a:t> </a:t>
            </a:r>
            <a:r>
              <a:rPr lang="en-US" sz="2200"/>
              <a:t>effects to convert sunlight or light from some other source into graphics patterns. </a:t>
            </a:r>
            <a:endParaRPr/>
          </a:p>
          <a:p>
            <a:pPr indent="-457200" lvl="0" marL="457200" rtl="0" algn="l">
              <a:lnSpc>
                <a:spcPct val="100000"/>
              </a:lnSpc>
              <a:spcBef>
                <a:spcPts val="1000"/>
              </a:spcBef>
              <a:spcAft>
                <a:spcPts val="0"/>
              </a:spcAft>
              <a:buSzPts val="1760"/>
              <a:buNone/>
            </a:pPr>
            <a:r>
              <a:rPr lang="en-US" sz="2200"/>
              <a:t>		Eg. 		Liquid Crystal Display(LCD).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59"/>
          <p:cNvSpPr txBox="1"/>
          <p:nvPr>
            <p:ph type="title"/>
          </p:nvPr>
        </p:nvSpPr>
        <p:spPr>
          <a:xfrm>
            <a:off x="6437033" y="562414"/>
            <a:ext cx="5225319" cy="77171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Plasma Panels displays</a:t>
            </a:r>
            <a:endParaRPr/>
          </a:p>
        </p:txBody>
      </p:sp>
      <p:sp>
        <p:nvSpPr>
          <p:cNvPr id="1481" name="Google Shape;1481;p59"/>
          <p:cNvSpPr txBox="1"/>
          <p:nvPr>
            <p:ph idx="1" type="body"/>
          </p:nvPr>
        </p:nvSpPr>
        <p:spPr>
          <a:xfrm>
            <a:off x="779489" y="914400"/>
            <a:ext cx="7075357" cy="560632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This is also called gas discharge displays.</a:t>
            </a:r>
            <a:endParaRPr/>
          </a:p>
          <a:p>
            <a:pPr indent="-342900" lvl="0" marL="342900" rtl="0" algn="l">
              <a:lnSpc>
                <a:spcPct val="100000"/>
              </a:lnSpc>
              <a:spcBef>
                <a:spcPts val="1000"/>
              </a:spcBef>
              <a:spcAft>
                <a:spcPts val="0"/>
              </a:spcAft>
              <a:buSzPts val="1440"/>
              <a:buChar char="►"/>
            </a:pPr>
            <a:r>
              <a:rPr lang="en-US"/>
              <a:t>It is constructed by filling the region between two glass plates with a mixture of gases that usually includes neon.</a:t>
            </a:r>
            <a:endParaRPr/>
          </a:p>
          <a:p>
            <a:pPr indent="-342900" lvl="0" marL="342900" rtl="0" algn="l">
              <a:lnSpc>
                <a:spcPct val="100000"/>
              </a:lnSpc>
              <a:spcBef>
                <a:spcPts val="1000"/>
              </a:spcBef>
              <a:spcAft>
                <a:spcPts val="0"/>
              </a:spcAft>
              <a:buSzPts val="1440"/>
              <a:buChar char="►"/>
            </a:pPr>
            <a:r>
              <a:rPr lang="en-US"/>
              <a:t>A series of vertical conducting ribbons is placed on one glass panel and a set of horizontal ribbon is built into the other glass panel.</a:t>
            </a:r>
            <a:endParaRPr/>
          </a:p>
          <a:p>
            <a:pPr indent="-342900" lvl="0" marL="342900" rtl="0" algn="l">
              <a:lnSpc>
                <a:spcPct val="100000"/>
              </a:lnSpc>
              <a:spcBef>
                <a:spcPts val="1000"/>
              </a:spcBef>
              <a:spcAft>
                <a:spcPts val="0"/>
              </a:spcAft>
              <a:buSzPts val="1440"/>
              <a:buChar char="►"/>
            </a:pPr>
            <a:r>
              <a:rPr lang="en-US"/>
              <a:t>Firing voltage is applied to a pair of horizontal and vertical conductors cause the gas at the intersection of the two conductors to break down into glowing plasma of electrons and ions.</a:t>
            </a:r>
            <a:endParaRPr/>
          </a:p>
          <a:p>
            <a:pPr indent="-342900" lvl="0" marL="342900" rtl="0" algn="l">
              <a:lnSpc>
                <a:spcPct val="100000"/>
              </a:lnSpc>
              <a:spcBef>
                <a:spcPts val="1000"/>
              </a:spcBef>
              <a:spcAft>
                <a:spcPts val="0"/>
              </a:spcAft>
              <a:buSzPts val="1440"/>
              <a:buChar char="►"/>
            </a:pPr>
            <a:r>
              <a:rPr lang="en-US"/>
              <a:t>Refresh rate: 60 times per second.</a:t>
            </a:r>
            <a:endParaRPr/>
          </a:p>
          <a:p>
            <a:pPr indent="-342900" lvl="0" marL="342900" rtl="0" algn="l">
              <a:lnSpc>
                <a:spcPct val="100000"/>
              </a:lnSpc>
              <a:spcBef>
                <a:spcPts val="1000"/>
              </a:spcBef>
              <a:spcAft>
                <a:spcPts val="0"/>
              </a:spcAft>
              <a:buSzPts val="1440"/>
              <a:buChar char="►"/>
            </a:pPr>
            <a:r>
              <a:rPr lang="en-US"/>
              <a:t>Separation between pixels is provided by the electric field of conductor.</a:t>
            </a:r>
            <a:endParaRPr/>
          </a:p>
          <a:p>
            <a:pPr indent="-342900" lvl="0" marL="342900" rtl="0" algn="l">
              <a:lnSpc>
                <a:spcPct val="100000"/>
              </a:lnSpc>
              <a:spcBef>
                <a:spcPts val="1000"/>
              </a:spcBef>
              <a:spcAft>
                <a:spcPts val="0"/>
              </a:spcAft>
              <a:buSzPts val="1440"/>
              <a:buChar char="►"/>
            </a:pPr>
            <a:r>
              <a:rPr lang="en-US"/>
              <a:t>Disadvantage: strictly monochromatic device</a:t>
            </a:r>
            <a:endParaRPr/>
          </a:p>
        </p:txBody>
      </p:sp>
      <p:pic>
        <p:nvPicPr>
          <p:cNvPr descr="C:\Users\admin\Desktop\Untitled.png" id="1482" name="Google Shape;1482;p59"/>
          <p:cNvPicPr preferRelativeResize="0"/>
          <p:nvPr/>
        </p:nvPicPr>
        <p:blipFill rotWithShape="1">
          <a:blip r:embed="rId3">
            <a:alphaModFix/>
          </a:blip>
          <a:srcRect b="0" l="0" r="0" t="0"/>
          <a:stretch/>
        </p:blipFill>
        <p:spPr>
          <a:xfrm>
            <a:off x="7764904" y="1791151"/>
            <a:ext cx="4311546" cy="3905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60"/>
          <p:cNvSpPr txBox="1"/>
          <p:nvPr>
            <p:ph type="title"/>
          </p:nvPr>
        </p:nvSpPr>
        <p:spPr>
          <a:xfrm>
            <a:off x="1445304" y="607378"/>
            <a:ext cx="9601196" cy="77171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Thin Film Electroluminescent Displays</a:t>
            </a:r>
            <a:endParaRPr/>
          </a:p>
        </p:txBody>
      </p:sp>
      <p:sp>
        <p:nvSpPr>
          <p:cNvPr id="1488" name="Google Shape;1488;p60"/>
          <p:cNvSpPr txBox="1"/>
          <p:nvPr>
            <p:ph idx="1" type="body"/>
          </p:nvPr>
        </p:nvSpPr>
        <p:spPr>
          <a:xfrm>
            <a:off x="815716" y="1618934"/>
            <a:ext cx="7338933" cy="484182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It is similar to plasma panel display but region between the glass plates is filled with phosphors such as Zinc sulfide doped with magnesium instead of gas.</a:t>
            </a:r>
            <a:endParaRPr/>
          </a:p>
          <a:p>
            <a:pPr indent="-342900" lvl="0" marL="342900" rtl="0" algn="l">
              <a:lnSpc>
                <a:spcPct val="100000"/>
              </a:lnSpc>
              <a:spcBef>
                <a:spcPts val="1000"/>
              </a:spcBef>
              <a:spcAft>
                <a:spcPts val="0"/>
              </a:spcAft>
              <a:buSzPts val="1440"/>
              <a:buChar char="►"/>
            </a:pPr>
            <a:r>
              <a:rPr lang="en-US"/>
              <a:t>When sufficient voltage is applied the phosphors becomes a conductor in area of intersection of the two electrodes.</a:t>
            </a:r>
            <a:endParaRPr/>
          </a:p>
          <a:p>
            <a:pPr indent="-342900" lvl="0" marL="342900" rtl="0" algn="l">
              <a:lnSpc>
                <a:spcPct val="100000"/>
              </a:lnSpc>
              <a:spcBef>
                <a:spcPts val="1000"/>
              </a:spcBef>
              <a:spcAft>
                <a:spcPts val="0"/>
              </a:spcAft>
              <a:buSzPts val="1440"/>
              <a:buChar char="►"/>
            </a:pPr>
            <a:r>
              <a:rPr lang="en-US"/>
              <a:t>Electrical energy is then absorbed by the manganese atoms which then release the energy as a spot of light similar to the glowing plasma effect in plasma panel.</a:t>
            </a:r>
            <a:endParaRPr/>
          </a:p>
          <a:p>
            <a:pPr indent="-342900" lvl="0" marL="342900" rtl="0" algn="l">
              <a:lnSpc>
                <a:spcPct val="100000"/>
              </a:lnSpc>
              <a:spcBef>
                <a:spcPts val="1000"/>
              </a:spcBef>
              <a:spcAft>
                <a:spcPts val="0"/>
              </a:spcAft>
              <a:buSzPts val="1440"/>
              <a:buChar char="►"/>
            </a:pPr>
            <a:r>
              <a:rPr lang="en-US"/>
              <a:t>It requires more power than plasma panel.</a:t>
            </a:r>
            <a:endParaRPr/>
          </a:p>
          <a:p>
            <a:pPr indent="-342900" lvl="0" marL="342900" rtl="0" algn="l">
              <a:lnSpc>
                <a:spcPct val="100000"/>
              </a:lnSpc>
              <a:spcBef>
                <a:spcPts val="1000"/>
              </a:spcBef>
              <a:spcAft>
                <a:spcPts val="0"/>
              </a:spcAft>
              <a:buSzPts val="1440"/>
              <a:buChar char="►"/>
            </a:pPr>
            <a:r>
              <a:rPr lang="en-US"/>
              <a:t>In this good color displays are difficult to achieve.</a:t>
            </a:r>
            <a:endParaRPr/>
          </a:p>
        </p:txBody>
      </p:sp>
      <p:pic>
        <p:nvPicPr>
          <p:cNvPr id="1489" name="Google Shape;1489;p60"/>
          <p:cNvPicPr preferRelativeResize="0"/>
          <p:nvPr/>
        </p:nvPicPr>
        <p:blipFill rotWithShape="1">
          <a:blip r:embed="rId3">
            <a:alphaModFix/>
          </a:blip>
          <a:srcRect b="0" l="0" r="0" t="0"/>
          <a:stretch/>
        </p:blipFill>
        <p:spPr>
          <a:xfrm>
            <a:off x="7779898" y="1958871"/>
            <a:ext cx="4247212" cy="3609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61"/>
          <p:cNvSpPr txBox="1"/>
          <p:nvPr>
            <p:ph type="title"/>
          </p:nvPr>
        </p:nvSpPr>
        <p:spPr>
          <a:xfrm>
            <a:off x="1295402" y="982132"/>
            <a:ext cx="9601196" cy="96658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Light Emitting Diode (LED)</a:t>
            </a:r>
            <a:endParaRPr/>
          </a:p>
        </p:txBody>
      </p:sp>
      <p:sp>
        <p:nvSpPr>
          <p:cNvPr id="1495" name="Google Shape;1495;p6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In this display a matrix of multi-color light emitting diode is arranged to form the pixel position in the display and the picture definition is stored in refresh buffer.</a:t>
            </a:r>
            <a:endParaRPr/>
          </a:p>
          <a:p>
            <a:pPr indent="-342900" lvl="0" marL="342900" rtl="0" algn="l">
              <a:lnSpc>
                <a:spcPct val="100000"/>
              </a:lnSpc>
              <a:spcBef>
                <a:spcPts val="1000"/>
              </a:spcBef>
              <a:spcAft>
                <a:spcPts val="0"/>
              </a:spcAft>
              <a:buSzPts val="1440"/>
              <a:buChar char="►"/>
            </a:pPr>
            <a:r>
              <a:rPr lang="en-US"/>
              <a:t>Similar to scan line refreshing of CRT information is read from the refresh buffer and converted to voltage levels that are applied to the diodes to produce the light pattern on the display.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62"/>
          <p:cNvSpPr txBox="1"/>
          <p:nvPr>
            <p:ph type="title"/>
          </p:nvPr>
        </p:nvSpPr>
        <p:spPr>
          <a:xfrm>
            <a:off x="1295402" y="1027107"/>
            <a:ext cx="9601196" cy="80169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Liquid Crystal Display (LCD)</a:t>
            </a:r>
            <a:endParaRPr/>
          </a:p>
        </p:txBody>
      </p:sp>
      <p:sp>
        <p:nvSpPr>
          <p:cNvPr id="1501" name="Google Shape;1501;p62"/>
          <p:cNvSpPr txBox="1"/>
          <p:nvPr>
            <p:ph idx="1" type="body"/>
          </p:nvPr>
        </p:nvSpPr>
        <p:spPr>
          <a:xfrm>
            <a:off x="974361" y="1978695"/>
            <a:ext cx="10283252" cy="442209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This non emissive device produce picture by passing polarized light from the surrounding or from an internal light source through liquid crystal material that can be aligned to either block or transmit the light.</a:t>
            </a:r>
            <a:endParaRPr/>
          </a:p>
          <a:p>
            <a:pPr indent="-342900" lvl="0" marL="342900" rtl="0" algn="l">
              <a:lnSpc>
                <a:spcPct val="100000"/>
              </a:lnSpc>
              <a:spcBef>
                <a:spcPts val="1000"/>
              </a:spcBef>
              <a:spcAft>
                <a:spcPts val="0"/>
              </a:spcAft>
              <a:buSzPts val="1440"/>
              <a:buChar char="►"/>
            </a:pPr>
            <a:r>
              <a:rPr lang="en-US"/>
              <a:t>The liquid crystal refreshes to fact that these compounds have crystalline arrangement of molecules then also flows like liquid.</a:t>
            </a:r>
            <a:endParaRPr/>
          </a:p>
          <a:p>
            <a:pPr indent="-342900" lvl="0" marL="342900" rtl="0" algn="l">
              <a:lnSpc>
                <a:spcPct val="100000"/>
              </a:lnSpc>
              <a:spcBef>
                <a:spcPts val="1000"/>
              </a:spcBef>
              <a:spcAft>
                <a:spcPts val="0"/>
              </a:spcAft>
              <a:buSzPts val="1440"/>
              <a:buChar char="►"/>
            </a:pPr>
            <a:r>
              <a:rPr lang="en-US"/>
              <a:t>It consists of two glass plates each with light polarizer at right angles to each other sandwich the liquid crystal material between the plates.</a:t>
            </a:r>
            <a:endParaRPr/>
          </a:p>
          <a:p>
            <a:pPr indent="-342900" lvl="0" marL="342900" rtl="0" algn="l">
              <a:lnSpc>
                <a:spcPct val="100000"/>
              </a:lnSpc>
              <a:spcBef>
                <a:spcPts val="1000"/>
              </a:spcBef>
              <a:spcAft>
                <a:spcPts val="0"/>
              </a:spcAft>
              <a:buSzPts val="1440"/>
              <a:buChar char="►"/>
            </a:pPr>
            <a:r>
              <a:rPr lang="en-US"/>
              <a:t>Rows of horizontal transparent conductors are built into one glass plate, and column of vertical conductors are put into the other plates.</a:t>
            </a:r>
            <a:endParaRPr/>
          </a:p>
          <a:p>
            <a:pPr indent="-342900" lvl="0" marL="342900" rtl="0" algn="l">
              <a:lnSpc>
                <a:spcPct val="100000"/>
              </a:lnSpc>
              <a:spcBef>
                <a:spcPts val="1000"/>
              </a:spcBef>
              <a:spcAft>
                <a:spcPts val="0"/>
              </a:spcAft>
              <a:buSzPts val="1440"/>
              <a:buChar char="►"/>
            </a:pPr>
            <a:r>
              <a:rPr lang="en-US"/>
              <a:t>The intersection of two conductors defines a pixel position.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63"/>
          <p:cNvSpPr txBox="1"/>
          <p:nvPr>
            <p:ph idx="1" type="body"/>
          </p:nvPr>
        </p:nvSpPr>
        <p:spPr>
          <a:xfrm>
            <a:off x="629588" y="539647"/>
            <a:ext cx="4781862" cy="6041035"/>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en-US"/>
              <a:t>Passive-matrix LCD:</a:t>
            </a:r>
            <a:endParaRPr/>
          </a:p>
          <a:p>
            <a:pPr indent="-285750" lvl="1" marL="742950" rtl="0" algn="l">
              <a:lnSpc>
                <a:spcPct val="100000"/>
              </a:lnSpc>
              <a:spcBef>
                <a:spcPts val="1000"/>
              </a:spcBef>
              <a:spcAft>
                <a:spcPts val="0"/>
              </a:spcAft>
              <a:buSzPts val="1680"/>
              <a:buChar char="►"/>
            </a:pPr>
            <a:r>
              <a:rPr lang="en-US" sz="2100"/>
              <a:t>In the ON state polarized light passing through material is twisted so that it will pass through the opposite polarizer, the light is then reflected back to the viewer.</a:t>
            </a:r>
            <a:endParaRPr/>
          </a:p>
          <a:p>
            <a:pPr indent="-285750" lvl="1" marL="742950" rtl="0" algn="l">
              <a:lnSpc>
                <a:spcPct val="100000"/>
              </a:lnSpc>
              <a:spcBef>
                <a:spcPts val="1000"/>
              </a:spcBef>
              <a:spcAft>
                <a:spcPts val="0"/>
              </a:spcAft>
              <a:buSzPts val="1680"/>
              <a:buChar char="►"/>
            </a:pPr>
            <a:r>
              <a:rPr lang="en-US" sz="2100"/>
              <a:t>In the OFF state, voltage applied to the two intersecting conductors align the molecules so that the light is not twisted.</a:t>
            </a:r>
            <a:endParaRPr/>
          </a:p>
          <a:p>
            <a:pPr indent="-342900" lvl="0" marL="342900" rtl="0" algn="l">
              <a:lnSpc>
                <a:spcPct val="100000"/>
              </a:lnSpc>
              <a:spcBef>
                <a:spcPts val="1000"/>
              </a:spcBef>
              <a:spcAft>
                <a:spcPts val="0"/>
              </a:spcAft>
              <a:buSzPts val="1440"/>
              <a:buChar char="►"/>
            </a:pPr>
            <a:r>
              <a:rPr lang="en-US"/>
              <a:t>Active-matrix LCD:</a:t>
            </a:r>
            <a:endParaRPr/>
          </a:p>
          <a:p>
            <a:pPr indent="-285750" lvl="1" marL="742950" rtl="0" algn="l">
              <a:lnSpc>
                <a:spcPct val="100000"/>
              </a:lnSpc>
              <a:spcBef>
                <a:spcPts val="1000"/>
              </a:spcBef>
              <a:spcAft>
                <a:spcPts val="0"/>
              </a:spcAft>
              <a:buSzPts val="1680"/>
              <a:buChar char="►"/>
            </a:pPr>
            <a:r>
              <a:rPr lang="en-US" sz="2100"/>
              <a:t>A transistor is placed at each pixel location, using thin-film transistor technology, that control the voltage at pixel locations and prevent charge from gradually leaking out of the liquid-crystal cells.</a:t>
            </a:r>
            <a:endParaRPr sz="2100"/>
          </a:p>
        </p:txBody>
      </p:sp>
      <p:pic>
        <p:nvPicPr>
          <p:cNvPr id="1507" name="Google Shape;1507;p63"/>
          <p:cNvPicPr preferRelativeResize="0"/>
          <p:nvPr/>
        </p:nvPicPr>
        <p:blipFill rotWithShape="1">
          <a:blip r:embed="rId3">
            <a:alphaModFix/>
          </a:blip>
          <a:srcRect b="0" l="0" r="0" t="0"/>
          <a:stretch/>
        </p:blipFill>
        <p:spPr>
          <a:xfrm>
            <a:off x="5310898" y="149900"/>
            <a:ext cx="6761182" cy="66181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Animation (Simulating changes over time)</a:t>
            </a:r>
            <a:endParaRPr/>
          </a:p>
        </p:txBody>
      </p:sp>
      <p:sp>
        <p:nvSpPr>
          <p:cNvPr id="185" name="Google Shape;185;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Key framing</a:t>
            </a:r>
            <a:endParaRPr/>
          </a:p>
          <a:p>
            <a:pPr indent="-285750" lvl="1" marL="742950" rtl="0" algn="l">
              <a:lnSpc>
                <a:spcPct val="100000"/>
              </a:lnSpc>
              <a:spcBef>
                <a:spcPts val="1000"/>
              </a:spcBef>
              <a:spcAft>
                <a:spcPts val="0"/>
              </a:spcAft>
              <a:buSzPts val="1280"/>
              <a:buChar char="►"/>
            </a:pPr>
            <a:r>
              <a:rPr lang="en-US"/>
              <a:t>Kinematics</a:t>
            </a:r>
            <a:endParaRPr/>
          </a:p>
          <a:p>
            <a:pPr indent="-285750" lvl="1" marL="742950" rtl="0" algn="l">
              <a:lnSpc>
                <a:spcPct val="100000"/>
              </a:lnSpc>
              <a:spcBef>
                <a:spcPts val="1000"/>
              </a:spcBef>
              <a:spcAft>
                <a:spcPts val="0"/>
              </a:spcAft>
              <a:buSzPts val="1280"/>
              <a:buChar char="►"/>
            </a:pPr>
            <a:r>
              <a:rPr lang="en-US"/>
              <a:t>Articulated figures</a:t>
            </a:r>
            <a:endParaRPr/>
          </a:p>
          <a:p>
            <a:pPr indent="-342900" lvl="0" marL="342900" rtl="0" algn="l">
              <a:lnSpc>
                <a:spcPct val="100000"/>
              </a:lnSpc>
              <a:spcBef>
                <a:spcPts val="1000"/>
              </a:spcBef>
              <a:spcAft>
                <a:spcPts val="0"/>
              </a:spcAft>
              <a:buSzPts val="1440"/>
              <a:buChar char="►"/>
            </a:pPr>
            <a:r>
              <a:rPr lang="en-US"/>
              <a:t>Motion capture</a:t>
            </a:r>
            <a:endParaRPr/>
          </a:p>
          <a:p>
            <a:pPr indent="-342900" lvl="0" marL="342900" rtl="0" algn="l">
              <a:lnSpc>
                <a:spcPct val="100000"/>
              </a:lnSpc>
              <a:spcBef>
                <a:spcPts val="1000"/>
              </a:spcBef>
              <a:spcAft>
                <a:spcPts val="0"/>
              </a:spcAft>
              <a:buSzPts val="1440"/>
              <a:buChar char="►"/>
            </a:pPr>
            <a:r>
              <a:rPr lang="en-US"/>
              <a:t>Dynamics</a:t>
            </a:r>
            <a:endParaRPr/>
          </a:p>
          <a:p>
            <a:pPr indent="-285750" lvl="1" marL="742950" rtl="0" algn="l">
              <a:lnSpc>
                <a:spcPct val="100000"/>
              </a:lnSpc>
              <a:spcBef>
                <a:spcPts val="1000"/>
              </a:spcBef>
              <a:spcAft>
                <a:spcPts val="0"/>
              </a:spcAft>
              <a:buSzPts val="1280"/>
              <a:buChar char="►"/>
            </a:pPr>
            <a:r>
              <a:rPr lang="en-US"/>
              <a:t>Physically-based simulations</a:t>
            </a:r>
            <a:endParaRPr/>
          </a:p>
          <a:p>
            <a:pPr indent="0" lvl="0" marL="0" rtl="0" algn="l">
              <a:lnSpc>
                <a:spcPct val="100000"/>
              </a:lnSpc>
              <a:spcBef>
                <a:spcPts val="1000"/>
              </a:spcBef>
              <a:spcAft>
                <a:spcPts val="0"/>
              </a:spcAft>
              <a:buSzPts val="1440"/>
              <a:buNone/>
            </a:pPr>
            <a:r>
              <a:t/>
            </a:r>
            <a:endParaRPr/>
          </a:p>
        </p:txBody>
      </p:sp>
      <p:pic>
        <p:nvPicPr>
          <p:cNvPr id="186" name="Google Shape;186;p10"/>
          <p:cNvPicPr preferRelativeResize="0"/>
          <p:nvPr/>
        </p:nvPicPr>
        <p:blipFill rotWithShape="1">
          <a:blip r:embed="rId3">
            <a:alphaModFix/>
          </a:blip>
          <a:srcRect b="0" l="0" r="0" t="0"/>
          <a:stretch/>
        </p:blipFill>
        <p:spPr>
          <a:xfrm>
            <a:off x="6450481" y="3224835"/>
            <a:ext cx="2316163" cy="2619375"/>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8931119" y="3667123"/>
            <a:ext cx="2065337" cy="2065338"/>
          </a:xfrm>
          <a:prstGeom prst="rect">
            <a:avLst/>
          </a:prstGeom>
          <a:noFill/>
          <a:ln>
            <a:noFill/>
          </a:ln>
        </p:spPr>
      </p:pic>
      <p:sp>
        <p:nvSpPr>
          <p:cNvPr id="188" name="Google Shape;188;p10"/>
          <p:cNvSpPr txBox="1"/>
          <p:nvPr/>
        </p:nvSpPr>
        <p:spPr>
          <a:xfrm>
            <a:off x="8138956" y="5827711"/>
            <a:ext cx="2447925" cy="36671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800"/>
              <a:buFont typeface="Trebuchet MS"/>
              <a:buNone/>
            </a:pPr>
            <a:r>
              <a:rPr b="1" i="0" lang="en-US" sz="1800" u="none" cap="none" strike="noStrike">
                <a:solidFill>
                  <a:schemeClr val="dk1"/>
                </a:solidFill>
                <a:latin typeface="Trebuchet MS"/>
                <a:ea typeface="Trebuchet MS"/>
                <a:cs typeface="Trebuchet MS"/>
                <a:sym typeface="Trebuchet MS"/>
              </a:rPr>
              <a:t>Ice Queen</a:t>
            </a:r>
            <a:endParaRPr b="1"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64"/>
          <p:cNvSpPr txBox="1"/>
          <p:nvPr>
            <p:ph type="title"/>
          </p:nvPr>
        </p:nvSpPr>
        <p:spPr>
          <a:xfrm>
            <a:off x="1295402" y="712313"/>
            <a:ext cx="9601196" cy="7867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workstations and viewing systems</a:t>
            </a:r>
            <a:endParaRPr/>
          </a:p>
        </p:txBody>
      </p:sp>
      <p:sp>
        <p:nvSpPr>
          <p:cNvPr id="1513" name="Google Shape;1513;p64"/>
          <p:cNvSpPr txBox="1"/>
          <p:nvPr>
            <p:ph idx="1" type="body"/>
          </p:nvPr>
        </p:nvSpPr>
        <p:spPr>
          <a:xfrm>
            <a:off x="809469" y="1558975"/>
            <a:ext cx="8484434" cy="514162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Most graphics monitors today operate as raster-scan displays, and both CRT and flat panel systems are in common use.</a:t>
            </a:r>
            <a:endParaRPr/>
          </a:p>
          <a:p>
            <a:pPr indent="-342900" lvl="0" marL="342900" rtl="0" algn="l">
              <a:lnSpc>
                <a:spcPct val="100000"/>
              </a:lnSpc>
              <a:spcBef>
                <a:spcPts val="1000"/>
              </a:spcBef>
              <a:spcAft>
                <a:spcPts val="0"/>
              </a:spcAft>
              <a:buSzPts val="1440"/>
              <a:buChar char="►"/>
            </a:pPr>
            <a:r>
              <a:rPr lang="en-US"/>
              <a:t>Graphics workstation range from small general-purpose computer systems to multi monitor facilities, often with ultra –large viewing screens.</a:t>
            </a:r>
            <a:endParaRPr/>
          </a:p>
          <a:p>
            <a:pPr indent="-342900" lvl="0" marL="342900" rtl="0" algn="l">
              <a:lnSpc>
                <a:spcPct val="100000"/>
              </a:lnSpc>
              <a:spcBef>
                <a:spcPts val="1000"/>
              </a:spcBef>
              <a:spcAft>
                <a:spcPts val="0"/>
              </a:spcAft>
              <a:buSzPts val="1440"/>
              <a:buChar char="►"/>
            </a:pPr>
            <a:r>
              <a:rPr lang="en-US"/>
              <a:t>High-definition graphics systems, with resolutions up to 2560 by 2048, are commonly used in medical imaging, air-traffic control, simulation, and CAD.</a:t>
            </a:r>
            <a:endParaRPr/>
          </a:p>
          <a:p>
            <a:pPr indent="-342900" lvl="0" marL="342900" rtl="0" algn="l">
              <a:lnSpc>
                <a:spcPct val="100000"/>
              </a:lnSpc>
              <a:spcBef>
                <a:spcPts val="1000"/>
              </a:spcBef>
              <a:spcAft>
                <a:spcPts val="0"/>
              </a:spcAft>
              <a:buSzPts val="1440"/>
              <a:buChar char="►"/>
            </a:pPr>
            <a:r>
              <a:rPr lang="en-US"/>
              <a:t>Many high-end graphics workstations also include large viewing screens, often with specialized features.</a:t>
            </a:r>
            <a:endParaRPr/>
          </a:p>
        </p:txBody>
      </p:sp>
      <p:pic>
        <p:nvPicPr>
          <p:cNvPr id="1514" name="Google Shape;1514;p64"/>
          <p:cNvPicPr preferRelativeResize="0"/>
          <p:nvPr/>
        </p:nvPicPr>
        <p:blipFill rotWithShape="1">
          <a:blip r:embed="rId3">
            <a:alphaModFix/>
          </a:blip>
          <a:srcRect b="0" l="0" r="0" t="0"/>
          <a:stretch/>
        </p:blipFill>
        <p:spPr>
          <a:xfrm>
            <a:off x="9170232" y="2248681"/>
            <a:ext cx="2193094" cy="2068486"/>
          </a:xfrm>
          <a:prstGeom prst="rect">
            <a:avLst/>
          </a:prstGeom>
          <a:noFill/>
          <a:ln>
            <a:noFill/>
          </a:ln>
        </p:spPr>
      </p:pic>
      <p:sp>
        <p:nvSpPr>
          <p:cNvPr id="1515" name="Google Shape;1515;p64"/>
          <p:cNvSpPr txBox="1"/>
          <p:nvPr/>
        </p:nvSpPr>
        <p:spPr>
          <a:xfrm>
            <a:off x="9323885" y="4646958"/>
            <a:ext cx="218855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A high-resolution (2048 by 2048) graphics monitor.</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65"/>
          <p:cNvSpPr txBox="1"/>
          <p:nvPr>
            <p:ph idx="1" type="body"/>
          </p:nvPr>
        </p:nvSpPr>
        <p:spPr>
          <a:xfrm>
            <a:off x="794478" y="1289155"/>
            <a:ext cx="6715593" cy="50516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Multi-panel display screens are used in a variety of applications that require “wall-sized” viewing areas. These systems are designed for presenting graphics displays at meetings, conferences, conventions, trade shows, retail stores etc.</a:t>
            </a:r>
            <a:endParaRPr/>
          </a:p>
          <a:p>
            <a:pPr indent="-342900" lvl="0" marL="342900" rtl="0" algn="l">
              <a:lnSpc>
                <a:spcPct val="100000"/>
              </a:lnSpc>
              <a:spcBef>
                <a:spcPts val="1000"/>
              </a:spcBef>
              <a:spcAft>
                <a:spcPts val="0"/>
              </a:spcAft>
              <a:buSzPts val="1440"/>
              <a:buChar char="►"/>
            </a:pPr>
            <a:r>
              <a:rPr lang="en-US"/>
              <a:t>A multi-panel display can be used to show a large view of a single scene or several individual images. Each panel in the system displays one section of the overall picture</a:t>
            </a:r>
            <a:endParaRPr/>
          </a:p>
          <a:p>
            <a:pPr indent="-342900" lvl="0" marL="342900" rtl="0" algn="l">
              <a:lnSpc>
                <a:spcPct val="100000"/>
              </a:lnSpc>
              <a:spcBef>
                <a:spcPts val="1000"/>
              </a:spcBef>
              <a:spcAft>
                <a:spcPts val="0"/>
              </a:spcAft>
              <a:buSzPts val="1440"/>
              <a:buChar char="►"/>
            </a:pPr>
            <a:r>
              <a:rPr lang="en-US"/>
              <a:t>A large, curved-screen system can be useful for viewing by a group of people studying a particular graphics application.</a:t>
            </a:r>
            <a:endParaRPr/>
          </a:p>
        </p:txBody>
      </p:sp>
      <p:pic>
        <p:nvPicPr>
          <p:cNvPr id="1521" name="Google Shape;1521;p65"/>
          <p:cNvPicPr preferRelativeResize="0"/>
          <p:nvPr/>
        </p:nvPicPr>
        <p:blipFill rotWithShape="1">
          <a:blip r:embed="rId3">
            <a:alphaModFix/>
          </a:blip>
          <a:srcRect b="0" l="0" r="0" t="0"/>
          <a:stretch/>
        </p:blipFill>
        <p:spPr>
          <a:xfrm>
            <a:off x="7425831" y="738188"/>
            <a:ext cx="4295775" cy="1724025"/>
          </a:xfrm>
          <a:prstGeom prst="rect">
            <a:avLst/>
          </a:prstGeom>
          <a:noFill/>
          <a:ln>
            <a:noFill/>
          </a:ln>
        </p:spPr>
      </p:pic>
      <p:sp>
        <p:nvSpPr>
          <p:cNvPr id="1522" name="Google Shape;1522;p65"/>
          <p:cNvSpPr txBox="1"/>
          <p:nvPr/>
        </p:nvSpPr>
        <p:spPr>
          <a:xfrm>
            <a:off x="8169639" y="2368451"/>
            <a:ext cx="31629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A multi-panel display system called the “Super Wall”.</a:t>
            </a:r>
            <a:endParaRPr b="0" i="0" sz="1800" u="none" cap="none" strike="noStrike">
              <a:solidFill>
                <a:schemeClr val="dk1"/>
              </a:solidFill>
              <a:latin typeface="Trebuchet MS"/>
              <a:ea typeface="Trebuchet MS"/>
              <a:cs typeface="Trebuchet MS"/>
              <a:sym typeface="Trebuchet MS"/>
            </a:endParaRPr>
          </a:p>
        </p:txBody>
      </p:sp>
      <p:pic>
        <p:nvPicPr>
          <p:cNvPr id="1523" name="Google Shape;1523;p65"/>
          <p:cNvPicPr preferRelativeResize="0"/>
          <p:nvPr/>
        </p:nvPicPr>
        <p:blipFill rotWithShape="1">
          <a:blip r:embed="rId4">
            <a:alphaModFix/>
          </a:blip>
          <a:srcRect b="0" l="0" r="0" t="0"/>
          <a:stretch/>
        </p:blipFill>
        <p:spPr>
          <a:xfrm>
            <a:off x="7809641" y="3226788"/>
            <a:ext cx="3648075" cy="2952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66"/>
          <p:cNvSpPr txBox="1"/>
          <p:nvPr>
            <p:ph type="title"/>
          </p:nvPr>
        </p:nvSpPr>
        <p:spPr>
          <a:xfrm>
            <a:off x="4736892" y="982132"/>
            <a:ext cx="6565692" cy="1386314"/>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rPr lang="en-US" sz="2400"/>
              <a:t>A geophysical visualization presented on a 25 foot semicircular screen, which provides a 160 degree horizontal and 40 degree vertical field of view. </a:t>
            </a:r>
            <a:endParaRPr sz="2400"/>
          </a:p>
        </p:txBody>
      </p:sp>
      <p:sp>
        <p:nvSpPr>
          <p:cNvPr id="1529" name="Google Shape;1529;p66"/>
          <p:cNvSpPr txBox="1"/>
          <p:nvPr>
            <p:ph idx="1" type="body"/>
          </p:nvPr>
        </p:nvSpPr>
        <p:spPr>
          <a:xfrm>
            <a:off x="794479" y="3612630"/>
            <a:ext cx="7525062" cy="262327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A 360 degree paneled viewing system in the NASA control-tower simulator, which is used for training and for testing ways to solve air-traffic and runway problems at airports.</a:t>
            </a:r>
            <a:endParaRPr/>
          </a:p>
          <a:p>
            <a:pPr indent="-342900" lvl="0" marL="342900" rtl="0" algn="l">
              <a:lnSpc>
                <a:spcPct val="100000"/>
              </a:lnSpc>
              <a:spcBef>
                <a:spcPts val="1000"/>
              </a:spcBef>
              <a:spcAft>
                <a:spcPts val="0"/>
              </a:spcAft>
              <a:buSzPts val="1440"/>
              <a:buChar char="►"/>
            </a:pPr>
            <a:r>
              <a:rPr lang="en-US"/>
              <a:t>A large screen stereoscopic view of pressure contours in a vascular blood-flow simulation.</a:t>
            </a:r>
            <a:endParaRPr/>
          </a:p>
        </p:txBody>
      </p:sp>
      <p:pic>
        <p:nvPicPr>
          <p:cNvPr id="1530" name="Google Shape;1530;p66"/>
          <p:cNvPicPr preferRelativeResize="0"/>
          <p:nvPr/>
        </p:nvPicPr>
        <p:blipFill rotWithShape="1">
          <a:blip r:embed="rId3">
            <a:alphaModFix/>
          </a:blip>
          <a:srcRect b="0" l="0" r="0" t="0"/>
          <a:stretch/>
        </p:blipFill>
        <p:spPr>
          <a:xfrm>
            <a:off x="8151451" y="3014272"/>
            <a:ext cx="3324225" cy="3048000"/>
          </a:xfrm>
          <a:prstGeom prst="rect">
            <a:avLst/>
          </a:prstGeom>
          <a:noFill/>
          <a:ln>
            <a:noFill/>
          </a:ln>
        </p:spPr>
      </p:pic>
      <p:pic>
        <p:nvPicPr>
          <p:cNvPr id="1531" name="Google Shape;1531;p66"/>
          <p:cNvPicPr preferRelativeResize="0"/>
          <p:nvPr/>
        </p:nvPicPr>
        <p:blipFill rotWithShape="1">
          <a:blip r:embed="rId4">
            <a:alphaModFix/>
          </a:blip>
          <a:srcRect b="0" l="0" r="0" t="0"/>
          <a:stretch/>
        </p:blipFill>
        <p:spPr>
          <a:xfrm>
            <a:off x="989585" y="764811"/>
            <a:ext cx="3606141" cy="263795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67"/>
          <p:cNvSpPr txBox="1"/>
          <p:nvPr>
            <p:ph type="title"/>
          </p:nvPr>
        </p:nvSpPr>
        <p:spPr>
          <a:xfrm>
            <a:off x="1310393" y="637358"/>
            <a:ext cx="9601196" cy="7267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Input devices</a:t>
            </a:r>
            <a:endParaRPr/>
          </a:p>
        </p:txBody>
      </p:sp>
      <p:sp>
        <p:nvSpPr>
          <p:cNvPr id="1537" name="Google Shape;1537;p67"/>
          <p:cNvSpPr txBox="1"/>
          <p:nvPr>
            <p:ph idx="1" type="body"/>
          </p:nvPr>
        </p:nvSpPr>
        <p:spPr>
          <a:xfrm>
            <a:off x="1295401" y="1663906"/>
            <a:ext cx="9601196" cy="454201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Graphics workstations make use of various devices for data input. Most systems have keyboards and mouses, while some other systems have trackball, spaceball, joystick, digitizers, dials, button boxes, data gloves, touch panels, image scanners and voice systems.</a:t>
            </a:r>
            <a:endParaRPr/>
          </a:p>
          <a:p>
            <a:pPr indent="-342900" lvl="0" marL="342900" rtl="0" algn="l">
              <a:lnSpc>
                <a:spcPct val="100000"/>
              </a:lnSpc>
              <a:spcBef>
                <a:spcPts val="1000"/>
              </a:spcBef>
              <a:spcAft>
                <a:spcPts val="0"/>
              </a:spcAft>
              <a:buSzPts val="1440"/>
              <a:buChar char="►"/>
            </a:pPr>
            <a:r>
              <a:rPr lang="en-US"/>
              <a:t>Locator Devices</a:t>
            </a:r>
            <a:endParaRPr/>
          </a:p>
          <a:p>
            <a:pPr indent="-342900" lvl="0" marL="342900" rtl="0" algn="l">
              <a:lnSpc>
                <a:spcPct val="100000"/>
              </a:lnSpc>
              <a:spcBef>
                <a:spcPts val="1000"/>
              </a:spcBef>
              <a:spcAft>
                <a:spcPts val="0"/>
              </a:spcAft>
              <a:buSzPts val="1440"/>
              <a:buChar char="►"/>
            </a:pPr>
            <a:r>
              <a:rPr lang="en-US"/>
              <a:t>Keyboard</a:t>
            </a:r>
            <a:endParaRPr/>
          </a:p>
          <a:p>
            <a:pPr indent="-342900" lvl="0" marL="342900" rtl="0" algn="l">
              <a:lnSpc>
                <a:spcPct val="100000"/>
              </a:lnSpc>
              <a:spcBef>
                <a:spcPts val="1000"/>
              </a:spcBef>
              <a:spcAft>
                <a:spcPts val="0"/>
              </a:spcAft>
              <a:buSzPts val="1440"/>
              <a:buChar char="►"/>
            </a:pPr>
            <a:r>
              <a:rPr lang="en-US"/>
              <a:t>Scanner</a:t>
            </a:r>
            <a:endParaRPr/>
          </a:p>
          <a:p>
            <a:pPr indent="-285750" lvl="1" marL="742950" rtl="0" algn="l">
              <a:lnSpc>
                <a:spcPct val="100000"/>
              </a:lnSpc>
              <a:spcBef>
                <a:spcPts val="1000"/>
              </a:spcBef>
              <a:spcAft>
                <a:spcPts val="0"/>
              </a:spcAft>
              <a:buSzPts val="1280"/>
              <a:buChar char="►"/>
            </a:pPr>
            <a:r>
              <a:rPr lang="en-US"/>
              <a:t>Images</a:t>
            </a:r>
            <a:endParaRPr/>
          </a:p>
          <a:p>
            <a:pPr indent="-285750" lvl="1" marL="742950" rtl="0" algn="l">
              <a:lnSpc>
                <a:spcPct val="100000"/>
              </a:lnSpc>
              <a:spcBef>
                <a:spcPts val="1000"/>
              </a:spcBef>
              <a:spcAft>
                <a:spcPts val="0"/>
              </a:spcAft>
              <a:buSzPts val="1280"/>
              <a:buChar char="►"/>
            </a:pPr>
            <a:r>
              <a:rPr lang="en-US"/>
              <a:t>Laser</a:t>
            </a:r>
            <a:endParaRPr/>
          </a:p>
          <a:p>
            <a:pPr indent="-342900" lvl="0" marL="342900" rtl="0" algn="l">
              <a:lnSpc>
                <a:spcPct val="100000"/>
              </a:lnSpc>
              <a:spcBef>
                <a:spcPts val="1000"/>
              </a:spcBef>
              <a:spcAft>
                <a:spcPts val="0"/>
              </a:spcAft>
              <a:buSzPts val="1440"/>
              <a:buChar char="►"/>
            </a:pPr>
            <a:r>
              <a:rPr lang="en-US"/>
              <a:t>Cameras (research)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68"/>
          <p:cNvSpPr txBox="1"/>
          <p:nvPr/>
        </p:nvSpPr>
        <p:spPr>
          <a:xfrm>
            <a:off x="1079291" y="1815920"/>
            <a:ext cx="9968459" cy="4599905"/>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marR="0" rtl="0" algn="l">
              <a:lnSpc>
                <a:spcPct val="100000"/>
              </a:lnSpc>
              <a:spcBef>
                <a:spcPts val="0"/>
              </a:spcBef>
              <a:spcAft>
                <a:spcPts val="0"/>
              </a:spcAft>
              <a:buClr>
                <a:schemeClr val="accent1"/>
              </a:buClr>
              <a:buSzPct val="115000"/>
              <a:buFont typeface="Arial"/>
              <a:buChar char="•"/>
            </a:pPr>
            <a:r>
              <a:rPr b="0" i="0" lang="en-US" sz="2200" u="none" cap="none" strike="noStrike">
                <a:solidFill>
                  <a:srgbClr val="262626"/>
                </a:solidFill>
                <a:latin typeface="Trebuchet MS"/>
                <a:ea typeface="Trebuchet MS"/>
                <a:cs typeface="Trebuchet MS"/>
                <a:sym typeface="Trebuchet MS"/>
              </a:rPr>
              <a:t>Graphical input is more varied than input to standard programs which is usually numbers, characters, or bits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7"/>
              </a:spcBef>
              <a:spcAft>
                <a:spcPts val="0"/>
              </a:spcAft>
              <a:buClr>
                <a:schemeClr val="accent1"/>
              </a:buClr>
              <a:buSzPct val="115000"/>
              <a:buFont typeface="Arial"/>
              <a:buChar char="•"/>
            </a:pPr>
            <a:r>
              <a:rPr b="0" i="0" lang="en-US" sz="2200" u="none" cap="none" strike="noStrike">
                <a:solidFill>
                  <a:srgbClr val="262626"/>
                </a:solidFill>
                <a:latin typeface="Trebuchet MS"/>
                <a:ea typeface="Trebuchet MS"/>
                <a:cs typeface="Trebuchet MS"/>
                <a:sym typeface="Trebuchet MS"/>
              </a:rPr>
              <a:t>Two older APIs (GKS, PHIGS) defined six types of logical input for graphics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Locator</a:t>
            </a:r>
            <a:r>
              <a:rPr b="0" i="0" lang="en-US" sz="2200" u="none" cap="none" strike="noStrike">
                <a:solidFill>
                  <a:srgbClr val="262626"/>
                </a:solidFill>
                <a:latin typeface="Trebuchet MS"/>
                <a:ea typeface="Trebuchet MS"/>
                <a:cs typeface="Trebuchet MS"/>
                <a:sym typeface="Trebuchet MS"/>
              </a:rPr>
              <a:t>: return a position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Pick</a:t>
            </a:r>
            <a:r>
              <a:rPr b="0" i="0" lang="en-US" sz="2200" u="none" cap="none" strike="noStrike">
                <a:solidFill>
                  <a:srgbClr val="262626"/>
                </a:solidFill>
                <a:latin typeface="Trebuchet MS"/>
                <a:ea typeface="Trebuchet MS"/>
                <a:cs typeface="Trebuchet MS"/>
                <a:sym typeface="Trebuchet MS"/>
              </a:rPr>
              <a:t>: return ID of an object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Keyboard</a:t>
            </a:r>
            <a:r>
              <a:rPr b="0" i="0" lang="en-US" sz="2200" u="none" cap="none" strike="noStrike">
                <a:solidFill>
                  <a:srgbClr val="262626"/>
                </a:solidFill>
                <a:latin typeface="Trebuchet MS"/>
                <a:ea typeface="Trebuchet MS"/>
                <a:cs typeface="Trebuchet MS"/>
                <a:sym typeface="Trebuchet MS"/>
              </a:rPr>
              <a:t>: return strings of characters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Stroke</a:t>
            </a:r>
            <a:r>
              <a:rPr b="0" i="0" lang="en-US" sz="2200" u="none" cap="none" strike="noStrike">
                <a:solidFill>
                  <a:srgbClr val="262626"/>
                </a:solidFill>
                <a:latin typeface="Trebuchet MS"/>
                <a:ea typeface="Trebuchet MS"/>
                <a:cs typeface="Trebuchet MS"/>
                <a:sym typeface="Trebuchet MS"/>
              </a:rPr>
              <a:t>: return array of positions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Valuator</a:t>
            </a:r>
            <a:r>
              <a:rPr b="0" i="0" lang="en-US" sz="2200" u="none" cap="none" strike="noStrike">
                <a:solidFill>
                  <a:srgbClr val="262626"/>
                </a:solidFill>
                <a:latin typeface="Trebuchet MS"/>
                <a:ea typeface="Trebuchet MS"/>
                <a:cs typeface="Trebuchet MS"/>
                <a:sym typeface="Trebuchet MS"/>
              </a:rPr>
              <a:t>: return floating point number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7"/>
              </a:spcBef>
              <a:spcAft>
                <a:spcPts val="0"/>
              </a:spcAft>
              <a:buClr>
                <a:schemeClr val="accent1"/>
              </a:buClr>
              <a:buSzPct val="115000"/>
              <a:buFont typeface="Arial"/>
              <a:buChar char="•"/>
            </a:pPr>
            <a:r>
              <a:rPr b="1" i="0" lang="en-US" sz="2200" u="none" cap="none" strike="noStrike">
                <a:solidFill>
                  <a:srgbClr val="262626"/>
                </a:solidFill>
                <a:latin typeface="Trebuchet MS"/>
                <a:ea typeface="Trebuchet MS"/>
                <a:cs typeface="Trebuchet MS"/>
                <a:sym typeface="Trebuchet MS"/>
              </a:rPr>
              <a:t>Choice</a:t>
            </a:r>
            <a:r>
              <a:rPr b="0" i="0" lang="en-US" sz="2200" u="none" cap="none" strike="noStrike">
                <a:solidFill>
                  <a:srgbClr val="262626"/>
                </a:solidFill>
                <a:latin typeface="Trebuchet MS"/>
                <a:ea typeface="Trebuchet MS"/>
                <a:cs typeface="Trebuchet MS"/>
                <a:sym typeface="Trebuchet MS"/>
              </a:rPr>
              <a:t>: return one of n items</a:t>
            </a:r>
            <a:endParaRPr b="0" i="0" sz="1400" u="none" cap="none" strike="noStrike">
              <a:solidFill>
                <a:srgbClr val="000000"/>
              </a:solidFill>
              <a:latin typeface="Arial"/>
              <a:ea typeface="Arial"/>
              <a:cs typeface="Arial"/>
              <a:sym typeface="Arial"/>
            </a:endParaRPr>
          </a:p>
          <a:p>
            <a:pPr indent="-231775" lvl="1" marL="231775" marR="0" rtl="0" algn="l">
              <a:lnSpc>
                <a:spcPct val="100000"/>
              </a:lnSpc>
              <a:spcBef>
                <a:spcPts val="1007"/>
              </a:spcBef>
              <a:spcAft>
                <a:spcPts val="0"/>
              </a:spcAft>
              <a:buClr>
                <a:schemeClr val="accent1"/>
              </a:buClr>
              <a:buSzPct val="115000"/>
              <a:buFont typeface="Arial"/>
              <a:buChar char="•"/>
            </a:pPr>
            <a:r>
              <a:rPr b="0" i="0" lang="en-US" sz="2200" u="none" cap="none" strike="noStrike">
                <a:solidFill>
                  <a:srgbClr val="262626"/>
                </a:solidFill>
                <a:latin typeface="Trebuchet MS"/>
                <a:ea typeface="Trebuchet MS"/>
                <a:cs typeface="Trebuchet MS"/>
                <a:sym typeface="Trebuchet MS"/>
              </a:rPr>
              <a:t>Why necessary  --- To make input devices independent of hardware implementations. </a:t>
            </a:r>
            <a:endParaRPr b="0" i="0" sz="1400" u="none" cap="none" strike="noStrike">
              <a:solidFill>
                <a:srgbClr val="000000"/>
              </a:solidFill>
              <a:latin typeface="Arial"/>
              <a:ea typeface="Arial"/>
              <a:cs typeface="Arial"/>
              <a:sym typeface="Arial"/>
            </a:endParaRPr>
          </a:p>
          <a:p>
            <a:pPr indent="-137144" lvl="1" marL="742950" marR="0" rtl="0" algn="l">
              <a:lnSpc>
                <a:spcPct val="100000"/>
              </a:lnSpc>
              <a:spcBef>
                <a:spcPts val="1007"/>
              </a:spcBef>
              <a:spcAft>
                <a:spcPts val="0"/>
              </a:spcAft>
              <a:buClr>
                <a:schemeClr val="accent1"/>
              </a:buClr>
              <a:buSzPct val="115000"/>
              <a:buFont typeface="Arial"/>
              <a:buNone/>
            </a:pPr>
            <a:r>
              <a:t/>
            </a:r>
            <a:endParaRPr b="0" i="0" sz="22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69"/>
          <p:cNvSpPr txBox="1"/>
          <p:nvPr>
            <p:ph type="title"/>
          </p:nvPr>
        </p:nvSpPr>
        <p:spPr>
          <a:xfrm>
            <a:off x="1417322" y="430242"/>
            <a:ext cx="6416038" cy="86165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Keyboard</a:t>
            </a:r>
            <a:endParaRPr/>
          </a:p>
        </p:txBody>
      </p:sp>
      <p:sp>
        <p:nvSpPr>
          <p:cNvPr id="1548" name="Google Shape;1548;p69"/>
          <p:cNvSpPr txBox="1"/>
          <p:nvPr>
            <p:ph idx="1" type="body"/>
          </p:nvPr>
        </p:nvSpPr>
        <p:spPr>
          <a:xfrm>
            <a:off x="1005840" y="868680"/>
            <a:ext cx="10241280" cy="478435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Char char="►"/>
            </a:pPr>
            <a:r>
              <a:rPr lang="en-US" sz="2000"/>
              <a:t>Text input</a:t>
            </a:r>
            <a:endParaRPr/>
          </a:p>
          <a:p>
            <a:pPr indent="-228600" lvl="2" marL="1143000" rtl="0" algn="l">
              <a:lnSpc>
                <a:spcPct val="100000"/>
              </a:lnSpc>
              <a:spcBef>
                <a:spcPts val="1000"/>
              </a:spcBef>
              <a:spcAft>
                <a:spcPts val="0"/>
              </a:spcAft>
              <a:buSzPts val="1120"/>
              <a:buChar char="►"/>
            </a:pPr>
            <a:r>
              <a:rPr lang="en-US"/>
              <a:t>List boxes, GUI</a:t>
            </a:r>
            <a:endParaRPr/>
          </a:p>
          <a:p>
            <a:pPr indent="-228600" lvl="2" marL="1143000" rtl="0" algn="l">
              <a:lnSpc>
                <a:spcPct val="100000"/>
              </a:lnSpc>
              <a:spcBef>
                <a:spcPts val="1000"/>
              </a:spcBef>
              <a:spcAft>
                <a:spcPts val="0"/>
              </a:spcAft>
              <a:buSzPts val="1120"/>
              <a:buChar char="►"/>
            </a:pPr>
            <a:r>
              <a:rPr lang="en-US"/>
              <a:t>CAD/CAM</a:t>
            </a:r>
            <a:endParaRPr/>
          </a:p>
          <a:p>
            <a:pPr indent="-228600" lvl="2" marL="1143000" rtl="0" algn="l">
              <a:lnSpc>
                <a:spcPct val="100000"/>
              </a:lnSpc>
              <a:spcBef>
                <a:spcPts val="1000"/>
              </a:spcBef>
              <a:spcAft>
                <a:spcPts val="0"/>
              </a:spcAft>
              <a:buSzPts val="1120"/>
              <a:buChar char="►"/>
            </a:pPr>
            <a:r>
              <a:rPr lang="en-US"/>
              <a:t>Modeling</a:t>
            </a:r>
            <a:endParaRPr/>
          </a:p>
          <a:p>
            <a:pPr indent="-342900" lvl="0" marL="342900" rtl="0" algn="l">
              <a:lnSpc>
                <a:spcPct val="100000"/>
              </a:lnSpc>
              <a:spcBef>
                <a:spcPts val="1000"/>
              </a:spcBef>
              <a:spcAft>
                <a:spcPts val="0"/>
              </a:spcAft>
              <a:buSzPts val="1600"/>
              <a:buChar char="►"/>
            </a:pPr>
            <a:r>
              <a:rPr lang="en-US" sz="2000"/>
              <a:t>Hard coded</a:t>
            </a:r>
            <a:endParaRPr/>
          </a:p>
          <a:p>
            <a:pPr indent="-228600" lvl="2" marL="1143000" rtl="0" algn="l">
              <a:lnSpc>
                <a:spcPct val="100000"/>
              </a:lnSpc>
              <a:spcBef>
                <a:spcPts val="1000"/>
              </a:spcBef>
              <a:spcAft>
                <a:spcPts val="0"/>
              </a:spcAft>
              <a:buSzPts val="1120"/>
              <a:buChar char="►"/>
            </a:pPr>
            <a:r>
              <a:rPr lang="en-US"/>
              <a:t>Vertex locations are inserted into code</a:t>
            </a:r>
            <a:endParaRPr/>
          </a:p>
          <a:p>
            <a:pPr indent="-342900" lvl="0" marL="342900" rtl="0" algn="l">
              <a:lnSpc>
                <a:spcPct val="100000"/>
              </a:lnSpc>
              <a:spcBef>
                <a:spcPts val="1000"/>
              </a:spcBef>
              <a:spcAft>
                <a:spcPts val="0"/>
              </a:spcAft>
              <a:buSzPts val="1600"/>
              <a:buChar char="►"/>
            </a:pPr>
            <a:r>
              <a:rPr lang="en-US" sz="2000"/>
              <a:t>Keyboard on graphics system is used for entering text strings, issuing certain commands and selecting menu options.</a:t>
            </a:r>
            <a:endParaRPr/>
          </a:p>
          <a:p>
            <a:pPr indent="-342900" lvl="0" marL="342900" rtl="0" algn="l">
              <a:lnSpc>
                <a:spcPct val="100000"/>
              </a:lnSpc>
              <a:spcBef>
                <a:spcPts val="1000"/>
              </a:spcBef>
              <a:spcAft>
                <a:spcPts val="0"/>
              </a:spcAft>
              <a:buSzPts val="1600"/>
              <a:buChar char="►"/>
            </a:pPr>
            <a:r>
              <a:rPr lang="en-US" sz="2000"/>
              <a:t>Keyboards can also be provided with features for entry of screen coordinates, menu</a:t>
            </a:r>
            <a:endParaRPr/>
          </a:p>
          <a:p>
            <a:pPr indent="-342900" lvl="0" marL="342900" rtl="0" algn="l">
              <a:lnSpc>
                <a:spcPct val="100000"/>
              </a:lnSpc>
              <a:spcBef>
                <a:spcPts val="1000"/>
              </a:spcBef>
              <a:spcAft>
                <a:spcPts val="0"/>
              </a:spcAft>
              <a:buSzPts val="1600"/>
              <a:buChar char="►"/>
            </a:pPr>
            <a:r>
              <a:rPr lang="en-US" sz="2000"/>
              <a:t>selections or graphics functions.</a:t>
            </a:r>
            <a:endParaRPr/>
          </a:p>
          <a:p>
            <a:pPr indent="-342900" lvl="0" marL="342900" rtl="0" algn="l">
              <a:lnSpc>
                <a:spcPct val="100000"/>
              </a:lnSpc>
              <a:spcBef>
                <a:spcPts val="1000"/>
              </a:spcBef>
              <a:spcAft>
                <a:spcPts val="0"/>
              </a:spcAft>
              <a:buSzPts val="1600"/>
              <a:buChar char="►"/>
            </a:pPr>
            <a:r>
              <a:rPr lang="en-US" sz="2000"/>
              <a:t>General purpose keyboard uses function keys and cursor-control keys.</a:t>
            </a:r>
            <a:endParaRPr/>
          </a:p>
          <a:p>
            <a:pPr indent="-342900" lvl="0" marL="342900" rtl="0" algn="l">
              <a:lnSpc>
                <a:spcPct val="100000"/>
              </a:lnSpc>
              <a:spcBef>
                <a:spcPts val="1000"/>
              </a:spcBef>
              <a:spcAft>
                <a:spcPts val="0"/>
              </a:spcAft>
              <a:buSzPts val="1600"/>
              <a:buChar char="►"/>
            </a:pPr>
            <a:r>
              <a:rPr lang="en-US" sz="2000"/>
              <a:t>Function keys allow user to select frequently accessed operations with a single keystroke. Cursor-control keys are used for selecting a displayed object or a location by positioning the screen cursor.</a:t>
            </a:r>
            <a:endParaRPr/>
          </a:p>
        </p:txBody>
      </p:sp>
      <p:pic>
        <p:nvPicPr>
          <p:cNvPr id="1549" name="Google Shape;1549;p69"/>
          <p:cNvPicPr preferRelativeResize="0"/>
          <p:nvPr/>
        </p:nvPicPr>
        <p:blipFill rotWithShape="1">
          <a:blip r:embed="rId3">
            <a:alphaModFix/>
          </a:blip>
          <a:srcRect b="0" l="0" r="0" t="0"/>
          <a:stretch/>
        </p:blipFill>
        <p:spPr>
          <a:xfrm>
            <a:off x="6083897" y="1007800"/>
            <a:ext cx="5562600" cy="1762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Button Boxes and Dials</a:t>
            </a:r>
            <a:endParaRPr/>
          </a:p>
        </p:txBody>
      </p:sp>
      <p:sp>
        <p:nvSpPr>
          <p:cNvPr id="1555" name="Google Shape;1555;p7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Buttons are often used to input predefined functions .Dials are common devices for entering scalar values.</a:t>
            </a:r>
            <a:endParaRPr/>
          </a:p>
          <a:p>
            <a:pPr indent="-342900" lvl="0" marL="342900" rtl="0" algn="l">
              <a:lnSpc>
                <a:spcPct val="100000"/>
              </a:lnSpc>
              <a:spcBef>
                <a:spcPts val="1000"/>
              </a:spcBef>
              <a:spcAft>
                <a:spcPts val="0"/>
              </a:spcAft>
              <a:buSzPts val="1440"/>
              <a:buChar char="►"/>
            </a:pPr>
            <a:r>
              <a:rPr lang="en-US"/>
              <a:t>Numerical values within some defined range are selected for input with dial rotations.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1"/>
          <p:cNvSpPr txBox="1"/>
          <p:nvPr/>
        </p:nvSpPr>
        <p:spPr>
          <a:xfrm>
            <a:off x="2514597" y="609600"/>
            <a:ext cx="77724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4400"/>
              <a:buFont typeface="Trebuchet MS"/>
              <a:buNone/>
            </a:pPr>
            <a:r>
              <a:rPr b="0" i="0" lang="en-US" sz="4400" u="none" cap="none" strike="noStrike">
                <a:solidFill>
                  <a:srgbClr val="262626"/>
                </a:solidFill>
                <a:latin typeface="Trebuchet MS"/>
                <a:ea typeface="Trebuchet MS"/>
                <a:cs typeface="Trebuchet MS"/>
                <a:sym typeface="Trebuchet MS"/>
              </a:rPr>
              <a:t>Locator Devices</a:t>
            </a:r>
            <a:endParaRPr b="0" i="0" sz="1400" u="none" cap="none" strike="noStrike">
              <a:solidFill>
                <a:srgbClr val="000000"/>
              </a:solidFill>
              <a:latin typeface="Arial"/>
              <a:ea typeface="Arial"/>
              <a:cs typeface="Arial"/>
              <a:sym typeface="Arial"/>
            </a:endParaRPr>
          </a:p>
        </p:txBody>
      </p:sp>
      <p:sp>
        <p:nvSpPr>
          <p:cNvPr id="1561" name="Google Shape;1561;p71"/>
          <p:cNvSpPr txBox="1"/>
          <p:nvPr/>
        </p:nvSpPr>
        <p:spPr>
          <a:xfrm>
            <a:off x="2023053" y="2457719"/>
            <a:ext cx="7772400" cy="41148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None/>
            </a:pPr>
            <a:r>
              <a:rPr b="0" i="0" lang="en-US" sz="2400" u="none" cap="none" strike="noStrike">
                <a:solidFill>
                  <a:srgbClr val="262626"/>
                </a:solidFill>
                <a:latin typeface="Trebuchet MS"/>
                <a:ea typeface="Trebuchet MS"/>
                <a:cs typeface="Trebuchet MS"/>
                <a:sym typeface="Trebuchet MS"/>
              </a:rPr>
              <a:t>When queried, locator devices return a position and/or orientation.</a:t>
            </a:r>
            <a:endParaRPr b="0" i="0" sz="1400" u="none" cap="none" strike="noStrike">
              <a:solidFill>
                <a:srgbClr val="000000"/>
              </a:solidFill>
              <a:latin typeface="Arial"/>
              <a:ea typeface="Arial"/>
              <a:cs typeface="Arial"/>
              <a:sym typeface="Arial"/>
            </a:endParaRPr>
          </a:p>
        </p:txBody>
      </p:sp>
      <p:sp>
        <p:nvSpPr>
          <p:cNvPr id="1562" name="Google Shape;1562;p71"/>
          <p:cNvSpPr txBox="1"/>
          <p:nvPr/>
        </p:nvSpPr>
        <p:spPr>
          <a:xfrm>
            <a:off x="2162172" y="3346449"/>
            <a:ext cx="6219825" cy="1554163"/>
          </a:xfrm>
          <a:prstGeom prst="rect">
            <a:avLst/>
          </a:prstGeom>
          <a:noFill/>
          <a:ln>
            <a:noFill/>
          </a:ln>
        </p:spPr>
        <p:txBody>
          <a:bodyPr anchorCtr="0" anchor="ctr" bIns="45700" lIns="91425" spcFirstLastPara="1" rIns="91425" wrap="square" tIns="45700">
            <a:spAutoFit/>
          </a:bodyPr>
          <a:lstStyle/>
          <a:p>
            <a:pPr indent="-203200" lvl="0" marL="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Mouse (2D and 3D)</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Trackball</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Joystick (2D and 3D)</a:t>
            </a:r>
            <a:endParaRPr b="0" i="0" sz="2400" u="none" cap="none" strike="noStrike">
              <a:solidFill>
                <a:schemeClr val="dk1"/>
              </a:solidFill>
              <a:latin typeface="Times New Roman"/>
              <a:ea typeface="Times New Roman"/>
              <a:cs typeface="Times New Roman"/>
              <a:sym typeface="Times New Roman"/>
            </a:endParaRPr>
          </a:p>
        </p:txBody>
      </p:sp>
      <p:pic>
        <p:nvPicPr>
          <p:cNvPr id="1563" name="Google Shape;1563;p71"/>
          <p:cNvPicPr preferRelativeResize="0"/>
          <p:nvPr/>
        </p:nvPicPr>
        <p:blipFill rotWithShape="1">
          <a:blip r:embed="rId3">
            <a:alphaModFix/>
          </a:blip>
          <a:srcRect b="0" l="0" r="0" t="0"/>
          <a:stretch/>
        </p:blipFill>
        <p:spPr>
          <a:xfrm>
            <a:off x="9291635" y="4038600"/>
            <a:ext cx="2057400" cy="1892300"/>
          </a:xfrm>
          <a:prstGeom prst="rect">
            <a:avLst/>
          </a:prstGeom>
          <a:noFill/>
          <a:ln>
            <a:noFill/>
          </a:ln>
        </p:spPr>
      </p:pic>
      <p:pic>
        <p:nvPicPr>
          <p:cNvPr id="1564" name="Google Shape;1564;p71"/>
          <p:cNvPicPr preferRelativeResize="0"/>
          <p:nvPr/>
        </p:nvPicPr>
        <p:blipFill rotWithShape="1">
          <a:blip r:embed="rId4">
            <a:alphaModFix/>
          </a:blip>
          <a:srcRect b="0" l="0" r="44667" t="0"/>
          <a:stretch/>
        </p:blipFill>
        <p:spPr>
          <a:xfrm>
            <a:off x="7324722" y="4123531"/>
            <a:ext cx="12954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63"/>
                                        </p:tgtEl>
                                        <p:attrNameLst>
                                          <p:attrName>style.visibility</p:attrName>
                                        </p:attrNameLst>
                                      </p:cBhvr>
                                      <p:to>
                                        <p:strVal val="visible"/>
                                      </p:to>
                                    </p:set>
                                    <p:anim calcmode="lin" valueType="num">
                                      <p:cBhvr additive="base">
                                        <p:cTn dur="500"/>
                                        <p:tgtEl>
                                          <p:spTgt spid="1563"/>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564"/>
                                        </p:tgtEl>
                                        <p:attrNameLst>
                                          <p:attrName>style.visibility</p:attrName>
                                        </p:attrNameLst>
                                      </p:cBhvr>
                                      <p:to>
                                        <p:strVal val="visible"/>
                                      </p:to>
                                    </p:set>
                                    <p:anim calcmode="lin" valueType="num">
                                      <p:cBhvr additive="base">
                                        <p:cTn dur="500"/>
                                        <p:tgtEl>
                                          <p:spTgt spid="15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62"/>
                                        </p:tgtEl>
                                      </p:cBhvr>
                                    </p:animEffect>
                                    <p:set>
                                      <p:cBhvr>
                                        <p:cTn dur="1" fill="hold">
                                          <p:stCondLst>
                                            <p:cond delay="500"/>
                                          </p:stCondLst>
                                        </p:cTn>
                                        <p:tgtEl>
                                          <p:spTgt spid="15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72"/>
          <p:cNvSpPr txBox="1"/>
          <p:nvPr>
            <p:ph type="title"/>
          </p:nvPr>
        </p:nvSpPr>
        <p:spPr>
          <a:xfrm>
            <a:off x="1295402" y="1149773"/>
            <a:ext cx="9601196" cy="90762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Mouse Devices</a:t>
            </a:r>
            <a:endParaRPr/>
          </a:p>
        </p:txBody>
      </p:sp>
      <p:sp>
        <p:nvSpPr>
          <p:cNvPr id="1570" name="Google Shape;1570;p72"/>
          <p:cNvSpPr txBox="1"/>
          <p:nvPr>
            <p:ph idx="1" type="body"/>
          </p:nvPr>
        </p:nvSpPr>
        <p:spPr>
          <a:xfrm>
            <a:off x="960120" y="2404532"/>
            <a:ext cx="10408920" cy="402674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Mouse is a hand-held device, usually moved around on a flat surface to position the screen cursor. wheeler or roolers on the bottom of the mouse used to record the amount and direction of movement.</a:t>
            </a:r>
            <a:endParaRPr/>
          </a:p>
          <a:p>
            <a:pPr indent="-342900" lvl="0" marL="342900" rtl="0" algn="l">
              <a:lnSpc>
                <a:spcPct val="100000"/>
              </a:lnSpc>
              <a:spcBef>
                <a:spcPts val="1000"/>
              </a:spcBef>
              <a:spcAft>
                <a:spcPts val="0"/>
              </a:spcAft>
              <a:buSzPts val="1440"/>
              <a:buChar char="►"/>
            </a:pPr>
            <a:r>
              <a:rPr lang="en-US"/>
              <a:t>Some of the mouses uses optical sensors, which detects movement across the horizontal and vertical grid lines.</a:t>
            </a:r>
            <a:endParaRPr/>
          </a:p>
          <a:p>
            <a:pPr indent="-342900" lvl="0" marL="342900" rtl="0" algn="l">
              <a:lnSpc>
                <a:spcPct val="100000"/>
              </a:lnSpc>
              <a:spcBef>
                <a:spcPts val="1000"/>
              </a:spcBef>
              <a:spcAft>
                <a:spcPts val="0"/>
              </a:spcAft>
              <a:buSzPts val="1440"/>
              <a:buChar char="►"/>
            </a:pPr>
            <a:r>
              <a:rPr lang="en-US"/>
              <a:t>Since a mouse can be picked up and put down, it is used for making relative changes in the position of the screen.</a:t>
            </a:r>
            <a:endParaRPr/>
          </a:p>
          <a:p>
            <a:pPr indent="-342900" lvl="0" marL="342900" rtl="0" algn="l">
              <a:lnSpc>
                <a:spcPct val="100000"/>
              </a:lnSpc>
              <a:spcBef>
                <a:spcPts val="1000"/>
              </a:spcBef>
              <a:spcAft>
                <a:spcPts val="0"/>
              </a:spcAft>
              <a:buSzPts val="1440"/>
              <a:buChar char="►"/>
            </a:pPr>
            <a:r>
              <a:rPr lang="en-US"/>
              <a:t>Most general purpose graphics systems now include a mouse and a keyboard as the primary input devices.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7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Trackballs and Spaceballs</a:t>
            </a:r>
            <a:endParaRPr/>
          </a:p>
        </p:txBody>
      </p:sp>
      <p:sp>
        <p:nvSpPr>
          <p:cNvPr id="1576" name="Google Shape;1576;p73"/>
          <p:cNvSpPr txBox="1"/>
          <p:nvPr>
            <p:ph idx="1" type="body"/>
          </p:nvPr>
        </p:nvSpPr>
        <p:spPr>
          <a:xfrm>
            <a:off x="914400" y="2556932"/>
            <a:ext cx="10424159" cy="375242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A trackball is a ball device that can be rotated with the fingers or palm of the hand to produce screen cursor movement.</a:t>
            </a:r>
            <a:endParaRPr/>
          </a:p>
          <a:p>
            <a:pPr indent="-342900" lvl="0" marL="342900" rtl="0" algn="l">
              <a:lnSpc>
                <a:spcPct val="100000"/>
              </a:lnSpc>
              <a:spcBef>
                <a:spcPts val="1000"/>
              </a:spcBef>
              <a:spcAft>
                <a:spcPts val="0"/>
              </a:spcAft>
              <a:buSzPts val="2080"/>
              <a:buChar char="►"/>
            </a:pPr>
            <a:r>
              <a:rPr lang="en-US" sz="2600"/>
              <a:t>Laptop keyboards are equipped with a trackball to eliminate the extra space required by a mouse.</a:t>
            </a:r>
            <a:endParaRPr/>
          </a:p>
          <a:p>
            <a:pPr indent="-342900" lvl="0" marL="342900" rtl="0" algn="l">
              <a:lnSpc>
                <a:spcPct val="100000"/>
              </a:lnSpc>
              <a:spcBef>
                <a:spcPts val="1000"/>
              </a:spcBef>
              <a:spcAft>
                <a:spcPts val="0"/>
              </a:spcAft>
              <a:buSzPts val="2080"/>
              <a:buChar char="►"/>
            </a:pPr>
            <a:r>
              <a:rPr lang="en-US" sz="2600"/>
              <a:t>Spaceball is an extension of two-dimensional trackball concept.</a:t>
            </a:r>
            <a:endParaRPr/>
          </a:p>
          <a:p>
            <a:pPr indent="-342900" lvl="0" marL="342900" rtl="0" algn="l">
              <a:lnSpc>
                <a:spcPct val="100000"/>
              </a:lnSpc>
              <a:spcBef>
                <a:spcPts val="1000"/>
              </a:spcBef>
              <a:spcAft>
                <a:spcPts val="0"/>
              </a:spcAft>
              <a:buSzPts val="2080"/>
              <a:buChar char="►"/>
            </a:pPr>
            <a:r>
              <a:rPr lang="en-US" sz="2600"/>
              <a:t>Spaceballs are used for three-dimensional positioning and selection operations in virtual reality systems, modeling, animation, CAD and other applications.</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type="title"/>
          </p:nvPr>
        </p:nvSpPr>
        <p:spPr>
          <a:xfrm>
            <a:off x="1295402" y="74229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Applications</a:t>
            </a:r>
            <a:endParaRPr/>
          </a:p>
        </p:txBody>
      </p:sp>
      <p:sp>
        <p:nvSpPr>
          <p:cNvPr id="194" name="Google Shape;194;p11"/>
          <p:cNvSpPr txBox="1"/>
          <p:nvPr>
            <p:ph idx="1" type="body"/>
          </p:nvPr>
        </p:nvSpPr>
        <p:spPr>
          <a:xfrm>
            <a:off x="1295401" y="2068647"/>
            <a:ext cx="9601196" cy="441460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Joysticks</a:t>
            </a:r>
            <a:endParaRPr/>
          </a:p>
        </p:txBody>
      </p:sp>
      <p:sp>
        <p:nvSpPr>
          <p:cNvPr id="1582" name="Google Shape;1582;p74"/>
          <p:cNvSpPr txBox="1"/>
          <p:nvPr>
            <p:ph idx="1" type="body"/>
          </p:nvPr>
        </p:nvSpPr>
        <p:spPr>
          <a:xfrm>
            <a:off x="1371600" y="2556932"/>
            <a:ext cx="9220200" cy="358478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Joystick is used as a positioning device, which uses a small vertical lever(stick) mounded on a base. It is used to steer the screen cursor around and select screen position with the stick movement.</a:t>
            </a:r>
            <a:endParaRPr/>
          </a:p>
          <a:p>
            <a:pPr indent="-342900" lvl="0" marL="342900" rtl="0" algn="l">
              <a:lnSpc>
                <a:spcPct val="100000"/>
              </a:lnSpc>
              <a:spcBef>
                <a:spcPts val="1000"/>
              </a:spcBef>
              <a:spcAft>
                <a:spcPts val="0"/>
              </a:spcAft>
              <a:buSzPts val="2080"/>
              <a:buChar char="►"/>
            </a:pPr>
            <a:r>
              <a:rPr lang="en-US" sz="2600"/>
              <a:t>A push or pull on the stick is measured with strain gauges and converted to movement of the screen cursor in the direction of the applied pressure.</a:t>
            </a:r>
            <a:endParaRPr sz="2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75"/>
          <p:cNvSpPr txBox="1"/>
          <p:nvPr>
            <p:ph type="title"/>
          </p:nvPr>
        </p:nvSpPr>
        <p:spPr>
          <a:xfrm>
            <a:off x="1170906" y="918048"/>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Locator Devices</a:t>
            </a:r>
            <a:endParaRPr/>
          </a:p>
        </p:txBody>
      </p:sp>
      <p:pic>
        <p:nvPicPr>
          <p:cNvPr id="1588" name="Google Shape;1588;p75"/>
          <p:cNvPicPr preferRelativeResize="0"/>
          <p:nvPr>
            <p:ph idx="1" type="body"/>
          </p:nvPr>
        </p:nvPicPr>
        <p:blipFill rotWithShape="1">
          <a:blip r:embed="rId3">
            <a:alphaModFix/>
          </a:blip>
          <a:srcRect b="0" l="0" r="0" t="0"/>
          <a:stretch/>
        </p:blipFill>
        <p:spPr>
          <a:xfrm>
            <a:off x="7919436" y="1078068"/>
            <a:ext cx="3467100" cy="2374900"/>
          </a:xfrm>
          <a:prstGeom prst="rect">
            <a:avLst/>
          </a:prstGeom>
          <a:noFill/>
          <a:ln>
            <a:noFill/>
          </a:ln>
        </p:spPr>
      </p:pic>
      <p:sp>
        <p:nvSpPr>
          <p:cNvPr id="1589" name="Google Shape;1589;p75"/>
          <p:cNvSpPr txBox="1"/>
          <p:nvPr/>
        </p:nvSpPr>
        <p:spPr>
          <a:xfrm>
            <a:off x="1018506" y="2712720"/>
            <a:ext cx="6586254" cy="3756498"/>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90000"/>
              </a:lnSpc>
              <a:spcBef>
                <a:spcPts val="0"/>
              </a:spcBef>
              <a:spcAft>
                <a:spcPts val="0"/>
              </a:spcAft>
              <a:buClr>
                <a:schemeClr val="accent1"/>
              </a:buClr>
              <a:buSzPts val="3220"/>
              <a:buFont typeface="Arial"/>
              <a:buNone/>
            </a:pPr>
            <a:r>
              <a:rPr b="0" i="0" lang="en-US" sz="2800" u="none" cap="none" strike="noStrike">
                <a:solidFill>
                  <a:srgbClr val="262626"/>
                </a:solidFill>
                <a:latin typeface="Trebuchet MS"/>
                <a:ea typeface="Trebuchet MS"/>
                <a:cs typeface="Trebuchet MS"/>
                <a:sym typeface="Trebuchet MS"/>
              </a:rPr>
              <a:t>When queried, locator devices return a position and/or orientation.</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160"/>
              </a:spcBef>
              <a:spcAft>
                <a:spcPts val="0"/>
              </a:spcAft>
              <a:buClr>
                <a:schemeClr val="accent1"/>
              </a:buClr>
              <a:buSzPts val="3220"/>
              <a:buFont typeface="Arial"/>
              <a:buChar char="•"/>
            </a:pPr>
            <a:r>
              <a:rPr b="0" i="0" lang="en-US" sz="2800" u="none" cap="none" strike="noStrike">
                <a:solidFill>
                  <a:srgbClr val="262626"/>
                </a:solidFill>
                <a:latin typeface="Trebuchet MS"/>
                <a:ea typeface="Trebuchet MS"/>
                <a:cs typeface="Trebuchet MS"/>
                <a:sym typeface="Trebuchet MS"/>
              </a:rPr>
              <a:t>Tablet</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160"/>
              </a:spcBef>
              <a:spcAft>
                <a:spcPts val="0"/>
              </a:spcAft>
              <a:buClr>
                <a:schemeClr val="accent1"/>
              </a:buClr>
              <a:buSzPts val="3220"/>
              <a:buFont typeface="Arial"/>
              <a:buChar char="•"/>
            </a:pPr>
            <a:r>
              <a:rPr b="0" i="0" lang="en-US" sz="2800" u="none" cap="none" strike="noStrike">
                <a:solidFill>
                  <a:srgbClr val="262626"/>
                </a:solidFill>
                <a:latin typeface="Trebuchet MS"/>
                <a:ea typeface="Trebuchet MS"/>
                <a:cs typeface="Trebuchet MS"/>
                <a:sym typeface="Trebuchet MS"/>
              </a:rPr>
              <a:t>Virtual Reality Trackers</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 Data Gloves</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 Digitizers</a:t>
            </a:r>
            <a:endParaRPr b="0" i="0" sz="1400" u="none" cap="none" strike="noStrike">
              <a:solidFill>
                <a:srgbClr val="000000"/>
              </a:solidFill>
              <a:latin typeface="Arial"/>
              <a:ea typeface="Arial"/>
              <a:cs typeface="Arial"/>
              <a:sym typeface="Arial"/>
            </a:endParaRPr>
          </a:p>
        </p:txBody>
      </p:sp>
      <p:pic>
        <p:nvPicPr>
          <p:cNvPr id="1590" name="Google Shape;1590;p75"/>
          <p:cNvPicPr preferRelativeResize="0"/>
          <p:nvPr/>
        </p:nvPicPr>
        <p:blipFill rotWithShape="1">
          <a:blip r:embed="rId4">
            <a:alphaModFix/>
          </a:blip>
          <a:srcRect b="0" l="0" r="0" t="0"/>
          <a:stretch/>
        </p:blipFill>
        <p:spPr>
          <a:xfrm>
            <a:off x="8105106" y="4157890"/>
            <a:ext cx="3124200" cy="1638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7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Data Gloves</a:t>
            </a:r>
            <a:endParaRPr/>
          </a:p>
        </p:txBody>
      </p:sp>
      <p:sp>
        <p:nvSpPr>
          <p:cNvPr id="1596" name="Google Shape;1596;p76"/>
          <p:cNvSpPr txBox="1"/>
          <p:nvPr>
            <p:ph idx="1" type="body"/>
          </p:nvPr>
        </p:nvSpPr>
        <p:spPr>
          <a:xfrm>
            <a:off x="1295401" y="2556932"/>
            <a:ext cx="4632959" cy="3584788"/>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SzPct val="79999"/>
              <a:buChar char="►"/>
            </a:pPr>
            <a:r>
              <a:rPr lang="en-US" sz="2600"/>
              <a:t>Data glove can be used to grasp a virtual object. The glove is constructed with a series of sensors that detect hand and finger motions.</a:t>
            </a:r>
            <a:endParaRPr/>
          </a:p>
          <a:p>
            <a:pPr indent="-342900" lvl="0" marL="342900" rtl="0" algn="l">
              <a:lnSpc>
                <a:spcPct val="100000"/>
              </a:lnSpc>
              <a:spcBef>
                <a:spcPts val="1000"/>
              </a:spcBef>
              <a:spcAft>
                <a:spcPts val="0"/>
              </a:spcAft>
              <a:buSzPct val="79999"/>
              <a:buChar char="►"/>
            </a:pPr>
            <a:r>
              <a:rPr lang="en-US" sz="2600"/>
              <a:t>Input from the glove is used to position or manipulate objects in a virtual scene.</a:t>
            </a:r>
            <a:endParaRPr/>
          </a:p>
          <a:p>
            <a:pPr indent="-220726" lvl="0" marL="342900" rtl="0" algn="l">
              <a:lnSpc>
                <a:spcPct val="100000"/>
              </a:lnSpc>
              <a:spcBef>
                <a:spcPts val="1000"/>
              </a:spcBef>
              <a:spcAft>
                <a:spcPts val="0"/>
              </a:spcAft>
              <a:buSzPct val="79999"/>
              <a:buNone/>
            </a:pPr>
            <a:r>
              <a:t/>
            </a:r>
            <a:endParaRPr sz="2600"/>
          </a:p>
        </p:txBody>
      </p:sp>
      <p:pic>
        <p:nvPicPr>
          <p:cNvPr id="1597" name="Google Shape;1597;p76"/>
          <p:cNvPicPr preferRelativeResize="0"/>
          <p:nvPr/>
        </p:nvPicPr>
        <p:blipFill rotWithShape="1">
          <a:blip r:embed="rId3">
            <a:alphaModFix/>
          </a:blip>
          <a:srcRect b="0" l="0" r="0" t="0"/>
          <a:stretch/>
        </p:blipFill>
        <p:spPr>
          <a:xfrm>
            <a:off x="6607223" y="2667000"/>
            <a:ext cx="4588813" cy="344161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Digitizers</a:t>
            </a:r>
            <a:endParaRPr/>
          </a:p>
        </p:txBody>
      </p:sp>
      <p:sp>
        <p:nvSpPr>
          <p:cNvPr id="1603" name="Google Shape;1603;p77"/>
          <p:cNvSpPr txBox="1"/>
          <p:nvPr>
            <p:ph idx="1" type="body"/>
          </p:nvPr>
        </p:nvSpPr>
        <p:spPr>
          <a:xfrm>
            <a:off x="1295401" y="2556932"/>
            <a:ext cx="9601196" cy="378290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Digitizer is a common device for drawing, painting or selecting positions.</a:t>
            </a:r>
            <a:endParaRPr/>
          </a:p>
          <a:p>
            <a:pPr indent="-342900" lvl="0" marL="342900" rtl="0" algn="l">
              <a:lnSpc>
                <a:spcPct val="100000"/>
              </a:lnSpc>
              <a:spcBef>
                <a:spcPts val="1000"/>
              </a:spcBef>
              <a:spcAft>
                <a:spcPts val="0"/>
              </a:spcAft>
              <a:buSzPts val="2080"/>
              <a:buChar char="►"/>
            </a:pPr>
            <a:r>
              <a:rPr lang="en-US" sz="2600"/>
              <a:t>Graphics tablet is one type of digitizer, which is used to input 2-dimensional coordinates by activating a hand cursor or stylus at selected positions on a flat surface.</a:t>
            </a:r>
            <a:endParaRPr/>
          </a:p>
          <a:p>
            <a:pPr indent="-342900" lvl="0" marL="342900" rtl="0" algn="l">
              <a:lnSpc>
                <a:spcPct val="100000"/>
              </a:lnSpc>
              <a:spcBef>
                <a:spcPts val="1000"/>
              </a:spcBef>
              <a:spcAft>
                <a:spcPts val="0"/>
              </a:spcAft>
              <a:buSzPts val="2080"/>
              <a:buChar char="►"/>
            </a:pPr>
            <a:r>
              <a:rPr lang="en-US" sz="2600"/>
              <a:t>A hand cursor contains cross hairs for sighting positions and stylus is a pencil-shaped device that is pointed at positions on the tablet.</a:t>
            </a:r>
            <a:endParaRPr sz="2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Image Scanners</a:t>
            </a:r>
            <a:endParaRPr/>
          </a:p>
        </p:txBody>
      </p:sp>
      <p:sp>
        <p:nvSpPr>
          <p:cNvPr id="1609" name="Google Shape;1609;p7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Drawings, graphs, photographs or text can be stored for computer processing with an image scanner by passing an optical scanning mechanism over the information to be stored.</a:t>
            </a:r>
            <a:endParaRPr/>
          </a:p>
          <a:p>
            <a:pPr indent="-342900" lvl="0" marL="342900" rtl="0" algn="l">
              <a:lnSpc>
                <a:spcPct val="100000"/>
              </a:lnSpc>
              <a:spcBef>
                <a:spcPts val="1000"/>
              </a:spcBef>
              <a:spcAft>
                <a:spcPts val="0"/>
              </a:spcAft>
              <a:buSzPts val="2080"/>
              <a:buChar char="►"/>
            </a:pPr>
            <a:r>
              <a:rPr lang="en-US" sz="2600"/>
              <a:t>Once we have the representation of the picture, then we can apply various image processing method to modify the representation of the picture and various editing operations can be performed on the stored documents.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79"/>
          <p:cNvSpPr txBox="1"/>
          <p:nvPr>
            <p:ph type="title"/>
          </p:nvPr>
        </p:nvSpPr>
        <p:spPr>
          <a:xfrm>
            <a:off x="1587325" y="609600"/>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Scanners</a:t>
            </a:r>
            <a:endParaRPr/>
          </a:p>
        </p:txBody>
      </p:sp>
      <p:pic>
        <p:nvPicPr>
          <p:cNvPr id="1615" name="Google Shape;1615;p79"/>
          <p:cNvPicPr preferRelativeResize="0"/>
          <p:nvPr>
            <p:ph idx="1" type="body"/>
          </p:nvPr>
        </p:nvPicPr>
        <p:blipFill rotWithShape="1">
          <a:blip r:embed="rId3">
            <a:alphaModFix/>
          </a:blip>
          <a:srcRect b="0" l="0" r="0" t="0"/>
          <a:stretch/>
        </p:blipFill>
        <p:spPr>
          <a:xfrm>
            <a:off x="7378525" y="3713543"/>
            <a:ext cx="3962400" cy="2673350"/>
          </a:xfrm>
          <a:prstGeom prst="rect">
            <a:avLst/>
          </a:prstGeom>
          <a:noFill/>
          <a:ln>
            <a:noFill/>
          </a:ln>
        </p:spPr>
      </p:pic>
      <p:sp>
        <p:nvSpPr>
          <p:cNvPr id="1616" name="Google Shape;1616;p79"/>
          <p:cNvSpPr txBox="1"/>
          <p:nvPr/>
        </p:nvSpPr>
        <p:spPr>
          <a:xfrm>
            <a:off x="1130125" y="1910366"/>
            <a:ext cx="4343400" cy="4572000"/>
          </a:xfrm>
          <a:prstGeom prst="rect">
            <a:avLst/>
          </a:prstGeom>
          <a:noFill/>
          <a:ln>
            <a:noFill/>
          </a:ln>
        </p:spPr>
        <p:txBody>
          <a:bodyPr anchorCtr="0" anchor="t" bIns="45700" lIns="91425" spcFirstLastPara="1" rIns="91425" wrap="square" tIns="45700">
            <a:normAutofit fontScale="92500" lnSpcReduction="20000"/>
          </a:bodyPr>
          <a:lstStyle/>
          <a:p>
            <a:pPr indent="-285750" lvl="0" marL="285750" marR="0" rtl="0" algn="l">
              <a:lnSpc>
                <a:spcPct val="100000"/>
              </a:lnSpc>
              <a:spcBef>
                <a:spcPts val="0"/>
              </a:spcBef>
              <a:spcAft>
                <a:spcPts val="0"/>
              </a:spcAft>
              <a:buClr>
                <a:schemeClr val="accent1"/>
              </a:buClr>
              <a:buSzPct val="115000"/>
              <a:buFont typeface="Arial"/>
              <a:buChar char="•"/>
            </a:pPr>
            <a:r>
              <a:rPr b="0" i="0" lang="en-US" sz="2800" u="none" cap="none" strike="noStrike">
                <a:solidFill>
                  <a:srgbClr val="262626"/>
                </a:solidFill>
                <a:latin typeface="Trebuchet MS"/>
                <a:ea typeface="Trebuchet MS"/>
                <a:cs typeface="Trebuchet MS"/>
                <a:sym typeface="Trebuchet MS"/>
              </a:rPr>
              <a:t>Image Scanners - Flatbed, etc.</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What type of data is returned?  Bitmap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118"/>
              </a:spcBef>
              <a:spcAft>
                <a:spcPts val="0"/>
              </a:spcAft>
              <a:buClr>
                <a:schemeClr val="accent1"/>
              </a:buClr>
              <a:buSzPct val="115000"/>
              <a:buFont typeface="Arial"/>
              <a:buChar char="•"/>
            </a:pPr>
            <a:r>
              <a:rPr b="0" i="0" lang="en-US" sz="2800" u="none" cap="none" strike="noStrike">
                <a:solidFill>
                  <a:srgbClr val="262626"/>
                </a:solidFill>
                <a:latin typeface="Trebuchet MS"/>
                <a:ea typeface="Trebuchet MS"/>
                <a:cs typeface="Trebuchet MS"/>
                <a:sym typeface="Trebuchet MS"/>
              </a:rPr>
              <a:t>Laser Scanners - Deltasphere</a:t>
            </a:r>
            <a:endParaRPr b="0" i="0" sz="2800" u="none" cap="none" strike="noStrike">
              <a:solidFill>
                <a:srgbClr val="262626"/>
              </a:solidFill>
              <a:latin typeface="Trebuchet MS"/>
              <a:ea typeface="Trebuchet MS"/>
              <a:cs typeface="Trebuchet MS"/>
              <a:sym typeface="Trebuchet MS"/>
            </a:endParaRPr>
          </a:p>
          <a:p>
            <a:pPr indent="-285750" lvl="1" marL="7429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Emits a laser and does time of flight.  Returns 3D point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118"/>
              </a:spcBef>
              <a:spcAft>
                <a:spcPts val="0"/>
              </a:spcAft>
              <a:buClr>
                <a:schemeClr val="accent1"/>
              </a:buClr>
              <a:buSzPct val="115000"/>
              <a:buFont typeface="Arial"/>
              <a:buChar char="•"/>
            </a:pPr>
            <a:r>
              <a:rPr b="0" i="0" lang="en-US" sz="2800" u="none" cap="none" strike="noStrike">
                <a:solidFill>
                  <a:srgbClr val="262626"/>
                </a:solidFill>
                <a:latin typeface="Trebuchet MS"/>
                <a:ea typeface="Trebuchet MS"/>
                <a:cs typeface="Trebuchet MS"/>
                <a:sym typeface="Trebuchet MS"/>
              </a:rPr>
              <a:t>Camera based - research</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44"/>
              </a:spcBef>
              <a:spcAft>
                <a:spcPts val="0"/>
              </a:spcAft>
              <a:buClr>
                <a:schemeClr val="accent1"/>
              </a:buClr>
              <a:buSzPct val="115000"/>
              <a:buFont typeface="Arial"/>
              <a:buChar char="•"/>
            </a:pPr>
            <a:r>
              <a:rPr b="0" i="0" lang="en-US" sz="2400" u="none" cap="none" strike="noStrike">
                <a:solidFill>
                  <a:srgbClr val="262626"/>
                </a:solidFill>
                <a:latin typeface="Trebuchet MS"/>
                <a:ea typeface="Trebuchet MS"/>
                <a:cs typeface="Trebuchet MS"/>
                <a:sym typeface="Trebuchet MS"/>
              </a:rPr>
              <a:t>Examine camera image(s) and try to figure out vertices from them.</a:t>
            </a:r>
            <a:endParaRPr b="0" i="0" sz="1400" u="none" cap="none" strike="noStrike">
              <a:solidFill>
                <a:srgbClr val="000000"/>
              </a:solidFill>
              <a:latin typeface="Arial"/>
              <a:ea typeface="Arial"/>
              <a:cs typeface="Arial"/>
              <a:sym typeface="Arial"/>
            </a:endParaRPr>
          </a:p>
        </p:txBody>
      </p:sp>
      <p:pic>
        <p:nvPicPr>
          <p:cNvPr id="1617" name="Google Shape;1617;p79"/>
          <p:cNvPicPr preferRelativeResize="0"/>
          <p:nvPr/>
        </p:nvPicPr>
        <p:blipFill rotWithShape="1">
          <a:blip r:embed="rId4">
            <a:alphaModFix/>
          </a:blip>
          <a:srcRect b="0" l="0" r="0" t="0"/>
          <a:stretch/>
        </p:blipFill>
        <p:spPr>
          <a:xfrm>
            <a:off x="8434593" y="756634"/>
            <a:ext cx="2511425" cy="28098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8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Touch Panels</a:t>
            </a:r>
            <a:endParaRPr/>
          </a:p>
        </p:txBody>
      </p:sp>
      <p:sp>
        <p:nvSpPr>
          <p:cNvPr id="1623" name="Google Shape;1623;p8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080"/>
              <a:buChar char="►"/>
            </a:pPr>
            <a:r>
              <a:rPr lang="en-US" sz="2600"/>
              <a:t>Touch panels allow displayed objects or screen positions to be selected with the touch of a finger.</a:t>
            </a:r>
            <a:endParaRPr/>
          </a:p>
          <a:p>
            <a:pPr indent="-342900" lvl="0" marL="342900" rtl="0" algn="l">
              <a:lnSpc>
                <a:spcPct val="100000"/>
              </a:lnSpc>
              <a:spcBef>
                <a:spcPts val="1000"/>
              </a:spcBef>
              <a:spcAft>
                <a:spcPts val="0"/>
              </a:spcAft>
              <a:buSzPts val="2080"/>
              <a:buChar char="►"/>
            </a:pPr>
            <a:r>
              <a:rPr lang="en-US" sz="2600"/>
              <a:t>Touch panel is used for the selection of processing options that are represented as a menu of graphical icons.</a:t>
            </a:r>
            <a:endParaRPr/>
          </a:p>
          <a:p>
            <a:pPr indent="-342900" lvl="0" marL="342900" rtl="0" algn="l">
              <a:lnSpc>
                <a:spcPct val="100000"/>
              </a:lnSpc>
              <a:spcBef>
                <a:spcPts val="1000"/>
              </a:spcBef>
              <a:spcAft>
                <a:spcPts val="0"/>
              </a:spcAft>
              <a:buSzPts val="2080"/>
              <a:buChar char="►"/>
            </a:pPr>
            <a:r>
              <a:rPr lang="en-US" sz="2600"/>
              <a:t>Optical touch panel-uses LEDs along one vertical and horizontal edge of the frame.</a:t>
            </a:r>
            <a:endParaRPr/>
          </a:p>
          <a:p>
            <a:pPr indent="-342900" lvl="0" marL="342900" rtl="0" algn="l">
              <a:lnSpc>
                <a:spcPct val="100000"/>
              </a:lnSpc>
              <a:spcBef>
                <a:spcPts val="1000"/>
              </a:spcBef>
              <a:spcAft>
                <a:spcPts val="0"/>
              </a:spcAft>
              <a:buSzPts val="2080"/>
              <a:buChar char="►"/>
            </a:pPr>
            <a:r>
              <a:rPr lang="en-US" sz="2600"/>
              <a:t>Acoustical touch panels generates high-frequency sound waves in horizontal and vertical directions across a glass plate.</a:t>
            </a:r>
            <a:endParaRPr sz="2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Light Pens</a:t>
            </a:r>
            <a:endParaRPr/>
          </a:p>
        </p:txBody>
      </p:sp>
      <p:sp>
        <p:nvSpPr>
          <p:cNvPr id="1629" name="Google Shape;1629;p8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Light pens are pencil-shaped devices used to select positions by detecting the light coming from points on the CRT screen.</a:t>
            </a:r>
            <a:endParaRPr/>
          </a:p>
          <a:p>
            <a:pPr indent="-342900" lvl="0" marL="342900" rtl="0" algn="l">
              <a:lnSpc>
                <a:spcPct val="100000"/>
              </a:lnSpc>
              <a:spcBef>
                <a:spcPts val="1000"/>
              </a:spcBef>
              <a:spcAft>
                <a:spcPts val="0"/>
              </a:spcAft>
              <a:buSzPts val="2080"/>
              <a:buChar char="►"/>
            </a:pPr>
            <a:r>
              <a:rPr lang="en-US" sz="2600"/>
              <a:t>To select positions in any screen area with a light pen, we must have some nonzero light intensity emitted from each pixel within that area.</a:t>
            </a:r>
            <a:endParaRPr/>
          </a:p>
          <a:p>
            <a:pPr indent="-342900" lvl="0" marL="342900" rtl="0" algn="l">
              <a:lnSpc>
                <a:spcPct val="100000"/>
              </a:lnSpc>
              <a:spcBef>
                <a:spcPts val="1000"/>
              </a:spcBef>
              <a:spcAft>
                <a:spcPts val="0"/>
              </a:spcAft>
              <a:buSzPts val="2080"/>
              <a:buChar char="►"/>
            </a:pPr>
            <a:r>
              <a:rPr lang="en-US" sz="2600"/>
              <a:t>Light pens sometimes give false readings due to background lighting in a room.</a:t>
            </a:r>
            <a:endParaRPr sz="26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Voice Systems</a:t>
            </a:r>
            <a:endParaRPr/>
          </a:p>
        </p:txBody>
      </p:sp>
      <p:sp>
        <p:nvSpPr>
          <p:cNvPr id="1635" name="Google Shape;1635;p8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80"/>
              <a:buChar char="►"/>
            </a:pPr>
            <a:r>
              <a:rPr lang="en-US" sz="2600"/>
              <a:t>Speech recognizers are used with some graphics workstations as input devices for voice commands. The voice system input can be used to initiate operations or to enter data.</a:t>
            </a:r>
            <a:endParaRPr/>
          </a:p>
          <a:p>
            <a:pPr indent="-342900" lvl="0" marL="342900" rtl="0" algn="l">
              <a:lnSpc>
                <a:spcPct val="100000"/>
              </a:lnSpc>
              <a:spcBef>
                <a:spcPts val="1000"/>
              </a:spcBef>
              <a:spcAft>
                <a:spcPts val="0"/>
              </a:spcAft>
              <a:buSzPts val="2080"/>
              <a:buChar char="►"/>
            </a:pPr>
            <a:r>
              <a:rPr lang="en-US" sz="2600"/>
              <a:t>A dictionary is set up by speaking command words several times, then the system analyses each word and matches with the voice command to match the pattern.</a:t>
            </a:r>
            <a:endParaRPr sz="2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3"/>
          <p:cNvSpPr txBox="1"/>
          <p:nvPr>
            <p:ph type="title"/>
          </p:nvPr>
        </p:nvSpPr>
        <p:spPr>
          <a:xfrm>
            <a:off x="1295402" y="646853"/>
            <a:ext cx="9601196" cy="80094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Networks</a:t>
            </a:r>
            <a:endParaRPr/>
          </a:p>
        </p:txBody>
      </p:sp>
      <p:sp>
        <p:nvSpPr>
          <p:cNvPr id="1641" name="Google Shape;1641;p83"/>
          <p:cNvSpPr txBox="1"/>
          <p:nvPr>
            <p:ph idx="1" type="body"/>
          </p:nvPr>
        </p:nvSpPr>
        <p:spPr>
          <a:xfrm>
            <a:off x="838200" y="1490132"/>
            <a:ext cx="10424160" cy="3721948"/>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40"/>
              <a:buChar char="►"/>
            </a:pPr>
            <a:r>
              <a:rPr lang="en-US"/>
              <a:t>So far, we have mainly considered graphics applications on an isolated system with a single user.</a:t>
            </a:r>
            <a:endParaRPr/>
          </a:p>
          <a:p>
            <a:pPr indent="-342900" lvl="0" marL="342900" rtl="0" algn="l">
              <a:lnSpc>
                <a:spcPct val="100000"/>
              </a:lnSpc>
              <a:spcBef>
                <a:spcPts val="1000"/>
              </a:spcBef>
              <a:spcAft>
                <a:spcPts val="0"/>
              </a:spcAft>
              <a:buSzPts val="1440"/>
              <a:buChar char="►"/>
            </a:pPr>
            <a:r>
              <a:rPr lang="en-US"/>
              <a:t>Multiuser environments &amp; computer networks are now common elements in many graphics applications.</a:t>
            </a:r>
            <a:endParaRPr/>
          </a:p>
          <a:p>
            <a:pPr indent="-342900" lvl="0" marL="342900" rtl="0" algn="l">
              <a:lnSpc>
                <a:spcPct val="100000"/>
              </a:lnSpc>
              <a:spcBef>
                <a:spcPts val="1000"/>
              </a:spcBef>
              <a:spcAft>
                <a:spcPts val="0"/>
              </a:spcAft>
              <a:buSzPts val="1440"/>
              <a:buChar char="►"/>
            </a:pPr>
            <a:r>
              <a:rPr lang="en-US"/>
              <a:t>Various resources, such as processors, printers, plotters and data files can be distributed on a network &amp; shared by multiple users.</a:t>
            </a:r>
            <a:endParaRPr/>
          </a:p>
          <a:p>
            <a:pPr indent="-342900" lvl="0" marL="342900" rtl="0" algn="l">
              <a:lnSpc>
                <a:spcPct val="100000"/>
              </a:lnSpc>
              <a:spcBef>
                <a:spcPts val="1000"/>
              </a:spcBef>
              <a:spcAft>
                <a:spcPts val="0"/>
              </a:spcAft>
              <a:buSzPts val="1440"/>
              <a:buChar char="►"/>
            </a:pPr>
            <a:r>
              <a:rPr lang="en-US"/>
              <a:t>A graphics monitor on a network is generally referred to as a graphics server.</a:t>
            </a:r>
            <a:endParaRPr/>
          </a:p>
          <a:p>
            <a:pPr indent="-342900" lvl="0" marL="342900" rtl="0" algn="l">
              <a:lnSpc>
                <a:spcPct val="100000"/>
              </a:lnSpc>
              <a:spcBef>
                <a:spcPts val="1000"/>
              </a:spcBef>
              <a:spcAft>
                <a:spcPts val="0"/>
              </a:spcAft>
              <a:buSzPts val="1440"/>
              <a:buChar char="►"/>
            </a:pPr>
            <a:r>
              <a:rPr lang="en-US"/>
              <a:t>The computer on a network that is executing a graphics application is called the client.</a:t>
            </a:r>
            <a:endParaRPr/>
          </a:p>
          <a:p>
            <a:pPr indent="-342900" lvl="0" marL="342900" rtl="0" algn="l">
              <a:lnSpc>
                <a:spcPct val="100000"/>
              </a:lnSpc>
              <a:spcBef>
                <a:spcPts val="1000"/>
              </a:spcBef>
              <a:spcAft>
                <a:spcPts val="0"/>
              </a:spcAft>
              <a:buSzPts val="1440"/>
              <a:buChar char="►"/>
            </a:pPr>
            <a:r>
              <a:rPr lang="en-US"/>
              <a:t>A workstation that includes processors, as well as a monitor and input devices can function as both a server and a client.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txBox="1"/>
          <p:nvPr>
            <p:ph type="title"/>
          </p:nvPr>
        </p:nvSpPr>
        <p:spPr>
          <a:xfrm>
            <a:off x="890672" y="644579"/>
            <a:ext cx="10456882" cy="119921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accent1"/>
              </a:buClr>
              <a:buSzPts val="2400"/>
              <a:buFont typeface="Trebuchet MS"/>
              <a:buNone/>
            </a:pPr>
            <a:r>
              <a:rPr lang="en-US" sz="2400"/>
              <a:t>Data plotting with dramatic effect, commonly used to summarize financial, statistical, mathematical, scientific, engineering, and economic data for research reports, managerial summaries, consumer information bulletins and other types of publications</a:t>
            </a:r>
            <a:endParaRPr sz="2400"/>
          </a:p>
        </p:txBody>
      </p:sp>
      <p:sp>
        <p:nvSpPr>
          <p:cNvPr id="200" name="Google Shape;200;p12"/>
          <p:cNvSpPr txBox="1"/>
          <p:nvPr>
            <p:ph idx="1" type="body"/>
          </p:nvPr>
        </p:nvSpPr>
        <p:spPr>
          <a:xfrm>
            <a:off x="1280411" y="2053651"/>
            <a:ext cx="9601196" cy="427219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Font typeface="Noto Sans Symbols"/>
              <a:buChar char="⮚"/>
            </a:pPr>
            <a:r>
              <a:rPr b="1" lang="en-US"/>
              <a:t>Graphs and charts</a:t>
            </a:r>
            <a:endParaRPr/>
          </a:p>
          <a:p>
            <a:pPr indent="-342900" lvl="0" marL="342900" rtl="0" algn="l">
              <a:lnSpc>
                <a:spcPct val="100000"/>
              </a:lnSpc>
              <a:spcBef>
                <a:spcPts val="1000"/>
              </a:spcBef>
              <a:spcAft>
                <a:spcPts val="0"/>
              </a:spcAft>
              <a:buSzPts val="1440"/>
              <a:buChar char="►"/>
            </a:pPr>
            <a:r>
              <a:rPr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p:txBody>
      </p:sp>
      <p:pic>
        <p:nvPicPr>
          <p:cNvPr descr="C:\Users\admin\Desktop\Graphs1.jpg" id="201" name="Google Shape;201;p12"/>
          <p:cNvPicPr preferRelativeResize="0"/>
          <p:nvPr/>
        </p:nvPicPr>
        <p:blipFill rotWithShape="1">
          <a:blip r:embed="rId3">
            <a:alphaModFix/>
          </a:blip>
          <a:srcRect b="0" l="0" r="0" t="0"/>
          <a:stretch/>
        </p:blipFill>
        <p:spPr>
          <a:xfrm>
            <a:off x="5255769" y="2043035"/>
            <a:ext cx="2609850" cy="1752600"/>
          </a:xfrm>
          <a:prstGeom prst="rect">
            <a:avLst/>
          </a:prstGeom>
          <a:noFill/>
          <a:ln>
            <a:noFill/>
          </a:ln>
        </p:spPr>
      </p:pic>
      <p:pic>
        <p:nvPicPr>
          <p:cNvPr descr="C:\Users\admin\Desktop\Graphs2.jpg" id="202" name="Google Shape;202;p12"/>
          <p:cNvPicPr preferRelativeResize="0"/>
          <p:nvPr/>
        </p:nvPicPr>
        <p:blipFill rotWithShape="1">
          <a:blip r:embed="rId4">
            <a:alphaModFix/>
          </a:blip>
          <a:srcRect b="0" l="0" r="0" t="0"/>
          <a:stretch/>
        </p:blipFill>
        <p:spPr>
          <a:xfrm>
            <a:off x="8328753" y="2028044"/>
            <a:ext cx="2609850" cy="1752600"/>
          </a:xfrm>
          <a:prstGeom prst="rect">
            <a:avLst/>
          </a:prstGeom>
          <a:noFill/>
          <a:ln>
            <a:noFill/>
          </a:ln>
        </p:spPr>
      </p:pic>
      <p:pic>
        <p:nvPicPr>
          <p:cNvPr descr="C:\Users\admin\Desktop\img2.png" id="203" name="Google Shape;203;p12"/>
          <p:cNvPicPr preferRelativeResize="0"/>
          <p:nvPr/>
        </p:nvPicPr>
        <p:blipFill rotWithShape="1">
          <a:blip r:embed="rId5">
            <a:alphaModFix/>
          </a:blip>
          <a:srcRect b="0" l="0" r="0" t="0"/>
          <a:stretch/>
        </p:blipFill>
        <p:spPr>
          <a:xfrm>
            <a:off x="5294548" y="4092017"/>
            <a:ext cx="5917840" cy="19790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84"/>
          <p:cNvSpPr txBox="1"/>
          <p:nvPr>
            <p:ph type="title"/>
          </p:nvPr>
        </p:nvSpPr>
        <p:spPr>
          <a:xfrm>
            <a:off x="1295402" y="57065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on Internet</a:t>
            </a:r>
            <a:endParaRPr/>
          </a:p>
        </p:txBody>
      </p:sp>
      <p:sp>
        <p:nvSpPr>
          <p:cNvPr id="1647" name="Google Shape;1647;p84"/>
          <p:cNvSpPr txBox="1"/>
          <p:nvPr>
            <p:ph idx="1" type="body"/>
          </p:nvPr>
        </p:nvSpPr>
        <p:spPr>
          <a:xfrm>
            <a:off x="1295401" y="1993052"/>
            <a:ext cx="9601196" cy="331893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40"/>
              <a:buChar char="►"/>
            </a:pPr>
            <a:r>
              <a:rPr lang="en-US"/>
              <a:t>A great deal of graphics development is now done on the Internet.</a:t>
            </a:r>
            <a:endParaRPr/>
          </a:p>
          <a:p>
            <a:pPr indent="-342900" lvl="0" marL="342900" rtl="0" algn="l">
              <a:lnSpc>
                <a:spcPct val="100000"/>
              </a:lnSpc>
              <a:spcBef>
                <a:spcPts val="1000"/>
              </a:spcBef>
              <a:spcAft>
                <a:spcPts val="0"/>
              </a:spcAft>
              <a:buSzPts val="1440"/>
              <a:buChar char="►"/>
            </a:pPr>
            <a:r>
              <a:rPr lang="en-US"/>
              <a:t>Computers on the Internet communicate using TCP/IP.</a:t>
            </a:r>
            <a:endParaRPr/>
          </a:p>
          <a:p>
            <a:pPr indent="-342900" lvl="0" marL="342900" rtl="0" algn="l">
              <a:lnSpc>
                <a:spcPct val="100000"/>
              </a:lnSpc>
              <a:spcBef>
                <a:spcPts val="1000"/>
              </a:spcBef>
              <a:spcAft>
                <a:spcPts val="0"/>
              </a:spcAft>
              <a:buSzPts val="1440"/>
              <a:buChar char="►"/>
            </a:pPr>
            <a:r>
              <a:rPr lang="en-US"/>
              <a:t>Resources such as graphics files are identified by URL (Uniform resource locator).</a:t>
            </a:r>
            <a:endParaRPr/>
          </a:p>
          <a:p>
            <a:pPr indent="-342900" lvl="0" marL="342900" rtl="0" algn="l">
              <a:lnSpc>
                <a:spcPct val="100000"/>
              </a:lnSpc>
              <a:spcBef>
                <a:spcPts val="1000"/>
              </a:spcBef>
              <a:spcAft>
                <a:spcPts val="0"/>
              </a:spcAft>
              <a:buSzPts val="1440"/>
              <a:buChar char="►"/>
            </a:pPr>
            <a:r>
              <a:rPr lang="en-US"/>
              <a:t>The World Wide Web provides a hypertext system that allows users to locate and view documents, audio and graphics.</a:t>
            </a:r>
            <a:endParaRPr/>
          </a:p>
          <a:p>
            <a:pPr indent="-342900" lvl="0" marL="342900" rtl="0" algn="l">
              <a:lnSpc>
                <a:spcPct val="100000"/>
              </a:lnSpc>
              <a:spcBef>
                <a:spcPts val="1000"/>
              </a:spcBef>
              <a:spcAft>
                <a:spcPts val="0"/>
              </a:spcAft>
              <a:buSzPts val="1440"/>
              <a:buChar char="►"/>
            </a:pPr>
            <a:r>
              <a:rPr lang="en-US"/>
              <a:t>Each URL sometimes also called as universal resource locator.</a:t>
            </a:r>
            <a:endParaRPr/>
          </a:p>
          <a:p>
            <a:pPr indent="-342900" lvl="0" marL="342900" rtl="0" algn="l">
              <a:lnSpc>
                <a:spcPct val="100000"/>
              </a:lnSpc>
              <a:spcBef>
                <a:spcPts val="1000"/>
              </a:spcBef>
              <a:spcAft>
                <a:spcPts val="0"/>
              </a:spcAft>
              <a:buSzPts val="1440"/>
              <a:buChar char="►"/>
            </a:pPr>
            <a:r>
              <a:rPr lang="en-US"/>
              <a:t>The URL contains two parts Protocol- for transferring the document, and Server contains the document.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85"/>
          <p:cNvSpPr txBox="1"/>
          <p:nvPr>
            <p:ph type="title"/>
          </p:nvPr>
        </p:nvSpPr>
        <p:spPr>
          <a:xfrm>
            <a:off x="1295402" y="235372"/>
            <a:ext cx="9601196" cy="13038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Software</a:t>
            </a:r>
            <a:endParaRPr/>
          </a:p>
        </p:txBody>
      </p:sp>
      <p:sp>
        <p:nvSpPr>
          <p:cNvPr id="1653" name="Google Shape;1653;p85"/>
          <p:cNvSpPr txBox="1"/>
          <p:nvPr>
            <p:ph idx="1" type="body"/>
          </p:nvPr>
        </p:nvSpPr>
        <p:spPr>
          <a:xfrm>
            <a:off x="944880" y="1463040"/>
            <a:ext cx="10302240"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40"/>
              <a:buChar char="►"/>
            </a:pPr>
            <a:r>
              <a:rPr lang="en-US"/>
              <a:t>There are two broad classifications for computer-graphics software</a:t>
            </a:r>
            <a:endParaRPr/>
          </a:p>
          <a:p>
            <a:pPr indent="-285750" lvl="1" marL="742950" rtl="0" algn="l">
              <a:lnSpc>
                <a:spcPct val="100000"/>
              </a:lnSpc>
              <a:spcBef>
                <a:spcPts val="1000"/>
              </a:spcBef>
              <a:spcAft>
                <a:spcPts val="0"/>
              </a:spcAft>
              <a:buSzPts val="1760"/>
              <a:buChar char="►"/>
            </a:pPr>
            <a:r>
              <a:rPr lang="en-US" sz="2200"/>
              <a:t>Special-purpose packages: Special-purpose packages are designed for nonprogrammers</a:t>
            </a:r>
            <a:endParaRPr sz="2200"/>
          </a:p>
          <a:p>
            <a:pPr indent="-228600" lvl="2" marL="1143000" rtl="0" algn="l">
              <a:lnSpc>
                <a:spcPct val="100000"/>
              </a:lnSpc>
              <a:spcBef>
                <a:spcPts val="1000"/>
              </a:spcBef>
              <a:spcAft>
                <a:spcPts val="0"/>
              </a:spcAft>
              <a:buSzPts val="1600"/>
              <a:buChar char="►"/>
            </a:pPr>
            <a:r>
              <a:rPr lang="en-US" sz="2000"/>
              <a:t>Example: generate pictures, graphs, charts, painting programs or CAD systems in some application area without worrying about the graphics procedure </a:t>
            </a:r>
            <a:endParaRPr/>
          </a:p>
          <a:p>
            <a:pPr indent="-285750" lvl="1" marL="742950" rtl="0" algn="l">
              <a:lnSpc>
                <a:spcPct val="100000"/>
              </a:lnSpc>
              <a:spcBef>
                <a:spcPts val="1000"/>
              </a:spcBef>
              <a:spcAft>
                <a:spcPts val="0"/>
              </a:spcAft>
              <a:buSzPts val="1760"/>
              <a:buChar char="►"/>
            </a:pPr>
            <a:r>
              <a:rPr lang="en-US" sz="2200"/>
              <a:t>General programming packages: general programming package provides a library of graphics functions that can be used in a programming language such as C, C++, Java, or FORTRAN.</a:t>
            </a:r>
            <a:endParaRPr/>
          </a:p>
          <a:p>
            <a:pPr indent="-228600" lvl="2" marL="1143000" rtl="0" algn="l">
              <a:lnSpc>
                <a:spcPct val="100000"/>
              </a:lnSpc>
              <a:spcBef>
                <a:spcPts val="1000"/>
              </a:spcBef>
              <a:spcAft>
                <a:spcPts val="0"/>
              </a:spcAft>
              <a:buSzPts val="1600"/>
              <a:buChar char="►"/>
            </a:pPr>
            <a:r>
              <a:rPr lang="en-US" sz="2000"/>
              <a:t>Example: GL (Graphics Library), OpenGL, VRML (Virtual-Reality Modeling Language), Java 2D And Java 3D</a:t>
            </a:r>
            <a:endParaRPr/>
          </a:p>
          <a:p>
            <a:pPr indent="-342900" lvl="0" marL="342900" rtl="0" algn="l">
              <a:lnSpc>
                <a:spcPct val="100000"/>
              </a:lnSpc>
              <a:spcBef>
                <a:spcPts val="1000"/>
              </a:spcBef>
              <a:spcAft>
                <a:spcPts val="0"/>
              </a:spcAft>
              <a:buSzPts val="1440"/>
              <a:buNone/>
            </a:pPr>
            <a:r>
              <a:rPr i="1" lang="en-US"/>
              <a:t>NOTE: A set of graphics functions is often called a computer-graphics application programming interface (CG API)</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Graphics Programming/ Software</a:t>
            </a:r>
            <a:endParaRPr/>
          </a:p>
        </p:txBody>
      </p:sp>
      <p:sp>
        <p:nvSpPr>
          <p:cNvPr id="1659" name="Google Shape;1659;p86"/>
          <p:cNvSpPr txBox="1"/>
          <p:nvPr>
            <p:ph idx="1" type="body"/>
          </p:nvPr>
        </p:nvSpPr>
        <p:spPr>
          <a:xfrm>
            <a:off x="1112520" y="2435012"/>
            <a:ext cx="10469879" cy="396578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Development of the OpenGL API (Open Graphics Library Application Program Interface)</a:t>
            </a:r>
            <a:endParaRPr/>
          </a:p>
          <a:p>
            <a:pPr indent="-342900" lvl="0" marL="342900" rtl="0" algn="l">
              <a:lnSpc>
                <a:spcPct val="100000"/>
              </a:lnSpc>
              <a:spcBef>
                <a:spcPts val="1000"/>
              </a:spcBef>
              <a:spcAft>
                <a:spcPts val="0"/>
              </a:spcAft>
              <a:buSzPts val="1440"/>
              <a:buChar char="►"/>
            </a:pPr>
            <a:r>
              <a:rPr lang="en-US"/>
              <a:t>OpenGL Architecture</a:t>
            </a:r>
            <a:endParaRPr/>
          </a:p>
          <a:p>
            <a:pPr indent="-285750" lvl="1" marL="742950" rtl="0" algn="l">
              <a:lnSpc>
                <a:spcPct val="100000"/>
              </a:lnSpc>
              <a:spcBef>
                <a:spcPts val="1000"/>
              </a:spcBef>
              <a:spcAft>
                <a:spcPts val="0"/>
              </a:spcAft>
              <a:buSzPts val="1280"/>
              <a:buChar char="►"/>
            </a:pPr>
            <a:r>
              <a:rPr lang="en-US"/>
              <a:t>OpenGL as a state machine</a:t>
            </a:r>
            <a:endParaRPr/>
          </a:p>
          <a:p>
            <a:pPr indent="-342900" lvl="0" marL="342900" rtl="0" algn="l">
              <a:lnSpc>
                <a:spcPct val="100000"/>
              </a:lnSpc>
              <a:spcBef>
                <a:spcPts val="1000"/>
              </a:spcBef>
              <a:spcAft>
                <a:spcPts val="0"/>
              </a:spcAft>
              <a:buSzPts val="1440"/>
              <a:buChar char="►"/>
            </a:pPr>
            <a:r>
              <a:rPr lang="en-US"/>
              <a:t>Functions </a:t>
            </a:r>
            <a:endParaRPr/>
          </a:p>
          <a:p>
            <a:pPr indent="-285750" lvl="1" marL="742950" rtl="0" algn="l">
              <a:lnSpc>
                <a:spcPct val="100000"/>
              </a:lnSpc>
              <a:spcBef>
                <a:spcPts val="1000"/>
              </a:spcBef>
              <a:spcAft>
                <a:spcPts val="0"/>
              </a:spcAft>
              <a:buSzPts val="1280"/>
              <a:buChar char="►"/>
            </a:pPr>
            <a:r>
              <a:rPr lang="en-US"/>
              <a:t>Types</a:t>
            </a:r>
            <a:endParaRPr/>
          </a:p>
          <a:p>
            <a:pPr indent="-285750" lvl="1" marL="742950" rtl="0" algn="l">
              <a:lnSpc>
                <a:spcPct val="100000"/>
              </a:lnSpc>
              <a:spcBef>
                <a:spcPts val="1000"/>
              </a:spcBef>
              <a:spcAft>
                <a:spcPts val="0"/>
              </a:spcAft>
              <a:buSzPts val="1280"/>
              <a:buChar char="►"/>
            </a:pPr>
            <a:r>
              <a:rPr lang="en-US"/>
              <a:t>Formats</a:t>
            </a:r>
            <a:endParaRPr/>
          </a:p>
          <a:p>
            <a:pPr indent="-342900" lvl="0" marL="342900" rtl="0" algn="l">
              <a:lnSpc>
                <a:spcPct val="100000"/>
              </a:lnSpc>
              <a:spcBef>
                <a:spcPts val="1000"/>
              </a:spcBef>
              <a:spcAft>
                <a:spcPts val="0"/>
              </a:spcAft>
              <a:buSzPts val="1440"/>
              <a:buChar char="►"/>
            </a:pPr>
            <a:r>
              <a:rPr lang="en-US"/>
              <a:t>Simple program</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Early History of APIs</a:t>
            </a:r>
            <a:endParaRPr/>
          </a:p>
        </p:txBody>
      </p:sp>
      <p:sp>
        <p:nvSpPr>
          <p:cNvPr id="1665" name="Google Shape;1665;p8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IFIPS (1973) formed two committees to come up with a standard graphics API</a:t>
            </a:r>
            <a:endParaRPr/>
          </a:p>
          <a:p>
            <a:pPr indent="-285750" lvl="1" marL="742950" rtl="0" algn="l">
              <a:lnSpc>
                <a:spcPct val="90000"/>
              </a:lnSpc>
              <a:spcBef>
                <a:spcPts val="1000"/>
              </a:spcBef>
              <a:spcAft>
                <a:spcPts val="0"/>
              </a:spcAft>
              <a:buSzPts val="1280"/>
              <a:buChar char="►"/>
            </a:pPr>
            <a:r>
              <a:rPr lang="en-US"/>
              <a:t>Graphical Kernel System (GKS) Two versions 2D &amp; 3D</a:t>
            </a:r>
            <a:endParaRPr/>
          </a:p>
          <a:p>
            <a:pPr indent="-228600" lvl="2" marL="1143000" rtl="0" algn="l">
              <a:lnSpc>
                <a:spcPct val="90000"/>
              </a:lnSpc>
              <a:spcBef>
                <a:spcPts val="1000"/>
              </a:spcBef>
              <a:spcAft>
                <a:spcPts val="0"/>
              </a:spcAft>
              <a:buSzPts val="1120"/>
              <a:buChar char="►"/>
            </a:pPr>
            <a:r>
              <a:rPr lang="en-US"/>
              <a:t>2D but contained good workstation model</a:t>
            </a:r>
            <a:endParaRPr/>
          </a:p>
          <a:p>
            <a:pPr indent="-285750" lvl="1" marL="742950" rtl="0" algn="l">
              <a:lnSpc>
                <a:spcPct val="90000"/>
              </a:lnSpc>
              <a:spcBef>
                <a:spcPts val="1000"/>
              </a:spcBef>
              <a:spcAft>
                <a:spcPts val="0"/>
              </a:spcAft>
              <a:buSzPts val="1280"/>
              <a:buChar char="►"/>
            </a:pPr>
            <a:r>
              <a:rPr lang="en-US"/>
              <a:t>Core </a:t>
            </a:r>
            <a:endParaRPr/>
          </a:p>
          <a:p>
            <a:pPr indent="-228600" lvl="2" marL="1143000" rtl="0" algn="l">
              <a:lnSpc>
                <a:spcPct val="90000"/>
              </a:lnSpc>
              <a:spcBef>
                <a:spcPts val="1000"/>
              </a:spcBef>
              <a:spcAft>
                <a:spcPts val="0"/>
              </a:spcAft>
              <a:buSzPts val="1120"/>
              <a:buChar char="►"/>
            </a:pPr>
            <a:r>
              <a:rPr lang="en-US"/>
              <a:t>Both 2D and 3D</a:t>
            </a:r>
            <a:endParaRPr/>
          </a:p>
          <a:p>
            <a:pPr indent="-285750" lvl="1" marL="742950" rtl="0" algn="l">
              <a:lnSpc>
                <a:spcPct val="90000"/>
              </a:lnSpc>
              <a:spcBef>
                <a:spcPts val="1000"/>
              </a:spcBef>
              <a:spcAft>
                <a:spcPts val="0"/>
              </a:spcAft>
              <a:buSzPts val="1280"/>
              <a:buChar char="►"/>
            </a:pPr>
            <a:r>
              <a:rPr lang="en-US"/>
              <a:t>GKS adopted as IS0 and later ANSI standard (1980s)</a:t>
            </a:r>
            <a:endParaRPr/>
          </a:p>
          <a:p>
            <a:pPr indent="-342900" lvl="0" marL="342900" rtl="0" algn="l">
              <a:lnSpc>
                <a:spcPct val="90000"/>
              </a:lnSpc>
              <a:spcBef>
                <a:spcPts val="1000"/>
              </a:spcBef>
              <a:spcAft>
                <a:spcPts val="0"/>
              </a:spcAft>
              <a:buSzPts val="1440"/>
              <a:buChar char="►"/>
            </a:pPr>
            <a:r>
              <a:rPr lang="en-US"/>
              <a:t>GKS not easily extended to 3D (GKS-3D)</a:t>
            </a:r>
            <a:endParaRPr/>
          </a:p>
          <a:p>
            <a:pPr indent="-342900" lvl="0" marL="342900" rtl="0" algn="l">
              <a:lnSpc>
                <a:spcPct val="90000"/>
              </a:lnSpc>
              <a:spcBef>
                <a:spcPts val="1000"/>
              </a:spcBef>
              <a:spcAft>
                <a:spcPts val="0"/>
              </a:spcAft>
              <a:buSzPts val="1440"/>
              <a:buChar char="►"/>
            </a:pPr>
            <a:r>
              <a:rPr lang="en-US"/>
              <a:t>Far behind hardware development</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8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PHIGS</a:t>
            </a:r>
            <a:endParaRPr/>
          </a:p>
        </p:txBody>
      </p:sp>
      <p:sp>
        <p:nvSpPr>
          <p:cNvPr id="1671" name="Google Shape;1671;p8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u="sng"/>
              <a:t>P</a:t>
            </a:r>
            <a:r>
              <a:rPr lang="en-US"/>
              <a:t>rogrammers </a:t>
            </a:r>
            <a:r>
              <a:rPr lang="en-US" u="sng"/>
              <a:t>Hi</a:t>
            </a:r>
            <a:r>
              <a:rPr lang="en-US"/>
              <a:t>erarchical </a:t>
            </a:r>
            <a:r>
              <a:rPr lang="en-US" u="sng"/>
              <a:t>G</a:t>
            </a:r>
            <a:r>
              <a:rPr lang="en-US"/>
              <a:t>raphics </a:t>
            </a:r>
            <a:r>
              <a:rPr lang="en-US" u="sng"/>
              <a:t>S</a:t>
            </a:r>
            <a:r>
              <a:rPr lang="en-US"/>
              <a:t>ystem (PHIGS)</a:t>
            </a:r>
            <a:endParaRPr/>
          </a:p>
          <a:p>
            <a:pPr indent="-285750" lvl="1" marL="742950" rtl="0" algn="l">
              <a:lnSpc>
                <a:spcPct val="90000"/>
              </a:lnSpc>
              <a:spcBef>
                <a:spcPts val="1000"/>
              </a:spcBef>
              <a:spcAft>
                <a:spcPts val="0"/>
              </a:spcAft>
              <a:buSzPts val="1280"/>
              <a:buChar char="►"/>
            </a:pPr>
            <a:r>
              <a:rPr lang="en-US"/>
              <a:t>Arose from CAD community</a:t>
            </a:r>
            <a:endParaRPr/>
          </a:p>
          <a:p>
            <a:pPr indent="-285750" lvl="1" marL="742950" rtl="0" algn="l">
              <a:lnSpc>
                <a:spcPct val="90000"/>
              </a:lnSpc>
              <a:spcBef>
                <a:spcPts val="1000"/>
              </a:spcBef>
              <a:spcAft>
                <a:spcPts val="0"/>
              </a:spcAft>
              <a:buSzPts val="1280"/>
              <a:buChar char="►"/>
            </a:pPr>
            <a:r>
              <a:rPr lang="en-US"/>
              <a:t>Database model with retained graphics (structures)</a:t>
            </a:r>
            <a:endParaRPr/>
          </a:p>
          <a:p>
            <a:pPr indent="-342900" lvl="0" marL="342900" rtl="0" algn="l">
              <a:lnSpc>
                <a:spcPct val="90000"/>
              </a:lnSpc>
              <a:spcBef>
                <a:spcPts val="1000"/>
              </a:spcBef>
              <a:spcAft>
                <a:spcPts val="0"/>
              </a:spcAft>
              <a:buSzPts val="1440"/>
              <a:buChar char="►"/>
            </a:pPr>
            <a:r>
              <a:rPr lang="en-US"/>
              <a:t>X Window System</a:t>
            </a:r>
            <a:endParaRPr/>
          </a:p>
          <a:p>
            <a:pPr indent="-285750" lvl="1" marL="742950" rtl="0" algn="l">
              <a:lnSpc>
                <a:spcPct val="90000"/>
              </a:lnSpc>
              <a:spcBef>
                <a:spcPts val="1000"/>
              </a:spcBef>
              <a:spcAft>
                <a:spcPts val="0"/>
              </a:spcAft>
              <a:buSzPts val="1280"/>
              <a:buChar char="►"/>
            </a:pPr>
            <a:r>
              <a:rPr lang="en-US"/>
              <a:t>DEC/MIT effort</a:t>
            </a:r>
            <a:endParaRPr/>
          </a:p>
          <a:p>
            <a:pPr indent="-285750" lvl="1" marL="742950" rtl="0" algn="l">
              <a:lnSpc>
                <a:spcPct val="90000"/>
              </a:lnSpc>
              <a:spcBef>
                <a:spcPts val="1000"/>
              </a:spcBef>
              <a:spcAft>
                <a:spcPts val="0"/>
              </a:spcAft>
              <a:buSzPts val="1280"/>
              <a:buChar char="►"/>
            </a:pPr>
            <a:r>
              <a:rPr lang="en-US"/>
              <a:t>Client-server architecture with graphics</a:t>
            </a:r>
            <a:endParaRPr/>
          </a:p>
          <a:p>
            <a:pPr indent="-342900" lvl="0" marL="342900" rtl="0" algn="l">
              <a:lnSpc>
                <a:spcPct val="90000"/>
              </a:lnSpc>
              <a:spcBef>
                <a:spcPts val="1000"/>
              </a:spcBef>
              <a:spcAft>
                <a:spcPts val="0"/>
              </a:spcAft>
              <a:buSzPts val="1440"/>
              <a:buChar char="►"/>
            </a:pPr>
            <a:r>
              <a:rPr lang="en-US"/>
              <a:t>PEX combined the two</a:t>
            </a:r>
            <a:endParaRPr/>
          </a:p>
          <a:p>
            <a:pPr indent="-285750" lvl="1" marL="742950" rtl="0" algn="l">
              <a:lnSpc>
                <a:spcPct val="90000"/>
              </a:lnSpc>
              <a:spcBef>
                <a:spcPts val="1000"/>
              </a:spcBef>
              <a:spcAft>
                <a:spcPts val="0"/>
              </a:spcAft>
              <a:buSzPts val="1280"/>
              <a:buChar char="►"/>
            </a:pPr>
            <a:r>
              <a:rPr lang="en-US"/>
              <a:t>Not easy to use (all the defects of each)</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SGI</a:t>
            </a:r>
            <a:endParaRPr/>
          </a:p>
        </p:txBody>
      </p:sp>
      <p:sp>
        <p:nvSpPr>
          <p:cNvPr id="1677" name="Google Shape;1677;p8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Silicon Graphics (SGI) revolutionized the graphics workstation by implementing the pipeline in hardware (1982)</a:t>
            </a:r>
            <a:endParaRPr/>
          </a:p>
          <a:p>
            <a:pPr indent="-342900" lvl="0" marL="342900" rtl="0" algn="l">
              <a:lnSpc>
                <a:spcPct val="100000"/>
              </a:lnSpc>
              <a:spcBef>
                <a:spcPts val="1000"/>
              </a:spcBef>
              <a:spcAft>
                <a:spcPts val="0"/>
              </a:spcAft>
              <a:buSzPts val="1440"/>
              <a:buChar char="►"/>
            </a:pPr>
            <a:r>
              <a:rPr lang="en-US"/>
              <a:t>To use the system, application programmers used a library called GL</a:t>
            </a:r>
            <a:endParaRPr/>
          </a:p>
          <a:p>
            <a:pPr indent="-342900" lvl="0" marL="342900" rtl="0" algn="l">
              <a:lnSpc>
                <a:spcPct val="100000"/>
              </a:lnSpc>
              <a:spcBef>
                <a:spcPts val="1000"/>
              </a:spcBef>
              <a:spcAft>
                <a:spcPts val="0"/>
              </a:spcAft>
              <a:buSzPts val="1440"/>
              <a:buChar char="►"/>
            </a:pPr>
            <a:r>
              <a:rPr lang="en-US"/>
              <a:t>With GL, it was relatively simple to program three dimensional interactive applications </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90"/>
          <p:cNvSpPr txBox="1"/>
          <p:nvPr>
            <p:ph idx="1" type="body"/>
          </p:nvPr>
        </p:nvSpPr>
        <p:spPr>
          <a:xfrm>
            <a:off x="824459" y="569627"/>
            <a:ext cx="10553076" cy="604103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Char char="►"/>
            </a:pPr>
            <a:r>
              <a:rPr b="1" lang="en-US" sz="2000">
                <a:solidFill>
                  <a:schemeClr val="dk1"/>
                </a:solidFill>
              </a:rPr>
              <a:t>Low-level 3D API</a:t>
            </a:r>
            <a:endParaRPr/>
          </a:p>
          <a:p>
            <a:pPr indent="-285750" lvl="1" marL="742950" rtl="0" algn="l">
              <a:lnSpc>
                <a:spcPct val="100000"/>
              </a:lnSpc>
              <a:spcBef>
                <a:spcPts val="1000"/>
              </a:spcBef>
              <a:spcAft>
                <a:spcPts val="0"/>
              </a:spcAft>
              <a:buSzPts val="1280"/>
              <a:buChar char="►"/>
            </a:pPr>
            <a:r>
              <a:rPr lang="en-US" sz="1600">
                <a:solidFill>
                  <a:schemeClr val="dk1"/>
                </a:solidFill>
              </a:rPr>
              <a:t>These APIs for 3D computer graphics are particularly popular:</a:t>
            </a:r>
            <a:endParaRPr/>
          </a:p>
          <a:p>
            <a:pPr indent="-285750" lvl="1" marL="742950" rtl="0" algn="l">
              <a:lnSpc>
                <a:spcPct val="100000"/>
              </a:lnSpc>
              <a:spcBef>
                <a:spcPts val="1000"/>
              </a:spcBef>
              <a:spcAft>
                <a:spcPts val="0"/>
              </a:spcAft>
              <a:buSzPts val="1280"/>
              <a:buChar char="►"/>
            </a:pPr>
            <a:r>
              <a:rPr lang="en-US" sz="1600">
                <a:solidFill>
                  <a:schemeClr val="dk1"/>
                </a:solidFill>
              </a:rPr>
              <a:t>Direct3D (a subset of DirectX)</a:t>
            </a:r>
            <a:endParaRPr/>
          </a:p>
          <a:p>
            <a:pPr indent="-285750" lvl="1" marL="742950" rtl="0" algn="l">
              <a:lnSpc>
                <a:spcPct val="100000"/>
              </a:lnSpc>
              <a:spcBef>
                <a:spcPts val="1000"/>
              </a:spcBef>
              <a:spcAft>
                <a:spcPts val="0"/>
              </a:spcAft>
              <a:buSzPts val="1280"/>
              <a:buChar char="►"/>
            </a:pPr>
            <a:r>
              <a:rPr lang="en-US" sz="1600">
                <a:solidFill>
                  <a:schemeClr val="dk1"/>
                </a:solidFill>
              </a:rPr>
              <a:t>Glide</a:t>
            </a:r>
            <a:endParaRPr/>
          </a:p>
          <a:p>
            <a:pPr indent="-285750" lvl="1" marL="742950" rtl="0" algn="l">
              <a:lnSpc>
                <a:spcPct val="100000"/>
              </a:lnSpc>
              <a:spcBef>
                <a:spcPts val="1000"/>
              </a:spcBef>
              <a:spcAft>
                <a:spcPts val="0"/>
              </a:spcAft>
              <a:buSzPts val="1280"/>
              <a:buChar char="►"/>
            </a:pPr>
            <a:r>
              <a:rPr lang="en-US" sz="1600">
                <a:solidFill>
                  <a:schemeClr val="dk1"/>
                </a:solidFill>
              </a:rPr>
              <a:t>Mantle developed by AMD.</a:t>
            </a:r>
            <a:endParaRPr/>
          </a:p>
          <a:p>
            <a:pPr indent="-285750" lvl="1" marL="742950" rtl="0" algn="l">
              <a:lnSpc>
                <a:spcPct val="100000"/>
              </a:lnSpc>
              <a:spcBef>
                <a:spcPts val="1000"/>
              </a:spcBef>
              <a:spcAft>
                <a:spcPts val="0"/>
              </a:spcAft>
              <a:buSzPts val="1280"/>
              <a:buChar char="►"/>
            </a:pPr>
            <a:r>
              <a:rPr lang="en-US" sz="1600">
                <a:solidFill>
                  <a:schemeClr val="dk1"/>
                </a:solidFill>
              </a:rPr>
              <a:t>Metal developed by Apple.</a:t>
            </a:r>
            <a:endParaRPr/>
          </a:p>
          <a:p>
            <a:pPr indent="-285750" lvl="1" marL="742950" rtl="0" algn="l">
              <a:lnSpc>
                <a:spcPct val="100000"/>
              </a:lnSpc>
              <a:spcBef>
                <a:spcPts val="1000"/>
              </a:spcBef>
              <a:spcAft>
                <a:spcPts val="0"/>
              </a:spcAft>
              <a:buSzPts val="1280"/>
              <a:buChar char="►"/>
            </a:pPr>
            <a:r>
              <a:rPr lang="en-US" sz="1600">
                <a:solidFill>
                  <a:schemeClr val="dk1"/>
                </a:solidFill>
              </a:rPr>
              <a:t>MonoGame</a:t>
            </a:r>
            <a:endParaRPr sz="1600">
              <a:solidFill>
                <a:schemeClr val="dk1"/>
              </a:solidFill>
            </a:endParaRPr>
          </a:p>
          <a:p>
            <a:pPr indent="-285750" lvl="1" marL="742950" rtl="0" algn="l">
              <a:lnSpc>
                <a:spcPct val="100000"/>
              </a:lnSpc>
              <a:spcBef>
                <a:spcPts val="1000"/>
              </a:spcBef>
              <a:spcAft>
                <a:spcPts val="0"/>
              </a:spcAft>
              <a:buSzPts val="1280"/>
              <a:buChar char="►"/>
            </a:pPr>
            <a:r>
              <a:rPr lang="en-US" sz="1600">
                <a:solidFill>
                  <a:schemeClr val="dk1"/>
                </a:solidFill>
              </a:rPr>
              <a:t>OpenGL and the OpenGL Shading Language</a:t>
            </a:r>
            <a:endParaRPr/>
          </a:p>
          <a:p>
            <a:pPr indent="-285750" lvl="1" marL="742950" rtl="0" algn="l">
              <a:lnSpc>
                <a:spcPct val="100000"/>
              </a:lnSpc>
              <a:spcBef>
                <a:spcPts val="1000"/>
              </a:spcBef>
              <a:spcAft>
                <a:spcPts val="0"/>
              </a:spcAft>
              <a:buSzPts val="1280"/>
              <a:buChar char="►"/>
            </a:pPr>
            <a:r>
              <a:rPr lang="en-US" sz="1600">
                <a:solidFill>
                  <a:schemeClr val="dk1"/>
                </a:solidFill>
              </a:rPr>
              <a:t>OpenGL ES 3D API for embedded devices</a:t>
            </a:r>
            <a:endParaRPr/>
          </a:p>
          <a:p>
            <a:pPr indent="-285750" lvl="1" marL="742950" rtl="0" algn="l">
              <a:lnSpc>
                <a:spcPct val="100000"/>
              </a:lnSpc>
              <a:spcBef>
                <a:spcPts val="1000"/>
              </a:spcBef>
              <a:spcAft>
                <a:spcPts val="0"/>
              </a:spcAft>
              <a:buSzPts val="1280"/>
              <a:buChar char="►"/>
            </a:pPr>
            <a:r>
              <a:rPr lang="en-US" sz="1600">
                <a:solidFill>
                  <a:schemeClr val="dk1"/>
                </a:solidFill>
              </a:rPr>
              <a:t>QuickDraw 3D developed by Apple Computer starting in 1995, abandoned in 1998</a:t>
            </a:r>
            <a:endParaRPr/>
          </a:p>
          <a:p>
            <a:pPr indent="-285750" lvl="1" marL="742950" rtl="0" algn="l">
              <a:lnSpc>
                <a:spcPct val="100000"/>
              </a:lnSpc>
              <a:spcBef>
                <a:spcPts val="1000"/>
              </a:spcBef>
              <a:spcAft>
                <a:spcPts val="0"/>
              </a:spcAft>
              <a:buSzPts val="1280"/>
              <a:buChar char="►"/>
            </a:pPr>
            <a:r>
              <a:rPr lang="en-US" sz="1600">
                <a:solidFill>
                  <a:schemeClr val="dk1"/>
                </a:solidFill>
              </a:rPr>
              <a:t>RenderMan, RenderWare</a:t>
            </a:r>
            <a:endParaRPr/>
          </a:p>
          <a:p>
            <a:pPr indent="-285750" lvl="1" marL="742950" rtl="0" algn="l">
              <a:lnSpc>
                <a:spcPct val="100000"/>
              </a:lnSpc>
              <a:spcBef>
                <a:spcPts val="1000"/>
              </a:spcBef>
              <a:spcAft>
                <a:spcPts val="0"/>
              </a:spcAft>
              <a:buSzPts val="1280"/>
              <a:buChar char="►"/>
            </a:pPr>
            <a:r>
              <a:rPr lang="en-US" sz="1600">
                <a:solidFill>
                  <a:schemeClr val="dk1"/>
                </a:solidFill>
              </a:rPr>
              <a:t>LibGCM</a:t>
            </a:r>
            <a:endParaRPr sz="1600">
              <a:solidFill>
                <a:schemeClr val="dk1"/>
              </a:solidFill>
            </a:endParaRPr>
          </a:p>
          <a:p>
            <a:pPr indent="-342900" lvl="0" marL="342900" rtl="0" algn="l">
              <a:lnSpc>
                <a:spcPct val="100000"/>
              </a:lnSpc>
              <a:spcBef>
                <a:spcPts val="1000"/>
              </a:spcBef>
              <a:spcAft>
                <a:spcPts val="0"/>
              </a:spcAft>
              <a:buSzPts val="1600"/>
              <a:buChar char="►"/>
            </a:pPr>
            <a:r>
              <a:rPr b="1" lang="en-US" sz="2000">
                <a:solidFill>
                  <a:schemeClr val="dk1"/>
                </a:solidFill>
              </a:rPr>
              <a:t>Web-based API</a:t>
            </a:r>
            <a:endParaRPr/>
          </a:p>
          <a:p>
            <a:pPr indent="-285750" lvl="1" marL="742950" rtl="0" algn="l">
              <a:lnSpc>
                <a:spcPct val="100000"/>
              </a:lnSpc>
              <a:spcBef>
                <a:spcPts val="1000"/>
              </a:spcBef>
              <a:spcAft>
                <a:spcPts val="0"/>
              </a:spcAft>
              <a:buSzPts val="1280"/>
              <a:buChar char="►"/>
            </a:pPr>
            <a:r>
              <a:rPr lang="en-US" sz="1600">
                <a:solidFill>
                  <a:schemeClr val="dk1"/>
                </a:solidFill>
              </a:rPr>
              <a:t>WebGL is a JavaScript interface for OpenGL-ES-2.x API, promoted by Khronos. This is gaining more interest recently, as this enables applications to use native graphics.</a:t>
            </a:r>
            <a:endParaRPr/>
          </a:p>
          <a:p>
            <a:pPr indent="-342900" lvl="0" marL="342900" rtl="0" algn="l">
              <a:lnSpc>
                <a:spcPct val="100000"/>
              </a:lnSpc>
              <a:spcBef>
                <a:spcPts val="1000"/>
              </a:spcBef>
              <a:spcAft>
                <a:spcPts val="0"/>
              </a:spcAft>
              <a:buSzPts val="1600"/>
              <a:buChar char="►"/>
            </a:pPr>
            <a:r>
              <a:rPr b="1" lang="en-US" sz="2000">
                <a:solidFill>
                  <a:schemeClr val="dk1"/>
                </a:solidFill>
              </a:rPr>
              <a:t>High-level 3D API</a:t>
            </a:r>
            <a:endParaRPr/>
          </a:p>
          <a:p>
            <a:pPr indent="-285750" lvl="1" marL="742950" rtl="0" algn="l">
              <a:lnSpc>
                <a:spcPct val="100000"/>
              </a:lnSpc>
              <a:spcBef>
                <a:spcPts val="1000"/>
              </a:spcBef>
              <a:spcAft>
                <a:spcPts val="0"/>
              </a:spcAft>
              <a:buSzPts val="1280"/>
              <a:buChar char="►"/>
            </a:pPr>
            <a:r>
              <a:rPr lang="en-US" sz="1600">
                <a:solidFill>
                  <a:schemeClr val="dk1"/>
                </a:solidFill>
              </a:rPr>
              <a:t>There are also higher-level 3D scene-graph APIs which provide additional functionality on top of the lower-level rendering API. Such libraries under active development include:</a:t>
            </a:r>
            <a:endParaRPr/>
          </a:p>
          <a:p>
            <a:pPr indent="-285750" lvl="1" marL="742950" rtl="0" algn="l">
              <a:lnSpc>
                <a:spcPct val="100000"/>
              </a:lnSpc>
              <a:spcBef>
                <a:spcPts val="1000"/>
              </a:spcBef>
              <a:spcAft>
                <a:spcPts val="0"/>
              </a:spcAft>
              <a:buSzPts val="1280"/>
              <a:buChar char="►"/>
            </a:pPr>
            <a:r>
              <a:rPr lang="en-US" sz="1600">
                <a:solidFill>
                  <a:schemeClr val="dk1"/>
                </a:solidFill>
              </a:rPr>
              <a:t>ClanLib</a:t>
            </a:r>
            <a:endParaRPr sz="1600">
              <a:solidFill>
                <a:schemeClr val="dk1"/>
              </a:solidFill>
            </a:endParaRPr>
          </a:p>
          <a:p>
            <a:pPr indent="-285750" lvl="1" marL="742950" rtl="0" algn="l">
              <a:lnSpc>
                <a:spcPct val="100000"/>
              </a:lnSpc>
              <a:spcBef>
                <a:spcPts val="1000"/>
              </a:spcBef>
              <a:spcAft>
                <a:spcPts val="0"/>
              </a:spcAft>
              <a:buSzPts val="1280"/>
              <a:buChar char="►"/>
            </a:pPr>
            <a:r>
              <a:rPr lang="en-US" sz="1600">
                <a:solidFill>
                  <a:schemeClr val="dk1"/>
                </a:solidFill>
              </a:rPr>
              <a:t>Crystal Space</a:t>
            </a:r>
            <a:endParaRPr/>
          </a:p>
          <a:p>
            <a:pPr indent="-285750" lvl="1" marL="742950" rtl="0" algn="l">
              <a:lnSpc>
                <a:spcPct val="100000"/>
              </a:lnSpc>
              <a:spcBef>
                <a:spcPts val="1000"/>
              </a:spcBef>
              <a:spcAft>
                <a:spcPts val="0"/>
              </a:spcAft>
              <a:buSzPts val="1280"/>
              <a:buChar char="►"/>
            </a:pPr>
            <a:r>
              <a:rPr lang="en-US" sz="1600">
                <a:solidFill>
                  <a:schemeClr val="dk1"/>
                </a:solidFill>
              </a:rPr>
              <a:t>HOOPS 3D Graphics System</a:t>
            </a:r>
            <a:endParaRPr/>
          </a:p>
          <a:p>
            <a:pPr indent="-285750" lvl="1" marL="742950" rtl="0" algn="l">
              <a:lnSpc>
                <a:spcPct val="100000"/>
              </a:lnSpc>
              <a:spcBef>
                <a:spcPts val="1000"/>
              </a:spcBef>
              <a:spcAft>
                <a:spcPts val="0"/>
              </a:spcAft>
              <a:buSzPts val="1280"/>
              <a:buChar char="►"/>
            </a:pPr>
            <a:r>
              <a:rPr lang="en-US" sz="1600">
                <a:solidFill>
                  <a:schemeClr val="dk1"/>
                </a:solidFill>
              </a:rPr>
              <a:t>Horde3D</a:t>
            </a:r>
            <a:endParaRPr/>
          </a:p>
          <a:p>
            <a:pPr indent="-285750" lvl="1" marL="742950" rtl="0" algn="l">
              <a:lnSpc>
                <a:spcPct val="100000"/>
              </a:lnSpc>
              <a:spcBef>
                <a:spcPts val="1000"/>
              </a:spcBef>
              <a:spcAft>
                <a:spcPts val="0"/>
              </a:spcAft>
              <a:buSzPts val="1280"/>
              <a:buChar char="►"/>
            </a:pPr>
            <a:r>
              <a:rPr lang="en-US" sz="1600">
                <a:solidFill>
                  <a:schemeClr val="dk1"/>
                </a:solidFill>
              </a:rPr>
              <a:t>Irrlicht Engine</a:t>
            </a:r>
            <a:endParaRPr/>
          </a:p>
          <a:p>
            <a:pPr indent="-285750" lvl="1" marL="742950" rtl="0" algn="l">
              <a:lnSpc>
                <a:spcPct val="100000"/>
              </a:lnSpc>
              <a:spcBef>
                <a:spcPts val="1000"/>
              </a:spcBef>
              <a:spcAft>
                <a:spcPts val="0"/>
              </a:spcAft>
              <a:buSzPts val="1280"/>
              <a:buChar char="►"/>
            </a:pPr>
            <a:r>
              <a:rPr lang="en-US" sz="1600">
                <a:solidFill>
                  <a:schemeClr val="dk1"/>
                </a:solidFill>
              </a:rPr>
              <a:t>Java 3D</a:t>
            </a:r>
            <a:endParaRPr/>
          </a:p>
          <a:p>
            <a:pPr indent="-285750" lvl="1" marL="742950" rtl="0" algn="l">
              <a:lnSpc>
                <a:spcPct val="100000"/>
              </a:lnSpc>
              <a:spcBef>
                <a:spcPts val="1000"/>
              </a:spcBef>
              <a:spcAft>
                <a:spcPts val="0"/>
              </a:spcAft>
              <a:buSzPts val="1280"/>
              <a:buChar char="►"/>
            </a:pPr>
            <a:r>
              <a:rPr lang="en-US" sz="1600">
                <a:solidFill>
                  <a:schemeClr val="dk1"/>
                </a:solidFill>
              </a:rPr>
              <a:t>Java FX</a:t>
            </a:r>
            <a:endParaRPr/>
          </a:p>
          <a:p>
            <a:pPr indent="-285750" lvl="1" marL="742950" rtl="0" algn="l">
              <a:lnSpc>
                <a:spcPct val="100000"/>
              </a:lnSpc>
              <a:spcBef>
                <a:spcPts val="1000"/>
              </a:spcBef>
              <a:spcAft>
                <a:spcPts val="0"/>
              </a:spcAft>
              <a:buSzPts val="1280"/>
              <a:buChar char="►"/>
            </a:pPr>
            <a:r>
              <a:rPr lang="en-US" sz="1600">
                <a:solidFill>
                  <a:schemeClr val="dk1"/>
                </a:solidFill>
              </a:rPr>
              <a:t>JMonkey Engine</a:t>
            </a:r>
            <a:endParaRPr/>
          </a:p>
          <a:p>
            <a:pPr indent="-285750" lvl="1" marL="742950" rtl="0" algn="l">
              <a:lnSpc>
                <a:spcPct val="100000"/>
              </a:lnSpc>
              <a:spcBef>
                <a:spcPts val="1000"/>
              </a:spcBef>
              <a:spcAft>
                <a:spcPts val="0"/>
              </a:spcAft>
              <a:buSzPts val="1280"/>
              <a:buChar char="►"/>
            </a:pPr>
            <a:r>
              <a:rPr lang="en-US" sz="1600">
                <a:solidFill>
                  <a:schemeClr val="dk1"/>
                </a:solidFill>
              </a:rPr>
              <a:t>JT Open from Siemens PLM Software</a:t>
            </a:r>
            <a:endParaRPr/>
          </a:p>
          <a:p>
            <a:pPr indent="-285750" lvl="1" marL="742950" rtl="0" algn="l">
              <a:lnSpc>
                <a:spcPct val="100000"/>
              </a:lnSpc>
              <a:spcBef>
                <a:spcPts val="1000"/>
              </a:spcBef>
              <a:spcAft>
                <a:spcPts val="0"/>
              </a:spcAft>
              <a:buSzPts val="1280"/>
              <a:buChar char="►"/>
            </a:pPr>
            <a:r>
              <a:rPr lang="en-US" sz="1600">
                <a:solidFill>
                  <a:schemeClr val="dk1"/>
                </a:solidFill>
              </a:rPr>
              <a:t>Mobile 3D Graphics API (M3G; JSR-184)</a:t>
            </a:r>
            <a:endParaRPr/>
          </a:p>
          <a:p>
            <a:pPr indent="-285750" lvl="1" marL="742950" rtl="0" algn="l">
              <a:lnSpc>
                <a:spcPct val="100000"/>
              </a:lnSpc>
              <a:spcBef>
                <a:spcPts val="1000"/>
              </a:spcBef>
              <a:spcAft>
                <a:spcPts val="0"/>
              </a:spcAft>
              <a:buSzPts val="1280"/>
              <a:buChar char="►"/>
            </a:pPr>
            <a:r>
              <a:rPr lang="en-US" sz="1600">
                <a:solidFill>
                  <a:schemeClr val="dk1"/>
                </a:solidFill>
              </a:rPr>
              <a:t>OGRE</a:t>
            </a:r>
            <a:endParaRPr/>
          </a:p>
          <a:p>
            <a:pPr indent="-285750" lvl="1" marL="742950" rtl="0" algn="l">
              <a:lnSpc>
                <a:spcPct val="100000"/>
              </a:lnSpc>
              <a:spcBef>
                <a:spcPts val="1000"/>
              </a:spcBef>
              <a:spcAft>
                <a:spcPts val="0"/>
              </a:spcAft>
              <a:buSzPts val="1280"/>
              <a:buChar char="►"/>
            </a:pPr>
            <a:r>
              <a:rPr b="1" lang="en-US" sz="1600">
                <a:solidFill>
                  <a:schemeClr val="dk1"/>
                </a:solidFill>
              </a:rPr>
              <a:t>OpenGL Performer</a:t>
            </a:r>
            <a:endParaRPr/>
          </a:p>
          <a:p>
            <a:pPr indent="-285750" lvl="1" marL="742950" rtl="0" algn="l">
              <a:lnSpc>
                <a:spcPct val="100000"/>
              </a:lnSpc>
              <a:spcBef>
                <a:spcPts val="1000"/>
              </a:spcBef>
              <a:spcAft>
                <a:spcPts val="0"/>
              </a:spcAft>
              <a:buSzPts val="1280"/>
              <a:buChar char="►"/>
            </a:pPr>
            <a:r>
              <a:rPr lang="en-US" sz="1600">
                <a:solidFill>
                  <a:schemeClr val="dk1"/>
                </a:solidFill>
              </a:rPr>
              <a:t>OpenSceneGraph</a:t>
            </a:r>
            <a:endParaRPr sz="1600">
              <a:solidFill>
                <a:schemeClr val="dk1"/>
              </a:solidFill>
            </a:endParaRPr>
          </a:p>
          <a:p>
            <a:pPr indent="-285750" lvl="1" marL="742950" rtl="0" algn="l">
              <a:lnSpc>
                <a:spcPct val="100000"/>
              </a:lnSpc>
              <a:spcBef>
                <a:spcPts val="1000"/>
              </a:spcBef>
              <a:spcAft>
                <a:spcPts val="0"/>
              </a:spcAft>
              <a:buSzPts val="1280"/>
              <a:buChar char="►"/>
            </a:pPr>
            <a:r>
              <a:rPr lang="en-US" sz="1600">
                <a:solidFill>
                  <a:schemeClr val="dk1"/>
                </a:solidFill>
              </a:rPr>
              <a:t>OpenSG</a:t>
            </a:r>
            <a:endParaRPr sz="1600">
              <a:solidFill>
                <a:schemeClr val="dk1"/>
              </a:solidFill>
            </a:endParaRPr>
          </a:p>
          <a:p>
            <a:pPr indent="-285750" lvl="1" marL="742950" rtl="0" algn="l">
              <a:lnSpc>
                <a:spcPct val="100000"/>
              </a:lnSpc>
              <a:spcBef>
                <a:spcPts val="1000"/>
              </a:spcBef>
              <a:spcAft>
                <a:spcPts val="0"/>
              </a:spcAft>
              <a:buSzPts val="1280"/>
              <a:buChar char="►"/>
            </a:pPr>
            <a:r>
              <a:rPr lang="en-US" sz="1600">
                <a:solidFill>
                  <a:schemeClr val="dk1"/>
                </a:solidFill>
              </a:rPr>
              <a:t>QSDK</a:t>
            </a:r>
            <a:endParaRPr/>
          </a:p>
          <a:p>
            <a:pPr indent="-285750" lvl="1" marL="742950" rtl="0" algn="l">
              <a:lnSpc>
                <a:spcPct val="100000"/>
              </a:lnSpc>
              <a:spcBef>
                <a:spcPts val="1000"/>
              </a:spcBef>
              <a:spcAft>
                <a:spcPts val="0"/>
              </a:spcAft>
              <a:buSzPts val="1280"/>
              <a:buChar char="►"/>
            </a:pPr>
            <a:r>
              <a:rPr lang="en-US" sz="1600">
                <a:solidFill>
                  <a:schemeClr val="dk1"/>
                </a:solidFill>
              </a:rPr>
              <a:t>VTK</a:t>
            </a:r>
            <a:endParaRPr/>
          </a:p>
          <a:p>
            <a:pPr indent="-251459" lvl="0" marL="342900" rtl="0" algn="l">
              <a:lnSpc>
                <a:spcPct val="100000"/>
              </a:lnSpc>
              <a:spcBef>
                <a:spcPts val="1000"/>
              </a:spcBef>
              <a:spcAft>
                <a:spcPts val="0"/>
              </a:spcAft>
              <a:buSzPts val="1440"/>
              <a:buNone/>
            </a:pPr>
            <a:r>
              <a:t/>
            </a:r>
            <a:endParaRPr sz="1800">
              <a:solidFill>
                <a:schemeClr val="dk1"/>
              </a:solidFill>
            </a:endParaRPr>
          </a:p>
          <a:p>
            <a:pPr indent="-251459" lvl="0" marL="342900" rtl="0" algn="l">
              <a:lnSpc>
                <a:spcPct val="100000"/>
              </a:lnSpc>
              <a:spcBef>
                <a:spcPts val="1000"/>
              </a:spcBef>
              <a:spcAft>
                <a:spcPts val="0"/>
              </a:spcAft>
              <a:buSzPts val="1440"/>
              <a:buNone/>
            </a:pPr>
            <a:r>
              <a:t/>
            </a:r>
            <a:endParaRPr sz="18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9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a:t>
            </a:r>
            <a:endParaRPr/>
          </a:p>
        </p:txBody>
      </p:sp>
      <p:sp>
        <p:nvSpPr>
          <p:cNvPr id="1688" name="Google Shape;1688;p9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The success of GL lead to OpenGL (1992), a platform-independent API that was </a:t>
            </a:r>
            <a:endParaRPr/>
          </a:p>
          <a:p>
            <a:pPr indent="-285750" lvl="1" marL="742950" rtl="0" algn="l">
              <a:lnSpc>
                <a:spcPct val="100000"/>
              </a:lnSpc>
              <a:spcBef>
                <a:spcPts val="1000"/>
              </a:spcBef>
              <a:spcAft>
                <a:spcPts val="0"/>
              </a:spcAft>
              <a:buSzPts val="1280"/>
              <a:buChar char="►"/>
            </a:pPr>
            <a:r>
              <a:rPr lang="en-US"/>
              <a:t>Easy to use</a:t>
            </a:r>
            <a:endParaRPr/>
          </a:p>
          <a:p>
            <a:pPr indent="-285750" lvl="1" marL="742950" rtl="0" algn="l">
              <a:lnSpc>
                <a:spcPct val="100000"/>
              </a:lnSpc>
              <a:spcBef>
                <a:spcPts val="1000"/>
              </a:spcBef>
              <a:spcAft>
                <a:spcPts val="0"/>
              </a:spcAft>
              <a:buSzPts val="1280"/>
              <a:buChar char="►"/>
            </a:pPr>
            <a:r>
              <a:rPr lang="en-US"/>
              <a:t>Close enough to the hardware to get excellent performance</a:t>
            </a:r>
            <a:endParaRPr/>
          </a:p>
          <a:p>
            <a:pPr indent="-285750" lvl="1" marL="742950" rtl="0" algn="l">
              <a:lnSpc>
                <a:spcPct val="100000"/>
              </a:lnSpc>
              <a:spcBef>
                <a:spcPts val="1000"/>
              </a:spcBef>
              <a:spcAft>
                <a:spcPts val="0"/>
              </a:spcAft>
              <a:buSzPts val="1280"/>
              <a:buChar char="►"/>
            </a:pPr>
            <a:r>
              <a:rPr lang="en-US"/>
              <a:t>Focus on rendering</a:t>
            </a:r>
            <a:endParaRPr/>
          </a:p>
          <a:p>
            <a:pPr indent="-285750" lvl="1" marL="742950" rtl="0" algn="l">
              <a:lnSpc>
                <a:spcPct val="100000"/>
              </a:lnSpc>
              <a:spcBef>
                <a:spcPts val="1000"/>
              </a:spcBef>
              <a:spcAft>
                <a:spcPts val="0"/>
              </a:spcAft>
              <a:buSzPts val="1280"/>
              <a:buChar char="►"/>
            </a:pPr>
            <a:r>
              <a:rPr lang="en-US"/>
              <a:t>Omitted windowing and input to avoid window system dependencies </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9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Evolution</a:t>
            </a:r>
            <a:endParaRPr/>
          </a:p>
        </p:txBody>
      </p:sp>
      <p:sp>
        <p:nvSpPr>
          <p:cNvPr id="1694" name="Google Shape;1694;p9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Controlled by an Architectural Review Board (ARB)</a:t>
            </a:r>
            <a:endParaRPr/>
          </a:p>
          <a:p>
            <a:pPr indent="-285750" lvl="1" marL="742950" rtl="0" algn="l">
              <a:lnSpc>
                <a:spcPct val="100000"/>
              </a:lnSpc>
              <a:spcBef>
                <a:spcPts val="1000"/>
              </a:spcBef>
              <a:spcAft>
                <a:spcPts val="0"/>
              </a:spcAft>
              <a:buSzPts val="1280"/>
              <a:buChar char="►"/>
            </a:pPr>
            <a:r>
              <a:rPr lang="en-US"/>
              <a:t>Members include SGI, Microsoft, Nvidia, HP, 3DLabs,IBM,…….</a:t>
            </a:r>
            <a:endParaRPr/>
          </a:p>
          <a:p>
            <a:pPr indent="-285750" lvl="1" marL="742950" rtl="0" algn="l">
              <a:lnSpc>
                <a:spcPct val="100000"/>
              </a:lnSpc>
              <a:spcBef>
                <a:spcPts val="1000"/>
              </a:spcBef>
              <a:spcAft>
                <a:spcPts val="0"/>
              </a:spcAft>
              <a:buSzPts val="1280"/>
              <a:buChar char="►"/>
            </a:pPr>
            <a:r>
              <a:rPr lang="en-US"/>
              <a:t>Relatively stable (present version 1.4)</a:t>
            </a:r>
            <a:endParaRPr/>
          </a:p>
          <a:p>
            <a:pPr indent="-228600" lvl="2" marL="1143000" rtl="0" algn="l">
              <a:lnSpc>
                <a:spcPct val="100000"/>
              </a:lnSpc>
              <a:spcBef>
                <a:spcPts val="1000"/>
              </a:spcBef>
              <a:spcAft>
                <a:spcPts val="0"/>
              </a:spcAft>
              <a:buSzPts val="1120"/>
              <a:buChar char="►"/>
            </a:pPr>
            <a:r>
              <a:rPr lang="en-US"/>
              <a:t>Evolution reflects new hardware capabilities</a:t>
            </a:r>
            <a:endParaRPr/>
          </a:p>
          <a:p>
            <a:pPr indent="-228600" lvl="3" marL="1600200" rtl="0" algn="l">
              <a:lnSpc>
                <a:spcPct val="100000"/>
              </a:lnSpc>
              <a:spcBef>
                <a:spcPts val="1000"/>
              </a:spcBef>
              <a:spcAft>
                <a:spcPts val="0"/>
              </a:spcAft>
              <a:buClr>
                <a:schemeClr val="lt2"/>
              </a:buClr>
              <a:buSzPts val="960"/>
              <a:buFont typeface="Noto Sans Symbols"/>
              <a:buChar char="▪"/>
            </a:pPr>
            <a:r>
              <a:rPr lang="en-US">
                <a:solidFill>
                  <a:srgbClr val="000066"/>
                </a:solidFill>
              </a:rPr>
              <a:t>3D texture mapping and texture objects</a:t>
            </a:r>
            <a:endParaRPr/>
          </a:p>
          <a:p>
            <a:pPr indent="-228600" lvl="3" marL="1600200" rtl="0" algn="l">
              <a:lnSpc>
                <a:spcPct val="100000"/>
              </a:lnSpc>
              <a:spcBef>
                <a:spcPts val="1000"/>
              </a:spcBef>
              <a:spcAft>
                <a:spcPts val="0"/>
              </a:spcAft>
              <a:buClr>
                <a:schemeClr val="lt2"/>
              </a:buClr>
              <a:buSzPts val="960"/>
              <a:buFont typeface="Noto Sans Symbols"/>
              <a:buChar char="▪"/>
            </a:pPr>
            <a:r>
              <a:rPr lang="en-US">
                <a:solidFill>
                  <a:srgbClr val="000066"/>
                </a:solidFill>
              </a:rPr>
              <a:t>Vertex programs</a:t>
            </a:r>
            <a:endParaRPr/>
          </a:p>
          <a:p>
            <a:pPr indent="-285750" lvl="1" marL="742950" rtl="0" algn="l">
              <a:lnSpc>
                <a:spcPct val="100000"/>
              </a:lnSpc>
              <a:spcBef>
                <a:spcPts val="1000"/>
              </a:spcBef>
              <a:spcAft>
                <a:spcPts val="0"/>
              </a:spcAft>
              <a:buSzPts val="1280"/>
              <a:buChar char="►"/>
            </a:pPr>
            <a:r>
              <a:rPr lang="en-US"/>
              <a:t>Allows for platform specific features through extensions</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9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Libraries</a:t>
            </a:r>
            <a:endParaRPr/>
          </a:p>
        </p:txBody>
      </p:sp>
      <p:sp>
        <p:nvSpPr>
          <p:cNvPr id="1700" name="Google Shape;1700;p9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OpenGL core library</a:t>
            </a:r>
            <a:endParaRPr/>
          </a:p>
          <a:p>
            <a:pPr indent="-285750" lvl="1" marL="742950" rtl="0" algn="l">
              <a:lnSpc>
                <a:spcPct val="90000"/>
              </a:lnSpc>
              <a:spcBef>
                <a:spcPts val="1000"/>
              </a:spcBef>
              <a:spcAft>
                <a:spcPts val="0"/>
              </a:spcAft>
              <a:buSzPts val="1280"/>
              <a:buChar char="►"/>
            </a:pPr>
            <a:r>
              <a:rPr lang="en-US"/>
              <a:t>OpenGL32 on Windows</a:t>
            </a:r>
            <a:endParaRPr/>
          </a:p>
          <a:p>
            <a:pPr indent="-285750" lvl="1" marL="742950" rtl="0" algn="l">
              <a:lnSpc>
                <a:spcPct val="90000"/>
              </a:lnSpc>
              <a:spcBef>
                <a:spcPts val="1000"/>
              </a:spcBef>
              <a:spcAft>
                <a:spcPts val="0"/>
              </a:spcAft>
              <a:buSzPts val="1280"/>
              <a:buChar char="►"/>
            </a:pPr>
            <a:r>
              <a:rPr lang="en-US"/>
              <a:t>GL on most unix/linux systems</a:t>
            </a:r>
            <a:endParaRPr/>
          </a:p>
          <a:p>
            <a:pPr indent="-342900" lvl="0" marL="342900" rtl="0" algn="l">
              <a:lnSpc>
                <a:spcPct val="90000"/>
              </a:lnSpc>
              <a:spcBef>
                <a:spcPts val="1000"/>
              </a:spcBef>
              <a:spcAft>
                <a:spcPts val="0"/>
              </a:spcAft>
              <a:buSzPts val="1440"/>
              <a:buChar char="►"/>
            </a:pPr>
            <a:r>
              <a:rPr lang="en-US"/>
              <a:t>OpenGL Utility Library (GLU)</a:t>
            </a:r>
            <a:endParaRPr/>
          </a:p>
          <a:p>
            <a:pPr indent="-285750" lvl="1" marL="742950" rtl="0" algn="l">
              <a:lnSpc>
                <a:spcPct val="90000"/>
              </a:lnSpc>
              <a:spcBef>
                <a:spcPts val="1000"/>
              </a:spcBef>
              <a:spcAft>
                <a:spcPts val="0"/>
              </a:spcAft>
              <a:buSzPts val="1280"/>
              <a:buChar char="►"/>
            </a:pPr>
            <a:r>
              <a:rPr lang="en-US"/>
              <a:t>Provides functionality in OpenGL core but avoids having to rewrite code</a:t>
            </a:r>
            <a:endParaRPr/>
          </a:p>
          <a:p>
            <a:pPr indent="-342900" lvl="0" marL="342900" rtl="0" algn="l">
              <a:lnSpc>
                <a:spcPct val="90000"/>
              </a:lnSpc>
              <a:spcBef>
                <a:spcPts val="1000"/>
              </a:spcBef>
              <a:spcAft>
                <a:spcPts val="0"/>
              </a:spcAft>
              <a:buSzPts val="1440"/>
              <a:buChar char="►"/>
            </a:pPr>
            <a:r>
              <a:rPr lang="en-US"/>
              <a:t>Links with window system</a:t>
            </a:r>
            <a:endParaRPr/>
          </a:p>
          <a:p>
            <a:pPr indent="-285750" lvl="1" marL="742950" rtl="0" algn="l">
              <a:lnSpc>
                <a:spcPct val="90000"/>
              </a:lnSpc>
              <a:spcBef>
                <a:spcPts val="1000"/>
              </a:spcBef>
              <a:spcAft>
                <a:spcPts val="0"/>
              </a:spcAft>
              <a:buSzPts val="1280"/>
              <a:buChar char="►"/>
            </a:pPr>
            <a:r>
              <a:rPr lang="en-US"/>
              <a:t>GLX for X window systems</a:t>
            </a:r>
            <a:endParaRPr/>
          </a:p>
          <a:p>
            <a:pPr indent="-285750" lvl="1" marL="742950" rtl="0" algn="l">
              <a:lnSpc>
                <a:spcPct val="90000"/>
              </a:lnSpc>
              <a:spcBef>
                <a:spcPts val="1000"/>
              </a:spcBef>
              <a:spcAft>
                <a:spcPts val="0"/>
              </a:spcAft>
              <a:buSzPts val="1280"/>
              <a:buChar char="►"/>
            </a:pPr>
            <a:r>
              <a:rPr lang="en-US"/>
              <a:t>WGL for Widows</a:t>
            </a:r>
            <a:endParaRPr/>
          </a:p>
          <a:p>
            <a:pPr indent="-285750" lvl="1" marL="742950" rtl="0" algn="l">
              <a:lnSpc>
                <a:spcPct val="90000"/>
              </a:lnSpc>
              <a:spcBef>
                <a:spcPts val="1000"/>
              </a:spcBef>
              <a:spcAft>
                <a:spcPts val="0"/>
              </a:spcAft>
              <a:buSzPts val="1280"/>
              <a:buChar char="►"/>
            </a:pPr>
            <a:r>
              <a:rPr lang="en-US"/>
              <a:t>AGL for Macintosh</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idx="1" type="body"/>
          </p:nvPr>
        </p:nvSpPr>
        <p:spPr>
          <a:xfrm>
            <a:off x="1019331" y="2023673"/>
            <a:ext cx="9877266" cy="43921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Graphs and charts</a:t>
            </a:r>
            <a:endParaRPr/>
          </a:p>
          <a:p>
            <a:pPr indent="-342900" lvl="0" marL="342900" rtl="0" algn="l">
              <a:lnSpc>
                <a:spcPct val="100000"/>
              </a:lnSpc>
              <a:spcBef>
                <a:spcPts val="1000"/>
              </a:spcBef>
              <a:spcAft>
                <a:spcPts val="0"/>
              </a:spcAft>
              <a:buSzPts val="1440"/>
              <a:buFont typeface="Noto Sans Symbols"/>
              <a:buChar char="⮚"/>
            </a:pPr>
            <a:r>
              <a:rPr b="1" lang="en-US"/>
              <a:t>Computer-aided design</a:t>
            </a:r>
            <a:endParaRPr/>
          </a:p>
          <a:p>
            <a:pPr indent="-342900" lvl="0" marL="342900" rtl="0" algn="l">
              <a:lnSpc>
                <a:spcPct val="100000"/>
              </a:lnSpc>
              <a:spcBef>
                <a:spcPts val="1000"/>
              </a:spcBef>
              <a:spcAft>
                <a:spcPts val="0"/>
              </a:spcAft>
              <a:buSzPts val="1440"/>
              <a:buChar char="►"/>
            </a:pPr>
            <a:r>
              <a:rPr lang="en-US"/>
              <a:t>Virtual-Reality Environments</a:t>
            </a:r>
            <a:endParaRPr/>
          </a:p>
          <a:p>
            <a:pPr indent="-342900" lvl="0" marL="342900" rtl="0" algn="l">
              <a:lnSpc>
                <a:spcPct val="100000"/>
              </a:lnSpc>
              <a:spcBef>
                <a:spcPts val="1000"/>
              </a:spcBef>
              <a:spcAft>
                <a:spcPts val="0"/>
              </a:spcAft>
              <a:buSzPts val="1440"/>
              <a:buChar char="►"/>
            </a:pPr>
            <a:r>
              <a:rPr lang="en-US"/>
              <a:t>Scientific visualization</a:t>
            </a:r>
            <a:endParaRPr/>
          </a:p>
          <a:p>
            <a:pPr indent="-342900" lvl="0" marL="342900" rtl="0" algn="l">
              <a:lnSpc>
                <a:spcPct val="100000"/>
              </a:lnSpc>
              <a:spcBef>
                <a:spcPts val="1000"/>
              </a:spcBef>
              <a:spcAft>
                <a:spcPts val="0"/>
              </a:spcAft>
              <a:buSzPts val="1440"/>
              <a:buChar char="►"/>
            </a:pPr>
            <a:r>
              <a:rPr lang="en-US"/>
              <a:t>Education and Training</a:t>
            </a:r>
            <a:endParaRPr/>
          </a:p>
          <a:p>
            <a:pPr indent="-342900" lvl="0" marL="342900" rtl="0" algn="l">
              <a:lnSpc>
                <a:spcPct val="100000"/>
              </a:lnSpc>
              <a:spcBef>
                <a:spcPts val="1000"/>
              </a:spcBef>
              <a:spcAft>
                <a:spcPts val="0"/>
              </a:spcAft>
              <a:buSzPts val="1440"/>
              <a:buChar char="►"/>
            </a:pPr>
            <a:r>
              <a:rPr lang="en-US"/>
              <a:t>Computer art</a:t>
            </a:r>
            <a:endParaRPr/>
          </a:p>
          <a:p>
            <a:pPr indent="-342900" lvl="0" marL="342900" rtl="0" algn="l">
              <a:lnSpc>
                <a:spcPct val="100000"/>
              </a:lnSpc>
              <a:spcBef>
                <a:spcPts val="1000"/>
              </a:spcBef>
              <a:spcAft>
                <a:spcPts val="0"/>
              </a:spcAft>
              <a:buSzPts val="1440"/>
              <a:buChar char="►"/>
            </a:pPr>
            <a:r>
              <a:rPr lang="en-US"/>
              <a:t>Entertainment</a:t>
            </a:r>
            <a:endParaRPr/>
          </a:p>
          <a:p>
            <a:pPr indent="-342900" lvl="0" marL="342900" rtl="0" algn="l">
              <a:lnSpc>
                <a:spcPct val="100000"/>
              </a:lnSpc>
              <a:spcBef>
                <a:spcPts val="1000"/>
              </a:spcBef>
              <a:spcAft>
                <a:spcPts val="0"/>
              </a:spcAft>
              <a:buSzPts val="1440"/>
              <a:buChar char="►"/>
            </a:pPr>
            <a:r>
              <a:rPr lang="en-US"/>
              <a:t>Image Processing</a:t>
            </a:r>
            <a:endParaRPr/>
          </a:p>
          <a:p>
            <a:pPr indent="-342900" lvl="0" marL="342900" rtl="0" algn="l">
              <a:lnSpc>
                <a:spcPct val="100000"/>
              </a:lnSpc>
              <a:spcBef>
                <a:spcPts val="1000"/>
              </a:spcBef>
              <a:spcAft>
                <a:spcPts val="0"/>
              </a:spcAft>
              <a:buSzPts val="1440"/>
              <a:buChar char="►"/>
            </a:pPr>
            <a:r>
              <a:rPr lang="en-US"/>
              <a:t>Graphical User Interfaces</a:t>
            </a:r>
            <a:endParaRPr/>
          </a:p>
        </p:txBody>
      </p:sp>
      <p:pic>
        <p:nvPicPr>
          <p:cNvPr id="209" name="Google Shape;209;p13"/>
          <p:cNvPicPr preferRelativeResize="0"/>
          <p:nvPr/>
        </p:nvPicPr>
        <p:blipFill rotWithShape="1">
          <a:blip r:embed="rId3">
            <a:alphaModFix/>
          </a:blip>
          <a:srcRect b="0" l="0" r="0" t="0"/>
          <a:stretch/>
        </p:blipFill>
        <p:spPr>
          <a:xfrm>
            <a:off x="5019071" y="2839507"/>
            <a:ext cx="2447925" cy="1893887"/>
          </a:xfrm>
          <a:prstGeom prst="rect">
            <a:avLst/>
          </a:prstGeom>
          <a:noFill/>
          <a:ln>
            <a:noFill/>
          </a:ln>
        </p:spPr>
      </p:pic>
      <p:sp>
        <p:nvSpPr>
          <p:cNvPr id="210" name="Google Shape;210;p13"/>
          <p:cNvSpPr txBox="1"/>
          <p:nvPr/>
        </p:nvSpPr>
        <p:spPr>
          <a:xfrm>
            <a:off x="4699350" y="4701447"/>
            <a:ext cx="2303463" cy="30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Gear Shaft Design</a:t>
            </a:r>
            <a:endParaRPr b="1" i="0" sz="1400" u="none" cap="none" strike="noStrike">
              <a:solidFill>
                <a:schemeClr val="dk1"/>
              </a:solidFill>
              <a:latin typeface="Trebuchet MS"/>
              <a:ea typeface="Trebuchet MS"/>
              <a:cs typeface="Trebuchet MS"/>
              <a:sym typeface="Trebuchet MS"/>
            </a:endParaRPr>
          </a:p>
        </p:txBody>
      </p:sp>
      <p:pic>
        <p:nvPicPr>
          <p:cNvPr id="211" name="Google Shape;211;p13"/>
          <p:cNvPicPr preferRelativeResize="0"/>
          <p:nvPr/>
        </p:nvPicPr>
        <p:blipFill rotWithShape="1">
          <a:blip r:embed="rId4">
            <a:alphaModFix/>
          </a:blip>
          <a:srcRect b="0" l="0" r="0" t="0"/>
          <a:stretch/>
        </p:blipFill>
        <p:spPr>
          <a:xfrm>
            <a:off x="8163683" y="1125593"/>
            <a:ext cx="2808288" cy="1658938"/>
          </a:xfrm>
          <a:prstGeom prst="rect">
            <a:avLst/>
          </a:prstGeom>
          <a:noFill/>
          <a:ln>
            <a:noFill/>
          </a:ln>
        </p:spPr>
      </p:pic>
      <p:sp>
        <p:nvSpPr>
          <p:cNvPr id="212" name="Google Shape;212;p13"/>
          <p:cNvSpPr txBox="1"/>
          <p:nvPr/>
        </p:nvSpPr>
        <p:spPr>
          <a:xfrm>
            <a:off x="7679753" y="2775017"/>
            <a:ext cx="2665412" cy="30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Los Angeles Airport</a:t>
            </a:r>
            <a:endParaRPr b="1" i="0" sz="1400" u="none" cap="none" strike="noStrike">
              <a:solidFill>
                <a:schemeClr val="dk1"/>
              </a:solidFill>
              <a:latin typeface="Trebuchet MS"/>
              <a:ea typeface="Trebuchet MS"/>
              <a:cs typeface="Trebuchet MS"/>
              <a:sym typeface="Trebuchet MS"/>
            </a:endParaRPr>
          </a:p>
        </p:txBody>
      </p:sp>
      <p:pic>
        <p:nvPicPr>
          <p:cNvPr id="213" name="Google Shape;213;p13"/>
          <p:cNvPicPr preferRelativeResize="0"/>
          <p:nvPr/>
        </p:nvPicPr>
        <p:blipFill rotWithShape="1">
          <a:blip r:embed="rId5">
            <a:alphaModFix/>
          </a:blip>
          <a:srcRect b="0" l="0" r="0" t="0"/>
          <a:stretch/>
        </p:blipFill>
        <p:spPr>
          <a:xfrm>
            <a:off x="8451814" y="3354502"/>
            <a:ext cx="2232025" cy="2182812"/>
          </a:xfrm>
          <a:prstGeom prst="rect">
            <a:avLst/>
          </a:prstGeom>
          <a:noFill/>
          <a:ln>
            <a:noFill/>
          </a:ln>
        </p:spPr>
      </p:pic>
      <p:sp>
        <p:nvSpPr>
          <p:cNvPr id="214" name="Google Shape;214;p13"/>
          <p:cNvSpPr txBox="1"/>
          <p:nvPr/>
        </p:nvSpPr>
        <p:spPr>
          <a:xfrm>
            <a:off x="7919661" y="5544682"/>
            <a:ext cx="2519363" cy="30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400"/>
              <a:buFont typeface="Trebuchet MS"/>
              <a:buNone/>
            </a:pPr>
            <a:r>
              <a:rPr b="1" i="0" lang="en-US" sz="1400" u="none" cap="none" strike="noStrike">
                <a:solidFill>
                  <a:schemeClr val="dk1"/>
                </a:solidFill>
                <a:latin typeface="Trebuchet MS"/>
                <a:ea typeface="Trebuchet MS"/>
                <a:cs typeface="Trebuchet MS"/>
                <a:sym typeface="Trebuchet MS"/>
              </a:rPr>
              <a:t>CMOS Circuit Design</a:t>
            </a:r>
            <a:endParaRPr b="1" i="0" sz="1400" u="none" cap="none" strike="noStrike">
              <a:solidFill>
                <a:schemeClr val="dk1"/>
              </a:solidFill>
              <a:latin typeface="Trebuchet MS"/>
              <a:ea typeface="Trebuchet MS"/>
              <a:cs typeface="Trebuchet MS"/>
              <a:sym typeface="Trebuchet MS"/>
            </a:endParaRPr>
          </a:p>
        </p:txBody>
      </p:sp>
      <p:sp>
        <p:nvSpPr>
          <p:cNvPr id="215" name="Google Shape;215;p13"/>
          <p:cNvSpPr txBox="1"/>
          <p:nvPr/>
        </p:nvSpPr>
        <p:spPr>
          <a:xfrm>
            <a:off x="10514398" y="5856839"/>
            <a:ext cx="9771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rebuchet MS"/>
                <a:ea typeface="Trebuchet MS"/>
                <a:cs typeface="Trebuchet MS"/>
                <a:sym typeface="Trebuchet MS"/>
              </a:rPr>
              <a:t>Contd…</a:t>
            </a:r>
            <a:endParaRPr b="0" i="0" sz="1600" u="none" cap="none" strike="noStrike">
              <a:solidFill>
                <a:schemeClr val="dk1"/>
              </a:solidFill>
              <a:latin typeface="Trebuchet MS"/>
              <a:ea typeface="Trebuchet MS"/>
              <a:cs typeface="Trebuchet MS"/>
              <a:sym typeface="Trebuchet MS"/>
            </a:endParaRPr>
          </a:p>
        </p:txBody>
      </p:sp>
      <p:sp>
        <p:nvSpPr>
          <p:cNvPr id="216" name="Google Shape;216;p13"/>
          <p:cNvSpPr txBox="1"/>
          <p:nvPr/>
        </p:nvSpPr>
        <p:spPr>
          <a:xfrm>
            <a:off x="794478" y="839448"/>
            <a:ext cx="7105338" cy="100642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90000"/>
              </a:lnSpc>
              <a:spcBef>
                <a:spcPts val="0"/>
              </a:spcBef>
              <a:spcAft>
                <a:spcPts val="0"/>
              </a:spcAft>
              <a:buClr>
                <a:srgbClr val="000000"/>
              </a:buClr>
              <a:buSzPts val="2200"/>
              <a:buFont typeface="Arial"/>
              <a:buNone/>
            </a:pPr>
            <a:r>
              <a:rPr b="0" i="0" lang="en-US" sz="2200" u="none" cap="none" strike="noStrike">
                <a:solidFill>
                  <a:srgbClr val="262626"/>
                </a:solidFill>
                <a:latin typeface="Trebuchet MS"/>
                <a:ea typeface="Trebuchet MS"/>
                <a:cs typeface="Trebuchet MS"/>
                <a:sym typeface="Trebuchet MS"/>
              </a:rPr>
              <a:t>			In design of building, automobiles, aircrafts, watercrafts, spacecrafts, computers, textiles, home appliances and a multitude of other products</a:t>
            </a:r>
            <a:endParaRPr b="0" i="0" sz="2200" u="none" cap="none" strike="noStrike">
              <a:solidFill>
                <a:srgbClr val="262626"/>
              </a:solidFill>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GLUT</a:t>
            </a:r>
            <a:endParaRPr/>
          </a:p>
        </p:txBody>
      </p:sp>
      <p:sp>
        <p:nvSpPr>
          <p:cNvPr id="1706" name="Google Shape;1706;p94"/>
          <p:cNvSpPr txBox="1"/>
          <p:nvPr>
            <p:ph idx="1" type="body"/>
          </p:nvPr>
        </p:nvSpPr>
        <p:spPr>
          <a:xfrm>
            <a:off x="1295402" y="2466303"/>
            <a:ext cx="9601196" cy="3792829"/>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SzPct val="79999"/>
              <a:buChar char="►"/>
            </a:pPr>
            <a:r>
              <a:rPr lang="en-US" sz="3100"/>
              <a:t>OpenGL Utility Library (GLUT)</a:t>
            </a:r>
            <a:endParaRPr/>
          </a:p>
          <a:p>
            <a:pPr indent="-285750" lvl="1" marL="742950" rtl="0" algn="l">
              <a:lnSpc>
                <a:spcPct val="100000"/>
              </a:lnSpc>
              <a:spcBef>
                <a:spcPts val="1000"/>
              </a:spcBef>
              <a:spcAft>
                <a:spcPts val="0"/>
              </a:spcAft>
              <a:buSzPct val="79999"/>
              <a:buChar char="►"/>
            </a:pPr>
            <a:r>
              <a:rPr lang="en-US" sz="3100"/>
              <a:t>Provides functionality common to all window systems</a:t>
            </a:r>
            <a:endParaRPr/>
          </a:p>
          <a:p>
            <a:pPr indent="-228600" lvl="2" marL="1143000" rtl="0" algn="l">
              <a:lnSpc>
                <a:spcPct val="100000"/>
              </a:lnSpc>
              <a:spcBef>
                <a:spcPts val="1000"/>
              </a:spcBef>
              <a:spcAft>
                <a:spcPts val="0"/>
              </a:spcAft>
              <a:buSzPct val="80000"/>
              <a:buChar char="►"/>
            </a:pPr>
            <a:r>
              <a:rPr lang="en-US" sz="2300"/>
              <a:t>Open a window</a:t>
            </a:r>
            <a:endParaRPr/>
          </a:p>
          <a:p>
            <a:pPr indent="-228600" lvl="2" marL="1143000" rtl="0" algn="l">
              <a:lnSpc>
                <a:spcPct val="100000"/>
              </a:lnSpc>
              <a:spcBef>
                <a:spcPts val="1000"/>
              </a:spcBef>
              <a:spcAft>
                <a:spcPts val="0"/>
              </a:spcAft>
              <a:buSzPct val="80000"/>
              <a:buChar char="►"/>
            </a:pPr>
            <a:r>
              <a:rPr lang="en-US" sz="2300"/>
              <a:t>Get input from mouse and keyboard</a:t>
            </a:r>
            <a:endParaRPr/>
          </a:p>
          <a:p>
            <a:pPr indent="-228600" lvl="2" marL="1143000" rtl="0" algn="l">
              <a:lnSpc>
                <a:spcPct val="100000"/>
              </a:lnSpc>
              <a:spcBef>
                <a:spcPts val="1000"/>
              </a:spcBef>
              <a:spcAft>
                <a:spcPts val="0"/>
              </a:spcAft>
              <a:buSzPct val="80000"/>
              <a:buChar char="►"/>
            </a:pPr>
            <a:r>
              <a:rPr lang="en-US" sz="2300"/>
              <a:t>Menus</a:t>
            </a:r>
            <a:endParaRPr/>
          </a:p>
          <a:p>
            <a:pPr indent="-228600" lvl="2" marL="1143000" rtl="0" algn="l">
              <a:lnSpc>
                <a:spcPct val="100000"/>
              </a:lnSpc>
              <a:spcBef>
                <a:spcPts val="1000"/>
              </a:spcBef>
              <a:spcAft>
                <a:spcPts val="0"/>
              </a:spcAft>
              <a:buSzPct val="80000"/>
              <a:buChar char="►"/>
            </a:pPr>
            <a:r>
              <a:rPr lang="en-US" sz="2300"/>
              <a:t>Event-driven</a:t>
            </a:r>
            <a:endParaRPr/>
          </a:p>
          <a:p>
            <a:pPr indent="-285750" lvl="1" marL="742950" rtl="0" algn="l">
              <a:lnSpc>
                <a:spcPct val="100000"/>
              </a:lnSpc>
              <a:spcBef>
                <a:spcPts val="1000"/>
              </a:spcBef>
              <a:spcAft>
                <a:spcPts val="0"/>
              </a:spcAft>
              <a:buSzPct val="79999"/>
              <a:buChar char="►"/>
            </a:pPr>
            <a:r>
              <a:rPr lang="en-US" sz="3100"/>
              <a:t>Code is portable but GLUT lacks the functionality of a good toolkit for a specific platform</a:t>
            </a:r>
            <a:endParaRPr/>
          </a:p>
          <a:p>
            <a:pPr indent="-228600" lvl="2" marL="1143000" rtl="0" algn="l">
              <a:lnSpc>
                <a:spcPct val="100000"/>
              </a:lnSpc>
              <a:spcBef>
                <a:spcPts val="1000"/>
              </a:spcBef>
              <a:spcAft>
                <a:spcPts val="0"/>
              </a:spcAft>
              <a:buSzPct val="80000"/>
              <a:buChar char="►"/>
            </a:pPr>
            <a:r>
              <a:rPr lang="en-US" sz="2300"/>
              <a:t>Slide bars</a:t>
            </a:r>
            <a:endParaRPr/>
          </a:p>
          <a:p>
            <a:pPr indent="-265176" lvl="0" marL="342900" rtl="0" algn="l">
              <a:lnSpc>
                <a:spcPct val="100000"/>
              </a:lnSpc>
              <a:spcBef>
                <a:spcPts val="1000"/>
              </a:spcBef>
              <a:spcAft>
                <a:spcPts val="0"/>
              </a:spcAft>
              <a:buSzPct val="79999"/>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9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Software Organization</a:t>
            </a:r>
            <a:endParaRPr/>
          </a:p>
        </p:txBody>
      </p:sp>
      <p:sp>
        <p:nvSpPr>
          <p:cNvPr id="1712" name="Google Shape;1712;p95"/>
          <p:cNvSpPr/>
          <p:nvPr/>
        </p:nvSpPr>
        <p:spPr>
          <a:xfrm>
            <a:off x="2644371" y="3370738"/>
            <a:ext cx="6997700" cy="20447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13" name="Google Shape;1713;p95"/>
          <p:cNvSpPr/>
          <p:nvPr/>
        </p:nvSpPr>
        <p:spPr>
          <a:xfrm>
            <a:off x="5235171" y="3370738"/>
            <a:ext cx="1816100" cy="6731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cxnSp>
        <p:nvCxnSpPr>
          <p:cNvPr id="1714" name="Google Shape;1714;p95"/>
          <p:cNvCxnSpPr/>
          <p:nvPr/>
        </p:nvCxnSpPr>
        <p:spPr>
          <a:xfrm>
            <a:off x="8200621" y="3364388"/>
            <a:ext cx="0" cy="1371600"/>
          </a:xfrm>
          <a:prstGeom prst="straightConnector1">
            <a:avLst/>
          </a:prstGeom>
          <a:noFill/>
          <a:ln cap="flat" cmpd="sng" w="12700">
            <a:solidFill>
              <a:schemeClr val="dk1"/>
            </a:solidFill>
            <a:prstDash val="solid"/>
            <a:round/>
            <a:headEnd len="sm" w="sm" type="none"/>
            <a:tailEnd len="sm" w="sm" type="none"/>
          </a:ln>
        </p:spPr>
      </p:cxnSp>
      <p:cxnSp>
        <p:nvCxnSpPr>
          <p:cNvPr id="1715" name="Google Shape;1715;p95"/>
          <p:cNvCxnSpPr/>
          <p:nvPr/>
        </p:nvCxnSpPr>
        <p:spPr>
          <a:xfrm rot="10800000">
            <a:off x="6600421" y="4735988"/>
            <a:ext cx="1600200" cy="0"/>
          </a:xfrm>
          <a:prstGeom prst="straightConnector1">
            <a:avLst/>
          </a:prstGeom>
          <a:noFill/>
          <a:ln cap="flat" cmpd="sng" w="12700">
            <a:solidFill>
              <a:schemeClr val="dk1"/>
            </a:solidFill>
            <a:prstDash val="solid"/>
            <a:round/>
            <a:headEnd len="sm" w="sm" type="none"/>
            <a:tailEnd len="sm" w="sm" type="none"/>
          </a:ln>
        </p:spPr>
      </p:cxnSp>
      <p:cxnSp>
        <p:nvCxnSpPr>
          <p:cNvPr id="1716" name="Google Shape;1716;p95"/>
          <p:cNvCxnSpPr/>
          <p:nvPr/>
        </p:nvCxnSpPr>
        <p:spPr>
          <a:xfrm>
            <a:off x="6600421" y="4050188"/>
            <a:ext cx="0" cy="685800"/>
          </a:xfrm>
          <a:prstGeom prst="straightConnector1">
            <a:avLst/>
          </a:prstGeom>
          <a:noFill/>
          <a:ln cap="flat" cmpd="sng" w="12700">
            <a:solidFill>
              <a:schemeClr val="dk1"/>
            </a:solidFill>
            <a:prstDash val="solid"/>
            <a:round/>
            <a:headEnd len="sm" w="sm" type="none"/>
            <a:tailEnd len="sm" w="sm" type="none"/>
          </a:ln>
        </p:spPr>
      </p:cxnSp>
      <p:cxnSp>
        <p:nvCxnSpPr>
          <p:cNvPr id="1717" name="Google Shape;1717;p95"/>
          <p:cNvCxnSpPr/>
          <p:nvPr/>
        </p:nvCxnSpPr>
        <p:spPr>
          <a:xfrm>
            <a:off x="4085821" y="4050188"/>
            <a:ext cx="0" cy="685800"/>
          </a:xfrm>
          <a:prstGeom prst="straightConnector1">
            <a:avLst/>
          </a:prstGeom>
          <a:noFill/>
          <a:ln cap="flat" cmpd="sng" w="12700">
            <a:solidFill>
              <a:schemeClr val="dk1"/>
            </a:solidFill>
            <a:prstDash val="solid"/>
            <a:round/>
            <a:headEnd len="sm" w="sm" type="none"/>
            <a:tailEnd len="sm" w="sm" type="none"/>
          </a:ln>
        </p:spPr>
      </p:cxnSp>
      <p:cxnSp>
        <p:nvCxnSpPr>
          <p:cNvPr id="1718" name="Google Shape;1718;p95"/>
          <p:cNvCxnSpPr/>
          <p:nvPr/>
        </p:nvCxnSpPr>
        <p:spPr>
          <a:xfrm>
            <a:off x="5686021" y="4050188"/>
            <a:ext cx="0" cy="685800"/>
          </a:xfrm>
          <a:prstGeom prst="straightConnector1">
            <a:avLst/>
          </a:prstGeom>
          <a:noFill/>
          <a:ln cap="flat" cmpd="sng" w="12700">
            <a:solidFill>
              <a:schemeClr val="dk1"/>
            </a:solidFill>
            <a:prstDash val="solid"/>
            <a:round/>
            <a:headEnd len="sm" w="sm" type="none"/>
            <a:tailEnd len="sm" w="sm" type="none"/>
          </a:ln>
        </p:spPr>
      </p:cxnSp>
      <p:cxnSp>
        <p:nvCxnSpPr>
          <p:cNvPr id="1719" name="Google Shape;1719;p95"/>
          <p:cNvCxnSpPr/>
          <p:nvPr/>
        </p:nvCxnSpPr>
        <p:spPr>
          <a:xfrm>
            <a:off x="6143221" y="4050188"/>
            <a:ext cx="0" cy="1371600"/>
          </a:xfrm>
          <a:prstGeom prst="straightConnector1">
            <a:avLst/>
          </a:prstGeom>
          <a:noFill/>
          <a:ln cap="flat" cmpd="sng" w="12700">
            <a:solidFill>
              <a:schemeClr val="dk1"/>
            </a:solidFill>
            <a:prstDash val="solid"/>
            <a:round/>
            <a:headEnd len="sm" w="sm" type="none"/>
            <a:tailEnd len="sm" w="sm" type="none"/>
          </a:ln>
        </p:spPr>
      </p:cxnSp>
      <p:sp>
        <p:nvSpPr>
          <p:cNvPr id="1720" name="Google Shape;1720;p95"/>
          <p:cNvSpPr/>
          <p:nvPr/>
        </p:nvSpPr>
        <p:spPr>
          <a:xfrm>
            <a:off x="5670146" y="3500913"/>
            <a:ext cx="1022350"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GLUT</a:t>
            </a:r>
            <a:endParaRPr b="0" i="0" sz="1400" u="none" cap="none" strike="noStrike">
              <a:solidFill>
                <a:srgbClr val="000000"/>
              </a:solidFill>
              <a:latin typeface="Arial"/>
              <a:ea typeface="Arial"/>
              <a:cs typeface="Arial"/>
              <a:sym typeface="Arial"/>
            </a:endParaRPr>
          </a:p>
        </p:txBody>
      </p:sp>
      <p:sp>
        <p:nvSpPr>
          <p:cNvPr id="1721" name="Google Shape;1721;p95"/>
          <p:cNvSpPr/>
          <p:nvPr/>
        </p:nvSpPr>
        <p:spPr>
          <a:xfrm>
            <a:off x="7194146" y="4186713"/>
            <a:ext cx="836613"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GLU</a:t>
            </a:r>
            <a:endParaRPr b="0" i="0" sz="1400" u="none" cap="none" strike="noStrike">
              <a:solidFill>
                <a:srgbClr val="000000"/>
              </a:solidFill>
              <a:latin typeface="Arial"/>
              <a:ea typeface="Arial"/>
              <a:cs typeface="Arial"/>
              <a:sym typeface="Arial"/>
            </a:endParaRPr>
          </a:p>
        </p:txBody>
      </p:sp>
      <p:sp>
        <p:nvSpPr>
          <p:cNvPr id="1722" name="Google Shape;1722;p95"/>
          <p:cNvSpPr/>
          <p:nvPr/>
        </p:nvSpPr>
        <p:spPr>
          <a:xfrm>
            <a:off x="7727546" y="4796313"/>
            <a:ext cx="615950"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GL</a:t>
            </a:r>
            <a:endParaRPr b="0" i="0" sz="1400" u="none" cap="none" strike="noStrike">
              <a:solidFill>
                <a:srgbClr val="000000"/>
              </a:solidFill>
              <a:latin typeface="Arial"/>
              <a:ea typeface="Arial"/>
              <a:cs typeface="Arial"/>
              <a:sym typeface="Arial"/>
            </a:endParaRPr>
          </a:p>
        </p:txBody>
      </p:sp>
      <p:sp>
        <p:nvSpPr>
          <p:cNvPr id="1723" name="Google Shape;1723;p95"/>
          <p:cNvSpPr/>
          <p:nvPr/>
        </p:nvSpPr>
        <p:spPr>
          <a:xfrm>
            <a:off x="4190596" y="4018438"/>
            <a:ext cx="1392238" cy="711200"/>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Arial"/>
                <a:ea typeface="Arial"/>
                <a:cs typeface="Arial"/>
                <a:sym typeface="Arial"/>
              </a:rPr>
              <a:t>GLX, AGL</a:t>
            </a:r>
            <a:br>
              <a:rPr b="1" i="0" lang="en-US" sz="2000" u="none" cap="none" strike="noStrike">
                <a:solidFill>
                  <a:schemeClr val="dk1"/>
                </a:solidFill>
                <a:latin typeface="Arial"/>
                <a:ea typeface="Arial"/>
                <a:cs typeface="Arial"/>
                <a:sym typeface="Arial"/>
              </a:rPr>
            </a:br>
            <a:r>
              <a:rPr b="1" i="0" lang="en-US" sz="2000" u="none" cap="none" strike="noStrike">
                <a:solidFill>
                  <a:schemeClr val="dk1"/>
                </a:solidFill>
                <a:latin typeface="Arial"/>
                <a:ea typeface="Arial"/>
                <a:cs typeface="Arial"/>
                <a:sym typeface="Arial"/>
              </a:rPr>
              <a:t>or WGL</a:t>
            </a:r>
            <a:endParaRPr b="0" i="0" sz="1400" u="none" cap="none" strike="noStrike">
              <a:solidFill>
                <a:srgbClr val="000000"/>
              </a:solidFill>
              <a:latin typeface="Arial"/>
              <a:ea typeface="Arial"/>
              <a:cs typeface="Arial"/>
              <a:sym typeface="Arial"/>
            </a:endParaRPr>
          </a:p>
        </p:txBody>
      </p:sp>
      <p:sp>
        <p:nvSpPr>
          <p:cNvPr id="1724" name="Google Shape;1724;p95"/>
          <p:cNvSpPr/>
          <p:nvPr/>
        </p:nvSpPr>
        <p:spPr>
          <a:xfrm>
            <a:off x="2984096" y="4872513"/>
            <a:ext cx="2832100"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X, Win32, Mac O/S</a:t>
            </a:r>
            <a:endParaRPr b="0" i="0" sz="1400" u="none" cap="none" strike="noStrike">
              <a:solidFill>
                <a:srgbClr val="000000"/>
              </a:solidFill>
              <a:latin typeface="Arial"/>
              <a:ea typeface="Arial"/>
              <a:cs typeface="Arial"/>
              <a:sym typeface="Arial"/>
            </a:endParaRPr>
          </a:p>
        </p:txBody>
      </p:sp>
      <p:sp>
        <p:nvSpPr>
          <p:cNvPr id="1725" name="Google Shape;1725;p95"/>
          <p:cNvSpPr/>
          <p:nvPr/>
        </p:nvSpPr>
        <p:spPr>
          <a:xfrm>
            <a:off x="2644371" y="5732938"/>
            <a:ext cx="6997700" cy="368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26" name="Google Shape;1726;p95"/>
          <p:cNvSpPr/>
          <p:nvPr/>
        </p:nvSpPr>
        <p:spPr>
          <a:xfrm>
            <a:off x="4196946" y="5694838"/>
            <a:ext cx="3902075"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software and/or hardware</a:t>
            </a:r>
            <a:endParaRPr b="0" i="0" sz="1400" u="none" cap="none" strike="noStrike">
              <a:solidFill>
                <a:srgbClr val="000000"/>
              </a:solidFill>
              <a:latin typeface="Arial"/>
              <a:ea typeface="Arial"/>
              <a:cs typeface="Arial"/>
              <a:sym typeface="Arial"/>
            </a:endParaRPr>
          </a:p>
        </p:txBody>
      </p:sp>
      <p:sp>
        <p:nvSpPr>
          <p:cNvPr id="1727" name="Google Shape;1727;p95"/>
          <p:cNvSpPr/>
          <p:nvPr/>
        </p:nvSpPr>
        <p:spPr>
          <a:xfrm>
            <a:off x="2644371" y="2662713"/>
            <a:ext cx="6997700" cy="368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28" name="Google Shape;1728;p95"/>
          <p:cNvSpPr/>
          <p:nvPr/>
        </p:nvSpPr>
        <p:spPr>
          <a:xfrm>
            <a:off x="4585884" y="2578576"/>
            <a:ext cx="3121025" cy="466725"/>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Arial"/>
                <a:ea typeface="Arial"/>
                <a:cs typeface="Arial"/>
                <a:sym typeface="Arial"/>
              </a:rPr>
              <a:t>application program</a:t>
            </a:r>
            <a:endParaRPr b="0" i="0" sz="1400" u="none" cap="none" strike="noStrike">
              <a:solidFill>
                <a:srgbClr val="000000"/>
              </a:solidFill>
              <a:latin typeface="Arial"/>
              <a:ea typeface="Arial"/>
              <a:cs typeface="Arial"/>
              <a:sym typeface="Arial"/>
            </a:endParaRPr>
          </a:p>
        </p:txBody>
      </p:sp>
      <p:cxnSp>
        <p:nvCxnSpPr>
          <p:cNvPr id="1729" name="Google Shape;1729;p95"/>
          <p:cNvCxnSpPr/>
          <p:nvPr/>
        </p:nvCxnSpPr>
        <p:spPr>
          <a:xfrm rot="10800000">
            <a:off x="4085821" y="4050188"/>
            <a:ext cx="762000" cy="0"/>
          </a:xfrm>
          <a:prstGeom prst="straightConnector1">
            <a:avLst/>
          </a:prstGeom>
          <a:noFill/>
          <a:ln cap="flat" cmpd="sng" w="12700">
            <a:solidFill>
              <a:schemeClr val="dk1"/>
            </a:solidFill>
            <a:prstDash val="solid"/>
            <a:round/>
            <a:headEnd len="sm" w="sm" type="none"/>
            <a:tailEnd len="sm" w="sm" type="none"/>
          </a:ln>
        </p:spPr>
      </p:cxnSp>
      <p:cxnSp>
        <p:nvCxnSpPr>
          <p:cNvPr id="1730" name="Google Shape;1730;p95"/>
          <p:cNvCxnSpPr/>
          <p:nvPr/>
        </p:nvCxnSpPr>
        <p:spPr>
          <a:xfrm rot="10800000">
            <a:off x="3095221" y="4050188"/>
            <a:ext cx="990600" cy="0"/>
          </a:xfrm>
          <a:prstGeom prst="straightConnector1">
            <a:avLst/>
          </a:prstGeom>
          <a:noFill/>
          <a:ln cap="flat" cmpd="sng" w="12700">
            <a:solidFill>
              <a:schemeClr val="dk1"/>
            </a:solidFill>
            <a:prstDash val="solid"/>
            <a:round/>
            <a:headEnd len="sm" w="sm" type="none"/>
            <a:tailEnd len="sm" w="sm" type="none"/>
          </a:ln>
        </p:spPr>
      </p:cxnSp>
      <p:sp>
        <p:nvSpPr>
          <p:cNvPr id="1731" name="Google Shape;1731;p95"/>
          <p:cNvSpPr/>
          <p:nvPr/>
        </p:nvSpPr>
        <p:spPr>
          <a:xfrm>
            <a:off x="3068234" y="3439001"/>
            <a:ext cx="1812925" cy="590550"/>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OpenGL Motif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widget or similar</a:t>
            </a:r>
            <a:endParaRPr b="0" i="0" sz="1400" u="none" cap="none" strike="noStrike">
              <a:solidFill>
                <a:srgbClr val="000000"/>
              </a:solidFill>
              <a:latin typeface="Arial"/>
              <a:ea typeface="Arial"/>
              <a:cs typeface="Arial"/>
              <a:sym typeface="Arial"/>
            </a:endParaRPr>
          </a:p>
        </p:txBody>
      </p:sp>
      <p:cxnSp>
        <p:nvCxnSpPr>
          <p:cNvPr id="1732" name="Google Shape;1732;p95"/>
          <p:cNvCxnSpPr/>
          <p:nvPr/>
        </p:nvCxnSpPr>
        <p:spPr>
          <a:xfrm>
            <a:off x="40096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33" name="Google Shape;1733;p95"/>
          <p:cNvCxnSpPr/>
          <p:nvPr/>
        </p:nvCxnSpPr>
        <p:spPr>
          <a:xfrm>
            <a:off x="4847821" y="3364388"/>
            <a:ext cx="0" cy="685800"/>
          </a:xfrm>
          <a:prstGeom prst="straightConnector1">
            <a:avLst/>
          </a:prstGeom>
          <a:noFill/>
          <a:ln cap="flat" cmpd="sng" w="12700">
            <a:solidFill>
              <a:schemeClr val="dk1"/>
            </a:solidFill>
            <a:prstDash val="solid"/>
            <a:round/>
            <a:headEnd len="sm" w="sm" type="none"/>
            <a:tailEnd len="sm" w="sm" type="none"/>
          </a:ln>
        </p:spPr>
      </p:cxnSp>
      <p:cxnSp>
        <p:nvCxnSpPr>
          <p:cNvPr id="1734" name="Google Shape;1734;p95"/>
          <p:cNvCxnSpPr/>
          <p:nvPr/>
        </p:nvCxnSpPr>
        <p:spPr>
          <a:xfrm>
            <a:off x="3095221" y="3364388"/>
            <a:ext cx="0" cy="685800"/>
          </a:xfrm>
          <a:prstGeom prst="straightConnector1">
            <a:avLst/>
          </a:prstGeom>
          <a:noFill/>
          <a:ln cap="flat" cmpd="sng" w="12700">
            <a:solidFill>
              <a:schemeClr val="dk1"/>
            </a:solidFill>
            <a:prstDash val="solid"/>
            <a:round/>
            <a:headEnd len="sm" w="sm" type="none"/>
            <a:tailEnd len="sm" w="sm" type="none"/>
          </a:ln>
        </p:spPr>
      </p:cxnSp>
      <p:cxnSp>
        <p:nvCxnSpPr>
          <p:cNvPr id="1735" name="Google Shape;1735;p95"/>
          <p:cNvCxnSpPr/>
          <p:nvPr/>
        </p:nvCxnSpPr>
        <p:spPr>
          <a:xfrm>
            <a:off x="28666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36" name="Google Shape;1736;p95"/>
          <p:cNvCxnSpPr/>
          <p:nvPr/>
        </p:nvCxnSpPr>
        <p:spPr>
          <a:xfrm>
            <a:off x="50002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37" name="Google Shape;1737;p95"/>
          <p:cNvCxnSpPr/>
          <p:nvPr/>
        </p:nvCxnSpPr>
        <p:spPr>
          <a:xfrm>
            <a:off x="61432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38" name="Google Shape;1738;p95"/>
          <p:cNvCxnSpPr/>
          <p:nvPr/>
        </p:nvCxnSpPr>
        <p:spPr>
          <a:xfrm>
            <a:off x="75910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39" name="Google Shape;1739;p95"/>
          <p:cNvCxnSpPr/>
          <p:nvPr/>
        </p:nvCxnSpPr>
        <p:spPr>
          <a:xfrm>
            <a:off x="8810221" y="30595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40" name="Google Shape;1740;p95"/>
          <p:cNvCxnSpPr/>
          <p:nvPr/>
        </p:nvCxnSpPr>
        <p:spPr>
          <a:xfrm>
            <a:off x="7972021" y="54217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41" name="Google Shape;1741;p95"/>
          <p:cNvCxnSpPr/>
          <p:nvPr/>
        </p:nvCxnSpPr>
        <p:spPr>
          <a:xfrm>
            <a:off x="4238221" y="5421788"/>
            <a:ext cx="0" cy="304800"/>
          </a:xfrm>
          <a:prstGeom prst="straightConnector1">
            <a:avLst/>
          </a:prstGeom>
          <a:noFill/>
          <a:ln cap="flat" cmpd="sng" w="12700">
            <a:solidFill>
              <a:schemeClr val="dk1"/>
            </a:solidFill>
            <a:prstDash val="solid"/>
            <a:round/>
            <a:headEnd len="sm" w="sm" type="none"/>
            <a:tailEnd len="med" w="med" type="stealth"/>
          </a:ln>
        </p:spPr>
      </p:cxnSp>
      <p:cxnSp>
        <p:nvCxnSpPr>
          <p:cNvPr id="1742" name="Google Shape;1742;p95"/>
          <p:cNvCxnSpPr/>
          <p:nvPr/>
        </p:nvCxnSpPr>
        <p:spPr>
          <a:xfrm rot="10800000">
            <a:off x="4085821" y="4735988"/>
            <a:ext cx="1600200" cy="0"/>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96"/>
          <p:cNvSpPr txBox="1"/>
          <p:nvPr>
            <p:ph type="title"/>
          </p:nvPr>
        </p:nvSpPr>
        <p:spPr>
          <a:xfrm>
            <a:off x="2642315" y="252210"/>
            <a:ext cx="7772400" cy="1066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Architecture</a:t>
            </a:r>
            <a:endParaRPr/>
          </a:p>
        </p:txBody>
      </p:sp>
      <p:sp>
        <p:nvSpPr>
          <p:cNvPr id="1748" name="Google Shape;1748;p96"/>
          <p:cNvSpPr txBox="1"/>
          <p:nvPr/>
        </p:nvSpPr>
        <p:spPr>
          <a:xfrm>
            <a:off x="3734515" y="1592060"/>
            <a:ext cx="27590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Immediate Mode</a:t>
            </a:r>
            <a:endParaRPr b="0" i="0" sz="2400" u="none" cap="none" strike="noStrike">
              <a:solidFill>
                <a:schemeClr val="dk1"/>
              </a:solidFill>
              <a:latin typeface="Arial"/>
              <a:ea typeface="Arial"/>
              <a:cs typeface="Arial"/>
              <a:sym typeface="Arial"/>
            </a:endParaRPr>
          </a:p>
        </p:txBody>
      </p:sp>
      <p:sp>
        <p:nvSpPr>
          <p:cNvPr id="1749" name="Google Shape;1749;p96"/>
          <p:cNvSpPr/>
          <p:nvPr/>
        </p:nvSpPr>
        <p:spPr>
          <a:xfrm>
            <a:off x="3410665" y="3916160"/>
            <a:ext cx="1054100" cy="749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0" name="Google Shape;1750;p96"/>
          <p:cNvSpPr/>
          <p:nvPr/>
        </p:nvSpPr>
        <p:spPr>
          <a:xfrm>
            <a:off x="3483690" y="3986010"/>
            <a:ext cx="906463" cy="58102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Display</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List</a:t>
            </a:r>
            <a:endParaRPr b="0" i="0" sz="1400" u="none" cap="none" strike="noStrike">
              <a:solidFill>
                <a:srgbClr val="000000"/>
              </a:solidFill>
              <a:latin typeface="Arial"/>
              <a:ea typeface="Arial"/>
              <a:cs typeface="Arial"/>
              <a:sym typeface="Arial"/>
            </a:endParaRPr>
          </a:p>
        </p:txBody>
      </p:sp>
      <p:sp>
        <p:nvSpPr>
          <p:cNvPr id="1751" name="Google Shape;1751;p96"/>
          <p:cNvSpPr/>
          <p:nvPr/>
        </p:nvSpPr>
        <p:spPr>
          <a:xfrm>
            <a:off x="7906465" y="3916160"/>
            <a:ext cx="1511300" cy="749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2" name="Google Shape;1752;p96"/>
          <p:cNvSpPr/>
          <p:nvPr/>
        </p:nvSpPr>
        <p:spPr>
          <a:xfrm>
            <a:off x="6001465" y="3916160"/>
            <a:ext cx="1511300" cy="749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3" name="Google Shape;1753;p96"/>
          <p:cNvSpPr/>
          <p:nvPr/>
        </p:nvSpPr>
        <p:spPr>
          <a:xfrm>
            <a:off x="5772865" y="5059160"/>
            <a:ext cx="1282700" cy="749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4" name="Google Shape;1754;p96"/>
          <p:cNvSpPr/>
          <p:nvPr/>
        </p:nvSpPr>
        <p:spPr>
          <a:xfrm>
            <a:off x="5391865" y="2315960"/>
            <a:ext cx="1663700" cy="12065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5" name="Google Shape;1755;p96"/>
          <p:cNvSpPr/>
          <p:nvPr/>
        </p:nvSpPr>
        <p:spPr>
          <a:xfrm>
            <a:off x="3726578" y="2468360"/>
            <a:ext cx="1282700" cy="8255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56" name="Google Shape;1756;p96"/>
          <p:cNvSpPr/>
          <p:nvPr/>
        </p:nvSpPr>
        <p:spPr>
          <a:xfrm>
            <a:off x="3734515" y="2620760"/>
            <a:ext cx="1268413" cy="58102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Polynomial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Evaluator</a:t>
            </a:r>
            <a:endParaRPr b="0" i="0" sz="1400" u="none" cap="none" strike="noStrike">
              <a:solidFill>
                <a:srgbClr val="000000"/>
              </a:solidFill>
              <a:latin typeface="Arial"/>
              <a:ea typeface="Arial"/>
              <a:cs typeface="Arial"/>
              <a:sym typeface="Arial"/>
            </a:endParaRPr>
          </a:p>
        </p:txBody>
      </p:sp>
      <p:sp>
        <p:nvSpPr>
          <p:cNvPr id="1757" name="Google Shape;1757;p96"/>
          <p:cNvSpPr/>
          <p:nvPr/>
        </p:nvSpPr>
        <p:spPr>
          <a:xfrm>
            <a:off x="5401390" y="2385810"/>
            <a:ext cx="1660525" cy="106997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Per Vertex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Operations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Primitive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Assembly</a:t>
            </a:r>
            <a:endParaRPr b="0" i="0" sz="1400" u="none" cap="none" strike="noStrike">
              <a:solidFill>
                <a:srgbClr val="000000"/>
              </a:solidFill>
              <a:latin typeface="Arial"/>
              <a:ea typeface="Arial"/>
              <a:cs typeface="Arial"/>
              <a:sym typeface="Arial"/>
            </a:endParaRPr>
          </a:p>
        </p:txBody>
      </p:sp>
      <p:sp>
        <p:nvSpPr>
          <p:cNvPr id="1758" name="Google Shape;1758;p96"/>
          <p:cNvSpPr/>
          <p:nvPr/>
        </p:nvSpPr>
        <p:spPr>
          <a:xfrm>
            <a:off x="6026865" y="4122535"/>
            <a:ext cx="1460500" cy="336550"/>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Rasterization</a:t>
            </a:r>
            <a:endParaRPr b="0" i="0" sz="1400" u="none" cap="none" strike="noStrike">
              <a:solidFill>
                <a:srgbClr val="000000"/>
              </a:solidFill>
              <a:latin typeface="Arial"/>
              <a:ea typeface="Arial"/>
              <a:cs typeface="Arial"/>
              <a:sym typeface="Arial"/>
            </a:endParaRPr>
          </a:p>
        </p:txBody>
      </p:sp>
      <p:sp>
        <p:nvSpPr>
          <p:cNvPr id="1759" name="Google Shape;1759;p96"/>
          <p:cNvSpPr/>
          <p:nvPr/>
        </p:nvSpPr>
        <p:spPr>
          <a:xfrm>
            <a:off x="7919165" y="4000298"/>
            <a:ext cx="1493838" cy="58102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Per 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Operations</a:t>
            </a:r>
            <a:endParaRPr b="0" i="0" sz="1400" u="none" cap="none" strike="noStrike">
              <a:solidFill>
                <a:srgbClr val="000000"/>
              </a:solidFill>
              <a:latin typeface="Arial"/>
              <a:ea typeface="Arial"/>
              <a:cs typeface="Arial"/>
              <a:sym typeface="Arial"/>
            </a:endParaRPr>
          </a:p>
        </p:txBody>
      </p:sp>
      <p:sp>
        <p:nvSpPr>
          <p:cNvPr id="1760" name="Google Shape;1760;p96"/>
          <p:cNvSpPr/>
          <p:nvPr/>
        </p:nvSpPr>
        <p:spPr>
          <a:xfrm>
            <a:off x="5933203" y="5143298"/>
            <a:ext cx="963612" cy="58102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Texture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cxnSp>
        <p:nvCxnSpPr>
          <p:cNvPr id="1761" name="Google Shape;1761;p96"/>
          <p:cNvCxnSpPr/>
          <p:nvPr/>
        </p:nvCxnSpPr>
        <p:spPr>
          <a:xfrm>
            <a:off x="9424115" y="4290810"/>
            <a:ext cx="381000" cy="0"/>
          </a:xfrm>
          <a:prstGeom prst="straightConnector1">
            <a:avLst/>
          </a:prstGeom>
          <a:noFill/>
          <a:ln cap="flat" cmpd="sng" w="12700">
            <a:solidFill>
              <a:srgbClr val="FF0000"/>
            </a:solidFill>
            <a:prstDash val="solid"/>
            <a:round/>
            <a:headEnd len="sm" w="sm" type="none"/>
            <a:tailEnd len="med" w="med" type="stealth"/>
          </a:ln>
        </p:spPr>
      </p:cxnSp>
      <p:cxnSp>
        <p:nvCxnSpPr>
          <p:cNvPr id="1762" name="Google Shape;1762;p96"/>
          <p:cNvCxnSpPr/>
          <p:nvPr/>
        </p:nvCxnSpPr>
        <p:spPr>
          <a:xfrm>
            <a:off x="7519115" y="4290810"/>
            <a:ext cx="381000" cy="0"/>
          </a:xfrm>
          <a:prstGeom prst="straightConnector1">
            <a:avLst/>
          </a:prstGeom>
          <a:noFill/>
          <a:ln cap="flat" cmpd="sng" w="12700">
            <a:solidFill>
              <a:srgbClr val="FF0000"/>
            </a:solidFill>
            <a:prstDash val="solid"/>
            <a:round/>
            <a:headEnd len="sm" w="sm" type="none"/>
            <a:tailEnd len="med" w="med" type="stealth"/>
          </a:ln>
        </p:spPr>
      </p:cxnSp>
      <p:cxnSp>
        <p:nvCxnSpPr>
          <p:cNvPr id="1763" name="Google Shape;1763;p96"/>
          <p:cNvCxnSpPr/>
          <p:nvPr/>
        </p:nvCxnSpPr>
        <p:spPr>
          <a:xfrm>
            <a:off x="6757115" y="3528810"/>
            <a:ext cx="0" cy="381000"/>
          </a:xfrm>
          <a:prstGeom prst="straightConnector1">
            <a:avLst/>
          </a:prstGeom>
          <a:noFill/>
          <a:ln cap="flat" cmpd="sng" w="12700">
            <a:solidFill>
              <a:srgbClr val="FF0000"/>
            </a:solidFill>
            <a:prstDash val="solid"/>
            <a:round/>
            <a:headEnd len="sm" w="sm" type="none"/>
            <a:tailEnd len="med" w="med" type="stealth"/>
          </a:ln>
        </p:spPr>
      </p:cxnSp>
      <p:cxnSp>
        <p:nvCxnSpPr>
          <p:cNvPr id="1764" name="Google Shape;1764;p96"/>
          <p:cNvCxnSpPr/>
          <p:nvPr/>
        </p:nvCxnSpPr>
        <p:spPr>
          <a:xfrm>
            <a:off x="5004515" y="2919210"/>
            <a:ext cx="381000" cy="0"/>
          </a:xfrm>
          <a:prstGeom prst="straightConnector1">
            <a:avLst/>
          </a:prstGeom>
          <a:noFill/>
          <a:ln cap="flat" cmpd="sng" w="12700">
            <a:solidFill>
              <a:schemeClr val="dk1"/>
            </a:solidFill>
            <a:prstDash val="solid"/>
            <a:round/>
            <a:headEnd len="sm" w="sm" type="none"/>
            <a:tailEnd len="med" w="med" type="stealth"/>
          </a:ln>
        </p:spPr>
      </p:cxnSp>
      <p:cxnSp>
        <p:nvCxnSpPr>
          <p:cNvPr id="1765" name="Google Shape;1765;p96"/>
          <p:cNvCxnSpPr/>
          <p:nvPr/>
        </p:nvCxnSpPr>
        <p:spPr>
          <a:xfrm>
            <a:off x="6757115" y="4671810"/>
            <a:ext cx="0" cy="381000"/>
          </a:xfrm>
          <a:prstGeom prst="straightConnector1">
            <a:avLst/>
          </a:prstGeom>
          <a:noFill/>
          <a:ln cap="flat" cmpd="sng" w="12700">
            <a:solidFill>
              <a:schemeClr val="dk1"/>
            </a:solidFill>
            <a:prstDash val="solid"/>
            <a:round/>
            <a:headEnd len="med" w="med" type="stealth"/>
            <a:tailEnd len="sm" w="sm" type="none"/>
          </a:ln>
        </p:spPr>
      </p:cxnSp>
      <p:cxnSp>
        <p:nvCxnSpPr>
          <p:cNvPr id="1766" name="Google Shape;1766;p96"/>
          <p:cNvCxnSpPr/>
          <p:nvPr/>
        </p:nvCxnSpPr>
        <p:spPr>
          <a:xfrm>
            <a:off x="3023315" y="4290810"/>
            <a:ext cx="381000" cy="0"/>
          </a:xfrm>
          <a:prstGeom prst="straightConnector1">
            <a:avLst/>
          </a:prstGeom>
          <a:noFill/>
          <a:ln cap="flat" cmpd="sng" w="12700">
            <a:solidFill>
              <a:schemeClr val="dk1"/>
            </a:solidFill>
            <a:prstDash val="solid"/>
            <a:round/>
            <a:headEnd len="sm" w="sm" type="none"/>
            <a:tailEnd len="med" w="med" type="stealth"/>
          </a:ln>
        </p:spPr>
      </p:cxnSp>
      <p:cxnSp>
        <p:nvCxnSpPr>
          <p:cNvPr id="1767" name="Google Shape;1767;p96"/>
          <p:cNvCxnSpPr/>
          <p:nvPr/>
        </p:nvCxnSpPr>
        <p:spPr>
          <a:xfrm rot="10800000">
            <a:off x="3251915" y="2919210"/>
            <a:ext cx="0" cy="1371600"/>
          </a:xfrm>
          <a:prstGeom prst="straightConnector1">
            <a:avLst/>
          </a:prstGeom>
          <a:noFill/>
          <a:ln cap="flat" cmpd="sng" w="12700">
            <a:solidFill>
              <a:schemeClr val="dk1"/>
            </a:solidFill>
            <a:prstDash val="solid"/>
            <a:round/>
            <a:headEnd len="sm" w="sm" type="none"/>
            <a:tailEnd len="sm" w="sm" type="none"/>
          </a:ln>
        </p:spPr>
      </p:cxnSp>
      <p:cxnSp>
        <p:nvCxnSpPr>
          <p:cNvPr id="1768" name="Google Shape;1768;p96"/>
          <p:cNvCxnSpPr/>
          <p:nvPr/>
        </p:nvCxnSpPr>
        <p:spPr>
          <a:xfrm>
            <a:off x="3251915" y="2919210"/>
            <a:ext cx="457200" cy="0"/>
          </a:xfrm>
          <a:prstGeom prst="straightConnector1">
            <a:avLst/>
          </a:prstGeom>
          <a:noFill/>
          <a:ln cap="flat" cmpd="sng" w="12700">
            <a:solidFill>
              <a:schemeClr val="dk1"/>
            </a:solidFill>
            <a:prstDash val="solid"/>
            <a:round/>
            <a:headEnd len="sm" w="sm" type="none"/>
            <a:tailEnd len="med" w="med" type="stealth"/>
          </a:ln>
        </p:spPr>
      </p:cxnSp>
      <p:cxnSp>
        <p:nvCxnSpPr>
          <p:cNvPr id="1769" name="Google Shape;1769;p96"/>
          <p:cNvCxnSpPr/>
          <p:nvPr/>
        </p:nvCxnSpPr>
        <p:spPr>
          <a:xfrm>
            <a:off x="3175715" y="4290810"/>
            <a:ext cx="0" cy="1676400"/>
          </a:xfrm>
          <a:prstGeom prst="straightConnector1">
            <a:avLst/>
          </a:prstGeom>
          <a:noFill/>
          <a:ln cap="flat" cmpd="sng" w="12700">
            <a:solidFill>
              <a:schemeClr val="dk1"/>
            </a:solidFill>
            <a:prstDash val="solid"/>
            <a:round/>
            <a:headEnd len="med" w="med" type="stealth"/>
            <a:tailEnd len="sm" w="sm" type="none"/>
          </a:ln>
        </p:spPr>
      </p:cxnSp>
      <p:cxnSp>
        <p:nvCxnSpPr>
          <p:cNvPr id="1770" name="Google Shape;1770;p96"/>
          <p:cNvCxnSpPr/>
          <p:nvPr/>
        </p:nvCxnSpPr>
        <p:spPr>
          <a:xfrm>
            <a:off x="3175715" y="5967210"/>
            <a:ext cx="1066800" cy="0"/>
          </a:xfrm>
          <a:prstGeom prst="straightConnector1">
            <a:avLst/>
          </a:prstGeom>
          <a:noFill/>
          <a:ln cap="flat" cmpd="sng" w="12700">
            <a:solidFill>
              <a:schemeClr val="dk1"/>
            </a:solidFill>
            <a:prstDash val="solid"/>
            <a:round/>
            <a:headEnd len="sm" w="sm" type="none"/>
            <a:tailEnd len="med" w="med" type="stealth"/>
          </a:ln>
        </p:spPr>
      </p:cxnSp>
      <p:cxnSp>
        <p:nvCxnSpPr>
          <p:cNvPr id="1771" name="Google Shape;1771;p96"/>
          <p:cNvCxnSpPr/>
          <p:nvPr/>
        </p:nvCxnSpPr>
        <p:spPr>
          <a:xfrm>
            <a:off x="10262315" y="4671810"/>
            <a:ext cx="0" cy="1295400"/>
          </a:xfrm>
          <a:prstGeom prst="straightConnector1">
            <a:avLst/>
          </a:prstGeom>
          <a:noFill/>
          <a:ln cap="flat" cmpd="sng" w="12700">
            <a:solidFill>
              <a:schemeClr val="dk1"/>
            </a:solidFill>
            <a:prstDash val="solid"/>
            <a:round/>
            <a:headEnd len="sm" w="sm" type="none"/>
            <a:tailEnd len="sm" w="sm" type="none"/>
          </a:ln>
        </p:spPr>
      </p:cxnSp>
      <p:cxnSp>
        <p:nvCxnSpPr>
          <p:cNvPr id="1772" name="Google Shape;1772;p96"/>
          <p:cNvCxnSpPr/>
          <p:nvPr/>
        </p:nvCxnSpPr>
        <p:spPr>
          <a:xfrm>
            <a:off x="4090115" y="3300210"/>
            <a:ext cx="0" cy="609600"/>
          </a:xfrm>
          <a:prstGeom prst="straightConnector1">
            <a:avLst/>
          </a:prstGeom>
          <a:noFill/>
          <a:ln cap="flat" cmpd="sng" w="12700">
            <a:solidFill>
              <a:schemeClr val="dk1"/>
            </a:solidFill>
            <a:prstDash val="solid"/>
            <a:round/>
            <a:headEnd len="med" w="med" type="stealth"/>
            <a:tailEnd len="med" w="med" type="stealth"/>
          </a:ln>
        </p:spPr>
      </p:cxnSp>
      <p:cxnSp>
        <p:nvCxnSpPr>
          <p:cNvPr id="1773" name="Google Shape;1773;p96"/>
          <p:cNvCxnSpPr/>
          <p:nvPr/>
        </p:nvCxnSpPr>
        <p:spPr>
          <a:xfrm>
            <a:off x="4090115" y="4671810"/>
            <a:ext cx="0" cy="1295400"/>
          </a:xfrm>
          <a:prstGeom prst="straightConnector1">
            <a:avLst/>
          </a:prstGeom>
          <a:noFill/>
          <a:ln cap="flat" cmpd="sng" w="12700">
            <a:solidFill>
              <a:schemeClr val="dk1"/>
            </a:solidFill>
            <a:prstDash val="solid"/>
            <a:round/>
            <a:headEnd len="sm" w="sm" type="none"/>
            <a:tailEnd len="med" w="med" type="stealth"/>
          </a:ln>
        </p:spPr>
      </p:cxnSp>
      <p:cxnSp>
        <p:nvCxnSpPr>
          <p:cNvPr id="1774" name="Google Shape;1774;p96"/>
          <p:cNvCxnSpPr/>
          <p:nvPr/>
        </p:nvCxnSpPr>
        <p:spPr>
          <a:xfrm>
            <a:off x="5461715" y="5738610"/>
            <a:ext cx="304800" cy="0"/>
          </a:xfrm>
          <a:prstGeom prst="straightConnector1">
            <a:avLst/>
          </a:prstGeom>
          <a:noFill/>
          <a:ln cap="flat" cmpd="sng" w="12700">
            <a:solidFill>
              <a:schemeClr val="dk1"/>
            </a:solidFill>
            <a:prstDash val="solid"/>
            <a:round/>
            <a:headEnd len="sm" w="sm" type="none"/>
            <a:tailEnd len="med" w="med" type="stealth"/>
          </a:ln>
        </p:spPr>
      </p:cxnSp>
      <p:cxnSp>
        <p:nvCxnSpPr>
          <p:cNvPr id="1775" name="Google Shape;1775;p96"/>
          <p:cNvCxnSpPr/>
          <p:nvPr/>
        </p:nvCxnSpPr>
        <p:spPr>
          <a:xfrm rot="10800000">
            <a:off x="5614115" y="4290810"/>
            <a:ext cx="0" cy="1447800"/>
          </a:xfrm>
          <a:prstGeom prst="straightConnector1">
            <a:avLst/>
          </a:prstGeom>
          <a:noFill/>
          <a:ln cap="flat" cmpd="sng" w="12700">
            <a:solidFill>
              <a:schemeClr val="dk1"/>
            </a:solidFill>
            <a:prstDash val="solid"/>
            <a:round/>
            <a:headEnd len="sm" w="sm" type="none"/>
            <a:tailEnd len="sm" w="sm" type="none"/>
          </a:ln>
        </p:spPr>
      </p:cxnSp>
      <p:cxnSp>
        <p:nvCxnSpPr>
          <p:cNvPr id="1776" name="Google Shape;1776;p96"/>
          <p:cNvCxnSpPr/>
          <p:nvPr/>
        </p:nvCxnSpPr>
        <p:spPr>
          <a:xfrm>
            <a:off x="5614115" y="4290810"/>
            <a:ext cx="381000" cy="0"/>
          </a:xfrm>
          <a:prstGeom prst="straightConnector1">
            <a:avLst/>
          </a:prstGeom>
          <a:noFill/>
          <a:ln cap="flat" cmpd="sng" w="12700">
            <a:solidFill>
              <a:schemeClr val="dk1"/>
            </a:solidFill>
            <a:prstDash val="solid"/>
            <a:round/>
            <a:headEnd len="sm" w="sm" type="none"/>
            <a:tailEnd len="med" w="med" type="stealth"/>
          </a:ln>
        </p:spPr>
      </p:cxnSp>
      <p:cxnSp>
        <p:nvCxnSpPr>
          <p:cNvPr id="1777" name="Google Shape;1777;p96"/>
          <p:cNvCxnSpPr/>
          <p:nvPr/>
        </p:nvCxnSpPr>
        <p:spPr>
          <a:xfrm>
            <a:off x="6299915" y="1928610"/>
            <a:ext cx="0" cy="381000"/>
          </a:xfrm>
          <a:prstGeom prst="straightConnector1">
            <a:avLst/>
          </a:prstGeom>
          <a:noFill/>
          <a:ln cap="flat" cmpd="sng" w="12700">
            <a:solidFill>
              <a:srgbClr val="FF0000"/>
            </a:solidFill>
            <a:prstDash val="solid"/>
            <a:round/>
            <a:headEnd len="sm" w="sm" type="none"/>
            <a:tailEnd len="med" w="med" type="stealth"/>
          </a:ln>
        </p:spPr>
      </p:cxnSp>
      <p:cxnSp>
        <p:nvCxnSpPr>
          <p:cNvPr id="1778" name="Google Shape;1778;p96"/>
          <p:cNvCxnSpPr/>
          <p:nvPr/>
        </p:nvCxnSpPr>
        <p:spPr>
          <a:xfrm rot="10800000">
            <a:off x="2718515" y="1928610"/>
            <a:ext cx="3581400" cy="0"/>
          </a:xfrm>
          <a:prstGeom prst="straightConnector1">
            <a:avLst/>
          </a:prstGeom>
          <a:noFill/>
          <a:ln cap="flat" cmpd="sng" w="12700">
            <a:solidFill>
              <a:srgbClr val="FF0000"/>
            </a:solidFill>
            <a:prstDash val="solid"/>
            <a:round/>
            <a:headEnd len="sm" w="sm" type="none"/>
            <a:tailEnd len="sm" w="sm" type="none"/>
          </a:ln>
        </p:spPr>
      </p:cxnSp>
      <p:sp>
        <p:nvSpPr>
          <p:cNvPr id="1779" name="Google Shape;1779;p96"/>
          <p:cNvSpPr/>
          <p:nvPr/>
        </p:nvSpPr>
        <p:spPr>
          <a:xfrm>
            <a:off x="2385140" y="4114598"/>
            <a:ext cx="666750" cy="366712"/>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Arial"/>
                <a:ea typeface="Arial"/>
                <a:cs typeface="Arial"/>
                <a:sym typeface="Arial"/>
              </a:rPr>
              <a:t>CPU</a:t>
            </a:r>
            <a:endParaRPr b="0" i="0" sz="1400" u="none" cap="none" strike="noStrike">
              <a:solidFill>
                <a:srgbClr val="000000"/>
              </a:solidFill>
              <a:latin typeface="Arial"/>
              <a:ea typeface="Arial"/>
              <a:cs typeface="Arial"/>
              <a:sym typeface="Arial"/>
            </a:endParaRPr>
          </a:p>
        </p:txBody>
      </p:sp>
      <p:cxnSp>
        <p:nvCxnSpPr>
          <p:cNvPr id="1780" name="Google Shape;1780;p96"/>
          <p:cNvCxnSpPr/>
          <p:nvPr/>
        </p:nvCxnSpPr>
        <p:spPr>
          <a:xfrm>
            <a:off x="2718515" y="1928610"/>
            <a:ext cx="0" cy="2209800"/>
          </a:xfrm>
          <a:prstGeom prst="straightConnector1">
            <a:avLst/>
          </a:prstGeom>
          <a:noFill/>
          <a:ln cap="flat" cmpd="sng" w="12700">
            <a:solidFill>
              <a:srgbClr val="FF0000"/>
            </a:solidFill>
            <a:prstDash val="solid"/>
            <a:round/>
            <a:headEnd len="sm" w="sm" type="none"/>
            <a:tailEnd len="sm" w="sm" type="none"/>
          </a:ln>
        </p:spPr>
      </p:cxnSp>
      <p:sp>
        <p:nvSpPr>
          <p:cNvPr id="1781" name="Google Shape;1781;p96"/>
          <p:cNvSpPr/>
          <p:nvPr/>
        </p:nvSpPr>
        <p:spPr>
          <a:xfrm>
            <a:off x="4225053" y="5676698"/>
            <a:ext cx="1266825" cy="590550"/>
          </a:xfrm>
          <a:prstGeom prst="rect">
            <a:avLst/>
          </a:prstGeom>
          <a:noFill/>
          <a:ln cap="flat" cmpd="sng" w="9525">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Pixel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Operations</a:t>
            </a:r>
            <a:endParaRPr b="0" i="0" sz="1400" u="none" cap="none" strike="noStrike">
              <a:solidFill>
                <a:srgbClr val="000000"/>
              </a:solidFill>
              <a:latin typeface="Arial"/>
              <a:ea typeface="Arial"/>
              <a:cs typeface="Arial"/>
              <a:sym typeface="Arial"/>
            </a:endParaRPr>
          </a:p>
        </p:txBody>
      </p:sp>
      <p:cxnSp>
        <p:nvCxnSpPr>
          <p:cNvPr id="1782" name="Google Shape;1782;p96"/>
          <p:cNvCxnSpPr/>
          <p:nvPr/>
        </p:nvCxnSpPr>
        <p:spPr>
          <a:xfrm>
            <a:off x="5461715" y="5967210"/>
            <a:ext cx="4800600" cy="0"/>
          </a:xfrm>
          <a:prstGeom prst="straightConnector1">
            <a:avLst/>
          </a:prstGeom>
          <a:noFill/>
          <a:ln cap="flat" cmpd="sng" w="12700">
            <a:solidFill>
              <a:schemeClr val="dk1"/>
            </a:solidFill>
            <a:prstDash val="solid"/>
            <a:round/>
            <a:headEnd len="med" w="med" type="stealth"/>
            <a:tailEnd len="sm" w="sm" type="none"/>
          </a:ln>
        </p:spPr>
      </p:cxnSp>
      <p:sp>
        <p:nvSpPr>
          <p:cNvPr id="1783" name="Google Shape;1783;p96"/>
          <p:cNvSpPr/>
          <p:nvPr/>
        </p:nvSpPr>
        <p:spPr>
          <a:xfrm>
            <a:off x="9819403" y="3916160"/>
            <a:ext cx="825500" cy="7493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Courier New"/>
              <a:ea typeface="Courier New"/>
              <a:cs typeface="Courier New"/>
              <a:sym typeface="Courier New"/>
            </a:endParaRPr>
          </a:p>
        </p:txBody>
      </p:sp>
      <p:sp>
        <p:nvSpPr>
          <p:cNvPr id="1784" name="Google Shape;1784;p96"/>
          <p:cNvSpPr/>
          <p:nvPr/>
        </p:nvSpPr>
        <p:spPr>
          <a:xfrm>
            <a:off x="9835278" y="4000298"/>
            <a:ext cx="793750" cy="581025"/>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Frame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1" i="0" lang="en-US" sz="1600" u="none" cap="none" strike="noStrike">
                <a:solidFill>
                  <a:schemeClr val="dk1"/>
                </a:solidFill>
                <a:latin typeface="Arial"/>
                <a:ea typeface="Arial"/>
                <a:cs typeface="Arial"/>
                <a:sym typeface="Arial"/>
              </a:rPr>
              <a:t>Buffer</a:t>
            </a:r>
            <a:endParaRPr b="0" i="0" sz="1400" u="none" cap="none" strike="noStrike">
              <a:solidFill>
                <a:srgbClr val="000000"/>
              </a:solidFill>
              <a:latin typeface="Arial"/>
              <a:ea typeface="Arial"/>
              <a:cs typeface="Arial"/>
              <a:sym typeface="Arial"/>
            </a:endParaRPr>
          </a:p>
        </p:txBody>
      </p:sp>
      <p:cxnSp>
        <p:nvCxnSpPr>
          <p:cNvPr id="1785" name="Google Shape;1785;p96"/>
          <p:cNvCxnSpPr/>
          <p:nvPr/>
        </p:nvCxnSpPr>
        <p:spPr>
          <a:xfrm flipH="1">
            <a:off x="6528515" y="1776210"/>
            <a:ext cx="990600" cy="228600"/>
          </a:xfrm>
          <a:prstGeom prst="straightConnector1">
            <a:avLst/>
          </a:prstGeom>
          <a:noFill/>
          <a:ln cap="flat" cmpd="sng" w="12700">
            <a:solidFill>
              <a:schemeClr val="accent2"/>
            </a:solidFill>
            <a:prstDash val="solid"/>
            <a:round/>
            <a:headEnd len="sm" w="sm" type="none"/>
            <a:tailEnd len="med" w="med" type="triangle"/>
          </a:ln>
        </p:spPr>
      </p:cxnSp>
      <p:sp>
        <p:nvSpPr>
          <p:cNvPr id="1786" name="Google Shape;1786;p96"/>
          <p:cNvSpPr txBox="1"/>
          <p:nvPr/>
        </p:nvSpPr>
        <p:spPr>
          <a:xfrm>
            <a:off x="7547690" y="1436485"/>
            <a:ext cx="1468438" cy="822325"/>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Noto Sans Symbols"/>
              <a:buNone/>
            </a:pPr>
            <a:r>
              <a:rPr b="0" i="0" lang="en-US" sz="2400" u="none" cap="none" strike="noStrike">
                <a:solidFill>
                  <a:schemeClr val="accent2"/>
                </a:solidFill>
                <a:latin typeface="Times New Roman"/>
                <a:ea typeface="Times New Roman"/>
                <a:cs typeface="Times New Roman"/>
                <a:sym typeface="Times New Roman"/>
              </a:rPr>
              <a:t>Geometric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2400"/>
              <a:buFont typeface="Noto Sans Symbols"/>
              <a:buNone/>
            </a:pPr>
            <a:r>
              <a:rPr b="0" i="0" lang="en-US" sz="2400" u="none" cap="none" strike="noStrike">
                <a:solidFill>
                  <a:schemeClr val="accent2"/>
                </a:solidFill>
                <a:latin typeface="Times New Roman"/>
                <a:ea typeface="Times New Roman"/>
                <a:cs typeface="Times New Roman"/>
                <a:sym typeface="Times New Roman"/>
              </a:rPr>
              <a:t> pipeline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Functions-API’s</a:t>
            </a:r>
            <a:endParaRPr/>
          </a:p>
        </p:txBody>
      </p:sp>
      <p:sp>
        <p:nvSpPr>
          <p:cNvPr id="1792" name="Google Shape;1792;p97"/>
          <p:cNvSpPr txBox="1"/>
          <p:nvPr>
            <p:ph idx="1" type="body"/>
          </p:nvPr>
        </p:nvSpPr>
        <p:spPr>
          <a:xfrm>
            <a:off x="1295401" y="2285999"/>
            <a:ext cx="9601196" cy="387010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80000"/>
              <a:buChar char="►"/>
            </a:pPr>
            <a:r>
              <a:rPr lang="en-US" sz="2000"/>
              <a:t>Primitives</a:t>
            </a:r>
            <a:endParaRPr/>
          </a:p>
          <a:p>
            <a:pPr indent="-285750" lvl="1" marL="742950" rtl="0" algn="l">
              <a:lnSpc>
                <a:spcPct val="100000"/>
              </a:lnSpc>
              <a:spcBef>
                <a:spcPts val="1000"/>
              </a:spcBef>
              <a:spcAft>
                <a:spcPts val="0"/>
              </a:spcAft>
              <a:buSzPct val="79999"/>
              <a:buChar char="►"/>
            </a:pPr>
            <a:r>
              <a:rPr lang="en-US" sz="1800"/>
              <a:t>Points</a:t>
            </a:r>
            <a:endParaRPr/>
          </a:p>
          <a:p>
            <a:pPr indent="-285750" lvl="1" marL="742950" rtl="0" algn="l">
              <a:lnSpc>
                <a:spcPct val="100000"/>
              </a:lnSpc>
              <a:spcBef>
                <a:spcPts val="1000"/>
              </a:spcBef>
              <a:spcAft>
                <a:spcPts val="0"/>
              </a:spcAft>
              <a:buSzPct val="79999"/>
              <a:buChar char="►"/>
            </a:pPr>
            <a:r>
              <a:rPr lang="en-US" sz="1800"/>
              <a:t>Line Segments</a:t>
            </a:r>
            <a:endParaRPr/>
          </a:p>
          <a:p>
            <a:pPr indent="-285750" lvl="1" marL="742950" rtl="0" algn="l">
              <a:lnSpc>
                <a:spcPct val="100000"/>
              </a:lnSpc>
              <a:spcBef>
                <a:spcPts val="1000"/>
              </a:spcBef>
              <a:spcAft>
                <a:spcPts val="0"/>
              </a:spcAft>
              <a:buSzPct val="79999"/>
              <a:buChar char="►"/>
            </a:pPr>
            <a:r>
              <a:rPr lang="en-US" sz="1800"/>
              <a:t>Polygons</a:t>
            </a:r>
            <a:endParaRPr/>
          </a:p>
          <a:p>
            <a:pPr indent="-342900" lvl="0" marL="342900" rtl="0" algn="l">
              <a:lnSpc>
                <a:spcPct val="100000"/>
              </a:lnSpc>
              <a:spcBef>
                <a:spcPts val="1000"/>
              </a:spcBef>
              <a:spcAft>
                <a:spcPts val="0"/>
              </a:spcAft>
              <a:buSzPct val="80000"/>
              <a:buChar char="►"/>
            </a:pPr>
            <a:r>
              <a:rPr lang="en-US" sz="2000"/>
              <a:t>Attributes</a:t>
            </a:r>
            <a:endParaRPr/>
          </a:p>
          <a:p>
            <a:pPr indent="-342900" lvl="0" marL="342900" rtl="0" algn="l">
              <a:lnSpc>
                <a:spcPct val="100000"/>
              </a:lnSpc>
              <a:spcBef>
                <a:spcPts val="1000"/>
              </a:spcBef>
              <a:spcAft>
                <a:spcPts val="0"/>
              </a:spcAft>
              <a:buSzPct val="80000"/>
              <a:buChar char="►"/>
            </a:pPr>
            <a:r>
              <a:rPr lang="en-US" sz="2000"/>
              <a:t>Transformations</a:t>
            </a:r>
            <a:endParaRPr/>
          </a:p>
          <a:p>
            <a:pPr indent="-285750" lvl="1" marL="742950" rtl="0" algn="l">
              <a:lnSpc>
                <a:spcPct val="100000"/>
              </a:lnSpc>
              <a:spcBef>
                <a:spcPts val="1000"/>
              </a:spcBef>
              <a:spcAft>
                <a:spcPts val="0"/>
              </a:spcAft>
              <a:buSzPct val="79999"/>
              <a:buChar char="►"/>
            </a:pPr>
            <a:r>
              <a:rPr lang="en-US" sz="1800"/>
              <a:t>Viewing</a:t>
            </a:r>
            <a:endParaRPr/>
          </a:p>
          <a:p>
            <a:pPr indent="-285750" lvl="1" marL="742950" rtl="0" algn="l">
              <a:lnSpc>
                <a:spcPct val="100000"/>
              </a:lnSpc>
              <a:spcBef>
                <a:spcPts val="1000"/>
              </a:spcBef>
              <a:spcAft>
                <a:spcPts val="0"/>
              </a:spcAft>
              <a:buSzPct val="79999"/>
              <a:buChar char="►"/>
            </a:pPr>
            <a:r>
              <a:rPr lang="en-US" sz="1800"/>
              <a:t>Modeling</a:t>
            </a:r>
            <a:endParaRPr/>
          </a:p>
          <a:p>
            <a:pPr indent="-342900" lvl="0" marL="342900" rtl="0" algn="l">
              <a:lnSpc>
                <a:spcPct val="100000"/>
              </a:lnSpc>
              <a:spcBef>
                <a:spcPts val="1000"/>
              </a:spcBef>
              <a:spcAft>
                <a:spcPts val="0"/>
              </a:spcAft>
              <a:buSzPct val="80000"/>
              <a:buChar char="►"/>
            </a:pPr>
            <a:r>
              <a:rPr lang="en-US" sz="2000"/>
              <a:t>Control</a:t>
            </a:r>
            <a:endParaRPr/>
          </a:p>
          <a:p>
            <a:pPr indent="-342900" lvl="0" marL="342900" rtl="0" algn="l">
              <a:lnSpc>
                <a:spcPct val="100000"/>
              </a:lnSpc>
              <a:spcBef>
                <a:spcPts val="1000"/>
              </a:spcBef>
              <a:spcAft>
                <a:spcPts val="0"/>
              </a:spcAft>
              <a:buSzPct val="80000"/>
              <a:buChar char="►"/>
            </a:pPr>
            <a:r>
              <a:rPr lang="en-US" sz="2000"/>
              <a:t>Input (GLUT)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98"/>
          <p:cNvSpPr txBox="1"/>
          <p:nvPr/>
        </p:nvSpPr>
        <p:spPr>
          <a:xfrm>
            <a:off x="2024130" y="1142999"/>
            <a:ext cx="7772400" cy="10668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4400"/>
              <a:buFont typeface="Trebuchet MS"/>
              <a:buNone/>
            </a:pPr>
            <a:r>
              <a:rPr b="0" i="0" lang="en-US" sz="4400" u="none" cap="none" strike="noStrike">
                <a:solidFill>
                  <a:srgbClr val="262626"/>
                </a:solidFill>
                <a:latin typeface="Trebuchet MS"/>
                <a:ea typeface="Trebuchet MS"/>
                <a:cs typeface="Trebuchet MS"/>
                <a:sym typeface="Trebuchet MS"/>
              </a:rPr>
              <a:t>OpenGL State</a:t>
            </a:r>
            <a:endParaRPr b="0" i="0" sz="1400" u="none" cap="none" strike="noStrike">
              <a:solidFill>
                <a:srgbClr val="000000"/>
              </a:solidFill>
              <a:latin typeface="Arial"/>
              <a:ea typeface="Arial"/>
              <a:cs typeface="Arial"/>
              <a:sym typeface="Arial"/>
            </a:endParaRPr>
          </a:p>
        </p:txBody>
      </p:sp>
      <p:sp>
        <p:nvSpPr>
          <p:cNvPr id="1798" name="Google Shape;1798;p98"/>
          <p:cNvSpPr txBox="1"/>
          <p:nvPr/>
        </p:nvSpPr>
        <p:spPr>
          <a:xfrm>
            <a:off x="1339402" y="2570407"/>
            <a:ext cx="9388699" cy="3547057"/>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OpenGL is a state machine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OpenGL functions are of two types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Primitive generating</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Can cause output if primitive is visible</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How vertices are processes and appearance of primitive are controlled by the state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State changing</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Transformation functions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Attribute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9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Lack of Object Orientation</a:t>
            </a:r>
            <a:endParaRPr/>
          </a:p>
        </p:txBody>
      </p:sp>
      <p:sp>
        <p:nvSpPr>
          <p:cNvPr id="1804" name="Google Shape;1804;p9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OpenGL is not object oriented so that there are multiple functions for a given logical function, e.g. </a:t>
            </a:r>
            <a:r>
              <a:rPr b="1" lang="en-US">
                <a:latin typeface="Courier New"/>
                <a:ea typeface="Courier New"/>
                <a:cs typeface="Courier New"/>
                <a:sym typeface="Courier New"/>
              </a:rPr>
              <a:t>glVertex3f</a:t>
            </a:r>
            <a:r>
              <a:rPr lang="en-US"/>
              <a:t>, </a:t>
            </a:r>
            <a:r>
              <a:rPr b="1" lang="en-US">
                <a:latin typeface="Courier New"/>
                <a:ea typeface="Courier New"/>
                <a:cs typeface="Courier New"/>
                <a:sym typeface="Courier New"/>
              </a:rPr>
              <a:t>glVertex2i</a:t>
            </a:r>
            <a:r>
              <a:rPr lang="en-US"/>
              <a:t>, </a:t>
            </a:r>
            <a:r>
              <a:rPr b="1" lang="en-US">
                <a:latin typeface="Courier New"/>
                <a:ea typeface="Courier New"/>
                <a:cs typeface="Courier New"/>
                <a:sym typeface="Courier New"/>
              </a:rPr>
              <a:t>glVertex3dv</a:t>
            </a:r>
            <a:r>
              <a:rPr lang="en-US"/>
              <a:t>,…..</a:t>
            </a:r>
            <a:endParaRPr/>
          </a:p>
          <a:p>
            <a:pPr indent="-342900" lvl="0" marL="342900" rtl="0" algn="l">
              <a:lnSpc>
                <a:spcPct val="100000"/>
              </a:lnSpc>
              <a:spcBef>
                <a:spcPts val="1000"/>
              </a:spcBef>
              <a:spcAft>
                <a:spcPts val="0"/>
              </a:spcAft>
              <a:buSzPts val="1440"/>
              <a:buChar char="►"/>
            </a:pPr>
            <a:r>
              <a:rPr lang="en-US"/>
              <a:t>Underlying storage mode is the same</a:t>
            </a:r>
            <a:endParaRPr/>
          </a:p>
          <a:p>
            <a:pPr indent="-342900" lvl="0" marL="342900" rtl="0" algn="l">
              <a:lnSpc>
                <a:spcPct val="100000"/>
              </a:lnSpc>
              <a:spcBef>
                <a:spcPts val="1000"/>
              </a:spcBef>
              <a:spcAft>
                <a:spcPts val="0"/>
              </a:spcAft>
              <a:buSzPts val="1440"/>
              <a:buChar char="►"/>
            </a:pPr>
            <a:r>
              <a:rPr lang="en-US"/>
              <a:t>Easy to create overloaded functions in C++ but issue is efficiency</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00"/>
          <p:cNvSpPr txBox="1"/>
          <p:nvPr>
            <p:ph type="title"/>
          </p:nvPr>
        </p:nvSpPr>
        <p:spPr>
          <a:xfrm>
            <a:off x="2410491" y="381000"/>
            <a:ext cx="7772400" cy="1066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Function Format</a:t>
            </a:r>
            <a:endParaRPr/>
          </a:p>
        </p:txBody>
      </p:sp>
      <p:sp>
        <p:nvSpPr>
          <p:cNvPr id="1810" name="Google Shape;1810;p100"/>
          <p:cNvSpPr txBox="1"/>
          <p:nvPr/>
        </p:nvSpPr>
        <p:spPr>
          <a:xfrm>
            <a:off x="4315491" y="2743200"/>
            <a:ext cx="3287713"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Noto Sans Symbols"/>
              <a:buNone/>
            </a:pPr>
            <a:r>
              <a:rPr b="1" i="0" lang="en-US" sz="2400" u="none" cap="none" strike="noStrike">
                <a:solidFill>
                  <a:schemeClr val="accent2"/>
                </a:solidFill>
                <a:latin typeface="Courier New"/>
                <a:ea typeface="Courier New"/>
                <a:cs typeface="Courier New"/>
                <a:sym typeface="Courier New"/>
              </a:rPr>
              <a:t>gl</a:t>
            </a:r>
            <a:r>
              <a:rPr b="1" i="0" lang="en-US" sz="2400" u="none" cap="none" strike="noStrike">
                <a:solidFill>
                  <a:schemeClr val="dk1"/>
                </a:solidFill>
                <a:latin typeface="Courier New"/>
                <a:ea typeface="Courier New"/>
                <a:cs typeface="Courier New"/>
                <a:sym typeface="Courier New"/>
              </a:rPr>
              <a:t>Vertex</a:t>
            </a:r>
            <a:r>
              <a:rPr b="1" i="0" lang="en-US" sz="2400" u="none" cap="none" strike="noStrike">
                <a:solidFill>
                  <a:srgbClr val="FF0000"/>
                </a:solidFill>
                <a:latin typeface="Courier New"/>
                <a:ea typeface="Courier New"/>
                <a:cs typeface="Courier New"/>
                <a:sym typeface="Courier New"/>
              </a:rPr>
              <a:t>3</a:t>
            </a:r>
            <a:r>
              <a:rPr b="1" i="0" lang="en-US" sz="2400" u="none" cap="none" strike="noStrike">
                <a:solidFill>
                  <a:schemeClr val="accent1"/>
                </a:solidFill>
                <a:latin typeface="Courier New"/>
                <a:ea typeface="Courier New"/>
                <a:cs typeface="Courier New"/>
                <a:sym typeface="Courier New"/>
              </a:rPr>
              <a:t>f</a:t>
            </a:r>
            <a:r>
              <a:rPr b="1" i="0" lang="en-US" sz="2400" u="none" cap="none" strike="noStrike">
                <a:solidFill>
                  <a:schemeClr val="dk1"/>
                </a:solidFill>
                <a:latin typeface="Courier New"/>
                <a:ea typeface="Courier New"/>
                <a:cs typeface="Courier New"/>
                <a:sym typeface="Courier New"/>
              </a:rPr>
              <a:t>(x,y,z)</a:t>
            </a:r>
            <a:endParaRPr b="0" i="0" sz="1400" u="none" cap="none" strike="noStrike">
              <a:solidFill>
                <a:srgbClr val="000000"/>
              </a:solidFill>
              <a:latin typeface="Arial"/>
              <a:ea typeface="Arial"/>
              <a:cs typeface="Arial"/>
              <a:sym typeface="Arial"/>
            </a:endParaRPr>
          </a:p>
        </p:txBody>
      </p:sp>
      <p:cxnSp>
        <p:nvCxnSpPr>
          <p:cNvPr id="1811" name="Google Shape;1811;p100"/>
          <p:cNvCxnSpPr/>
          <p:nvPr/>
        </p:nvCxnSpPr>
        <p:spPr>
          <a:xfrm flipH="1" rot="10800000">
            <a:off x="3782091" y="3200400"/>
            <a:ext cx="685800" cy="457200"/>
          </a:xfrm>
          <a:prstGeom prst="straightConnector1">
            <a:avLst/>
          </a:prstGeom>
          <a:noFill/>
          <a:ln cap="flat" cmpd="sng" w="12700">
            <a:solidFill>
              <a:schemeClr val="accent2"/>
            </a:solidFill>
            <a:prstDash val="solid"/>
            <a:round/>
            <a:headEnd len="sm" w="sm" type="none"/>
            <a:tailEnd len="med" w="med" type="triangle"/>
          </a:ln>
        </p:spPr>
      </p:cxnSp>
      <p:sp>
        <p:nvSpPr>
          <p:cNvPr id="1812" name="Google Shape;1812;p100"/>
          <p:cNvSpPr txBox="1"/>
          <p:nvPr/>
        </p:nvSpPr>
        <p:spPr>
          <a:xfrm>
            <a:off x="2258091" y="3810000"/>
            <a:ext cx="2814638"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belongs to GL library</a:t>
            </a:r>
            <a:endParaRPr b="0" i="0" sz="1400" u="none" cap="none" strike="noStrike">
              <a:solidFill>
                <a:srgbClr val="000000"/>
              </a:solidFill>
              <a:latin typeface="Arial"/>
              <a:ea typeface="Arial"/>
              <a:cs typeface="Arial"/>
              <a:sym typeface="Arial"/>
            </a:endParaRPr>
          </a:p>
        </p:txBody>
      </p:sp>
      <p:cxnSp>
        <p:nvCxnSpPr>
          <p:cNvPr id="1813" name="Google Shape;1813;p100"/>
          <p:cNvCxnSpPr/>
          <p:nvPr/>
        </p:nvCxnSpPr>
        <p:spPr>
          <a:xfrm flipH="1">
            <a:off x="5382291" y="2133600"/>
            <a:ext cx="609600" cy="685800"/>
          </a:xfrm>
          <a:prstGeom prst="straightConnector1">
            <a:avLst/>
          </a:prstGeom>
          <a:noFill/>
          <a:ln cap="flat" cmpd="sng" w="12700">
            <a:solidFill>
              <a:schemeClr val="dk1"/>
            </a:solidFill>
            <a:prstDash val="solid"/>
            <a:round/>
            <a:headEnd len="sm" w="sm" type="none"/>
            <a:tailEnd len="med" w="med" type="triangle"/>
          </a:ln>
        </p:spPr>
      </p:cxnSp>
      <p:sp>
        <p:nvSpPr>
          <p:cNvPr id="1814" name="Google Shape;1814;p100"/>
          <p:cNvSpPr txBox="1"/>
          <p:nvPr/>
        </p:nvSpPr>
        <p:spPr>
          <a:xfrm>
            <a:off x="5329904" y="1793875"/>
            <a:ext cx="1933575"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function name</a:t>
            </a:r>
            <a:endParaRPr b="0" i="0" sz="1400" u="none" cap="none" strike="noStrike">
              <a:solidFill>
                <a:srgbClr val="000000"/>
              </a:solidFill>
              <a:latin typeface="Arial"/>
              <a:ea typeface="Arial"/>
              <a:cs typeface="Arial"/>
              <a:sym typeface="Arial"/>
            </a:endParaRPr>
          </a:p>
        </p:txBody>
      </p:sp>
      <p:cxnSp>
        <p:nvCxnSpPr>
          <p:cNvPr id="1815" name="Google Shape;1815;p100"/>
          <p:cNvCxnSpPr/>
          <p:nvPr/>
        </p:nvCxnSpPr>
        <p:spPr>
          <a:xfrm rot="10800000">
            <a:off x="6220491" y="3124200"/>
            <a:ext cx="457200" cy="457200"/>
          </a:xfrm>
          <a:prstGeom prst="straightConnector1">
            <a:avLst/>
          </a:prstGeom>
          <a:noFill/>
          <a:ln cap="flat" cmpd="sng" w="12700">
            <a:solidFill>
              <a:schemeClr val="accent1"/>
            </a:solidFill>
            <a:prstDash val="solid"/>
            <a:round/>
            <a:headEnd len="sm" w="sm" type="none"/>
            <a:tailEnd len="med" w="med" type="triangle"/>
          </a:ln>
        </p:spPr>
      </p:cxnSp>
      <p:sp>
        <p:nvSpPr>
          <p:cNvPr id="1816" name="Google Shape;1816;p100"/>
          <p:cNvSpPr txBox="1"/>
          <p:nvPr/>
        </p:nvSpPr>
        <p:spPr>
          <a:xfrm>
            <a:off x="6220491" y="3657600"/>
            <a:ext cx="2928938"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Courier New"/>
                <a:ea typeface="Courier New"/>
                <a:cs typeface="Courier New"/>
                <a:sym typeface="Courier New"/>
              </a:rPr>
              <a:t>x,y,z</a:t>
            </a: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chemeClr val="dk1"/>
                </a:solidFill>
                <a:latin typeface="Times New Roman"/>
                <a:ea typeface="Times New Roman"/>
                <a:cs typeface="Times New Roman"/>
                <a:sym typeface="Times New Roman"/>
              </a:rPr>
              <a:t>are</a:t>
            </a:r>
            <a:r>
              <a:rPr b="0" i="0" lang="en-US" sz="2400" u="none" cap="none" strike="noStrike">
                <a:solidFill>
                  <a:schemeClr val="dk1"/>
                </a:solidFill>
                <a:latin typeface="Courier New"/>
                <a:ea typeface="Courier New"/>
                <a:cs typeface="Courier New"/>
                <a:sym typeface="Courier New"/>
              </a:rPr>
              <a:t> floats</a:t>
            </a:r>
            <a:endParaRPr b="0" i="0" sz="1400" u="none" cap="none" strike="noStrike">
              <a:solidFill>
                <a:srgbClr val="000000"/>
              </a:solidFill>
              <a:latin typeface="Arial"/>
              <a:ea typeface="Arial"/>
              <a:cs typeface="Arial"/>
              <a:sym typeface="Arial"/>
            </a:endParaRPr>
          </a:p>
        </p:txBody>
      </p:sp>
      <p:sp>
        <p:nvSpPr>
          <p:cNvPr id="1817" name="Google Shape;1817;p100"/>
          <p:cNvSpPr txBox="1"/>
          <p:nvPr/>
        </p:nvSpPr>
        <p:spPr>
          <a:xfrm>
            <a:off x="4696491" y="4876800"/>
            <a:ext cx="1676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818" name="Google Shape;1818;p100"/>
          <p:cNvSpPr txBox="1"/>
          <p:nvPr/>
        </p:nvSpPr>
        <p:spPr>
          <a:xfrm>
            <a:off x="3402679" y="5019675"/>
            <a:ext cx="2740025"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Courier New"/>
                <a:ea typeface="Courier New"/>
                <a:cs typeface="Courier New"/>
                <a:sym typeface="Courier New"/>
              </a:rPr>
              <a:t>glVertex3f</a:t>
            </a:r>
            <a:r>
              <a:rPr b="1" i="0" lang="en-US" sz="2400" u="none" cap="none" strike="noStrike">
                <a:solidFill>
                  <a:schemeClr val="accent1"/>
                </a:solidFill>
                <a:latin typeface="Courier New"/>
                <a:ea typeface="Courier New"/>
                <a:cs typeface="Courier New"/>
                <a:sym typeface="Courier New"/>
              </a:rPr>
              <a:t>v</a:t>
            </a:r>
            <a:r>
              <a:rPr b="1" i="0" lang="en-US" sz="2400" u="none" cap="none" strike="noStrike">
                <a:solidFill>
                  <a:schemeClr val="dk1"/>
                </a:solidFill>
                <a:latin typeface="Courier New"/>
                <a:ea typeface="Courier New"/>
                <a:cs typeface="Courier New"/>
                <a:sym typeface="Courier New"/>
              </a:rPr>
              <a:t>(p)</a:t>
            </a:r>
            <a:endParaRPr b="0" i="0" sz="2400" u="none" cap="none" strike="noStrike">
              <a:solidFill>
                <a:schemeClr val="dk1"/>
              </a:solidFill>
              <a:latin typeface="Courier New"/>
              <a:ea typeface="Courier New"/>
              <a:cs typeface="Courier New"/>
              <a:sym typeface="Courier New"/>
            </a:endParaRPr>
          </a:p>
        </p:txBody>
      </p:sp>
      <p:cxnSp>
        <p:nvCxnSpPr>
          <p:cNvPr id="1819" name="Google Shape;1819;p100"/>
          <p:cNvCxnSpPr/>
          <p:nvPr/>
        </p:nvCxnSpPr>
        <p:spPr>
          <a:xfrm rot="10800000">
            <a:off x="5458491" y="5410200"/>
            <a:ext cx="609600" cy="533400"/>
          </a:xfrm>
          <a:prstGeom prst="straightConnector1">
            <a:avLst/>
          </a:prstGeom>
          <a:noFill/>
          <a:ln cap="flat" cmpd="sng" w="12700">
            <a:solidFill>
              <a:schemeClr val="accent1"/>
            </a:solidFill>
            <a:prstDash val="solid"/>
            <a:round/>
            <a:headEnd len="sm" w="sm" type="none"/>
            <a:tailEnd len="med" w="med" type="triangle"/>
          </a:ln>
        </p:spPr>
      </p:cxnSp>
      <p:sp>
        <p:nvSpPr>
          <p:cNvPr id="1820" name="Google Shape;1820;p100"/>
          <p:cNvSpPr txBox="1"/>
          <p:nvPr/>
        </p:nvSpPr>
        <p:spPr>
          <a:xfrm>
            <a:off x="6220491" y="5638800"/>
            <a:ext cx="3279775" cy="457200"/>
          </a:xfrm>
          <a:prstGeom prst="rect">
            <a:avLst/>
          </a:prstGeom>
          <a:noFill/>
          <a:ln>
            <a:noFill/>
          </a:ln>
        </p:spPr>
        <p:txBody>
          <a:bodyPr anchorCtr="1"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Courier New"/>
                <a:ea typeface="Courier New"/>
                <a:cs typeface="Courier New"/>
                <a:sym typeface="Courier New"/>
              </a:rPr>
              <a:t>p</a:t>
            </a: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chemeClr val="dk1"/>
                </a:solidFill>
                <a:latin typeface="Times New Roman"/>
                <a:ea typeface="Times New Roman"/>
                <a:cs typeface="Times New Roman"/>
                <a:sym typeface="Times New Roman"/>
              </a:rPr>
              <a:t>is a pointer to an array</a:t>
            </a:r>
            <a:endParaRPr b="0" i="0" sz="1400" u="none" cap="none" strike="noStrike">
              <a:solidFill>
                <a:srgbClr val="000000"/>
              </a:solidFill>
              <a:latin typeface="Arial"/>
              <a:ea typeface="Arial"/>
              <a:cs typeface="Arial"/>
              <a:sym typeface="Arial"/>
            </a:endParaRPr>
          </a:p>
        </p:txBody>
      </p:sp>
      <p:sp>
        <p:nvSpPr>
          <p:cNvPr id="1821" name="Google Shape;1821;p100"/>
          <p:cNvSpPr txBox="1"/>
          <p:nvPr/>
        </p:nvSpPr>
        <p:spPr>
          <a:xfrm>
            <a:off x="6151418" y="2341418"/>
            <a:ext cx="28200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3 is Dimension can be 2 or 3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01"/>
          <p:cNvSpPr txBox="1"/>
          <p:nvPr>
            <p:ph type="title"/>
          </p:nvPr>
        </p:nvSpPr>
        <p:spPr>
          <a:xfrm>
            <a:off x="2281706" y="1282522"/>
            <a:ext cx="7772400" cy="1066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#defines</a:t>
            </a:r>
            <a:endParaRPr/>
          </a:p>
        </p:txBody>
      </p:sp>
      <p:sp>
        <p:nvSpPr>
          <p:cNvPr id="1827" name="Google Shape;1827;p101"/>
          <p:cNvSpPr txBox="1"/>
          <p:nvPr/>
        </p:nvSpPr>
        <p:spPr>
          <a:xfrm>
            <a:off x="1403797" y="2425522"/>
            <a:ext cx="9375819" cy="35814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Most constants are defined in the include files </a:t>
            </a:r>
            <a:r>
              <a:rPr b="1" i="0" lang="en-US" sz="2400" u="none" cap="none" strike="noStrike">
                <a:solidFill>
                  <a:srgbClr val="262626"/>
                </a:solidFill>
                <a:latin typeface="Courier New"/>
                <a:ea typeface="Courier New"/>
                <a:cs typeface="Courier New"/>
                <a:sym typeface="Courier New"/>
              </a:rPr>
              <a:t>gl.h</a:t>
            </a:r>
            <a:r>
              <a:rPr b="0" i="0" lang="en-US" sz="2400" u="none" cap="none" strike="noStrike">
                <a:solidFill>
                  <a:srgbClr val="262626"/>
                </a:solidFill>
                <a:latin typeface="Trebuchet MS"/>
                <a:ea typeface="Trebuchet MS"/>
                <a:cs typeface="Trebuchet MS"/>
                <a:sym typeface="Trebuchet MS"/>
              </a:rPr>
              <a:t>, </a:t>
            </a:r>
            <a:r>
              <a:rPr b="1" i="0" lang="en-US" sz="2400" u="none" cap="none" strike="noStrike">
                <a:solidFill>
                  <a:srgbClr val="262626"/>
                </a:solidFill>
                <a:latin typeface="Courier New"/>
                <a:ea typeface="Courier New"/>
                <a:cs typeface="Courier New"/>
                <a:sym typeface="Courier New"/>
              </a:rPr>
              <a:t>glu.h</a:t>
            </a:r>
            <a:r>
              <a:rPr b="0" i="0" lang="en-US" sz="2400" u="none" cap="none" strike="noStrike">
                <a:solidFill>
                  <a:srgbClr val="262626"/>
                </a:solidFill>
                <a:latin typeface="Trebuchet MS"/>
                <a:ea typeface="Trebuchet MS"/>
                <a:cs typeface="Trebuchet MS"/>
                <a:sym typeface="Trebuchet MS"/>
              </a:rPr>
              <a:t> and </a:t>
            </a:r>
            <a:r>
              <a:rPr b="1" i="0" lang="en-US" sz="2400" u="none" cap="none" strike="noStrike">
                <a:solidFill>
                  <a:srgbClr val="262626"/>
                </a:solidFill>
                <a:latin typeface="Courier New"/>
                <a:ea typeface="Courier New"/>
                <a:cs typeface="Courier New"/>
                <a:sym typeface="Courier New"/>
              </a:rPr>
              <a:t>glut.h</a:t>
            </a:r>
            <a:endParaRPr b="1" i="0" sz="2400" u="none" cap="none" strike="noStrike">
              <a:solidFill>
                <a:srgbClr val="262626"/>
              </a:solidFill>
              <a:latin typeface="Courier New"/>
              <a:ea typeface="Courier New"/>
              <a:cs typeface="Courier New"/>
              <a:sym typeface="Courier New"/>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Note </a:t>
            </a:r>
            <a:r>
              <a:rPr b="1" i="0" lang="en-US" sz="2000" u="none" cap="none" strike="noStrike">
                <a:solidFill>
                  <a:srgbClr val="262626"/>
                </a:solidFill>
                <a:latin typeface="Courier New"/>
                <a:ea typeface="Courier New"/>
                <a:cs typeface="Courier New"/>
                <a:sym typeface="Courier New"/>
              </a:rPr>
              <a:t>#include &lt;GL/glut.h&gt;</a:t>
            </a:r>
            <a:r>
              <a:rPr b="0" i="0" lang="en-US" sz="2000" u="none" cap="none" strike="noStrike">
                <a:solidFill>
                  <a:srgbClr val="262626"/>
                </a:solidFill>
                <a:latin typeface="Trebuchet MS"/>
                <a:ea typeface="Trebuchet MS"/>
                <a:cs typeface="Trebuchet MS"/>
                <a:sym typeface="Trebuchet MS"/>
              </a:rPr>
              <a:t> should automatically include the others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Examples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1" i="0" lang="en-US" sz="2000" u="none" cap="none" strike="noStrike">
                <a:solidFill>
                  <a:srgbClr val="262626"/>
                </a:solidFill>
                <a:latin typeface="Courier New"/>
                <a:ea typeface="Courier New"/>
                <a:cs typeface="Courier New"/>
                <a:sym typeface="Courier New"/>
              </a:rPr>
              <a:t>glBegin(GL_POLYGON)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ts val="2300"/>
              <a:buFont typeface="Arial"/>
              <a:buChar char="•"/>
            </a:pPr>
            <a:r>
              <a:rPr b="1" i="0" lang="en-US" sz="2000" u="none" cap="none" strike="noStrike">
                <a:solidFill>
                  <a:srgbClr val="262626"/>
                </a:solidFill>
                <a:latin typeface="Courier New"/>
                <a:ea typeface="Courier New"/>
                <a:cs typeface="Courier New"/>
                <a:sym typeface="Courier New"/>
              </a:rPr>
              <a:t>glClear(GL_COLOR_BUFFER_BIT)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80"/>
              </a:spcBef>
              <a:spcAft>
                <a:spcPts val="0"/>
              </a:spcAft>
              <a:buClr>
                <a:schemeClr val="accent1"/>
              </a:buClr>
              <a:buSzPts val="2760"/>
              <a:buFont typeface="Arial"/>
              <a:buChar char="•"/>
            </a:pPr>
            <a:r>
              <a:rPr b="0" i="0" lang="en-US" sz="2400" u="none" cap="none" strike="noStrike">
                <a:solidFill>
                  <a:srgbClr val="262626"/>
                </a:solidFill>
                <a:latin typeface="Trebuchet MS"/>
                <a:ea typeface="Trebuchet MS"/>
                <a:cs typeface="Trebuchet MS"/>
                <a:sym typeface="Trebuchet MS"/>
              </a:rPr>
              <a:t>Include files also define OpenGL data types: </a:t>
            </a:r>
            <a:r>
              <a:rPr b="1" i="0" lang="en-US" sz="2400" u="none" cap="none" strike="noStrike">
                <a:solidFill>
                  <a:srgbClr val="262626"/>
                </a:solidFill>
                <a:latin typeface="Courier New"/>
                <a:ea typeface="Courier New"/>
                <a:cs typeface="Courier New"/>
                <a:sym typeface="Courier New"/>
              </a:rPr>
              <a:t>Glfloat</a:t>
            </a:r>
            <a:r>
              <a:rPr b="0" i="0" lang="en-US" sz="2400" u="none" cap="none" strike="noStrike">
                <a:solidFill>
                  <a:srgbClr val="262626"/>
                </a:solidFill>
                <a:latin typeface="Trebuchet MS"/>
                <a:ea typeface="Trebuchet MS"/>
                <a:cs typeface="Trebuchet MS"/>
                <a:sym typeface="Trebuchet MS"/>
              </a:rPr>
              <a:t>, </a:t>
            </a:r>
            <a:r>
              <a:rPr b="1" i="0" lang="en-US" sz="2400" u="none" cap="none" strike="noStrike">
                <a:solidFill>
                  <a:srgbClr val="262626"/>
                </a:solidFill>
                <a:latin typeface="Courier New"/>
                <a:ea typeface="Courier New"/>
                <a:cs typeface="Courier New"/>
                <a:sym typeface="Courier New"/>
              </a:rPr>
              <a:t>Gldouble</a:t>
            </a:r>
            <a:r>
              <a:rPr b="0" i="0" lang="en-US" sz="2400" u="none" cap="none" strike="noStrike">
                <a:solidFill>
                  <a:srgbClr val="262626"/>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02"/>
          <p:cNvSpPr txBox="1"/>
          <p:nvPr/>
        </p:nvSpPr>
        <p:spPr>
          <a:xfrm>
            <a:off x="2487768" y="1089341"/>
            <a:ext cx="7772400" cy="10668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4400"/>
              <a:buFont typeface="Trebuchet MS"/>
              <a:buNone/>
            </a:pPr>
            <a:r>
              <a:rPr b="0" i="0" lang="en-US" sz="4400" u="none" cap="none" strike="noStrike">
                <a:solidFill>
                  <a:srgbClr val="262626"/>
                </a:solidFill>
                <a:latin typeface="Trebuchet MS"/>
                <a:ea typeface="Trebuchet MS"/>
                <a:cs typeface="Trebuchet MS"/>
                <a:sym typeface="Trebuchet MS"/>
              </a:rPr>
              <a:t>Program Structure</a:t>
            </a:r>
            <a:endParaRPr b="0" i="0" sz="4400" u="none" cap="none" strike="noStrike">
              <a:solidFill>
                <a:srgbClr val="262626"/>
              </a:solidFill>
              <a:latin typeface="Trebuchet MS"/>
              <a:ea typeface="Trebuchet MS"/>
              <a:cs typeface="Trebuchet MS"/>
              <a:sym typeface="Trebuchet MS"/>
            </a:endParaRPr>
          </a:p>
        </p:txBody>
      </p:sp>
      <p:sp>
        <p:nvSpPr>
          <p:cNvPr id="1833" name="Google Shape;1833;p102"/>
          <p:cNvSpPr txBox="1"/>
          <p:nvPr/>
        </p:nvSpPr>
        <p:spPr>
          <a:xfrm>
            <a:off x="1390917" y="1910369"/>
            <a:ext cx="9569003" cy="4724400"/>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chemeClr val="accent1"/>
              </a:buClr>
              <a:buSzPts val="2300"/>
              <a:buFont typeface="Arial"/>
              <a:buChar char="•"/>
            </a:pPr>
            <a:r>
              <a:rPr b="0" i="0" lang="en-US" sz="2000" u="none" cap="none" strike="noStrike">
                <a:solidFill>
                  <a:srgbClr val="262626"/>
                </a:solidFill>
                <a:latin typeface="Trebuchet MS"/>
                <a:ea typeface="Trebuchet MS"/>
                <a:cs typeface="Trebuchet MS"/>
                <a:sym typeface="Trebuchet MS"/>
              </a:rPr>
              <a:t>Most OpenGL programs have a similar structure that consists of the following functions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60"/>
              </a:spcBef>
              <a:spcAft>
                <a:spcPts val="0"/>
              </a:spcAft>
              <a:buClr>
                <a:schemeClr val="accent1"/>
              </a:buClr>
              <a:buSzPts val="2070"/>
              <a:buFont typeface="Arial"/>
              <a:buChar char="•"/>
            </a:pPr>
            <a:r>
              <a:rPr b="1" i="0" lang="en-US" sz="1800" u="none" cap="none" strike="noStrike">
                <a:solidFill>
                  <a:srgbClr val="262626"/>
                </a:solidFill>
                <a:latin typeface="Courier New"/>
                <a:ea typeface="Courier New"/>
                <a:cs typeface="Courier New"/>
                <a:sym typeface="Courier New"/>
              </a:rPr>
              <a:t>main()</a:t>
            </a:r>
            <a:r>
              <a:rPr b="0" i="0" lang="en-US" sz="1800" u="none" cap="none" strike="noStrike">
                <a:solidFill>
                  <a:srgbClr val="262626"/>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defines the callback functions </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opens one or more windows with the required properties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enters event loop (last executable statement)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60"/>
              </a:spcBef>
              <a:spcAft>
                <a:spcPts val="0"/>
              </a:spcAft>
              <a:buClr>
                <a:schemeClr val="accent1"/>
              </a:buClr>
              <a:buSzPts val="2070"/>
              <a:buFont typeface="Arial"/>
              <a:buChar char="•"/>
            </a:pPr>
            <a:r>
              <a:rPr b="1" i="0" lang="en-US" sz="1800" u="none" cap="none" strike="noStrike">
                <a:solidFill>
                  <a:srgbClr val="262626"/>
                </a:solidFill>
                <a:latin typeface="Courier New"/>
                <a:ea typeface="Courier New"/>
                <a:cs typeface="Courier New"/>
                <a:sym typeface="Courier New"/>
              </a:rPr>
              <a:t>init()</a:t>
            </a:r>
            <a:r>
              <a:rPr b="0" i="0" lang="en-US" sz="1800" u="none" cap="none" strike="noStrike">
                <a:solidFill>
                  <a:srgbClr val="262626"/>
                </a:solidFill>
                <a:latin typeface="Trebuchet MS"/>
                <a:ea typeface="Trebuchet MS"/>
                <a:cs typeface="Trebuchet MS"/>
                <a:sym typeface="Trebuchet MS"/>
              </a:rPr>
              <a:t>: sets the state variables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viewing</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Attributes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960"/>
              </a:spcBef>
              <a:spcAft>
                <a:spcPts val="0"/>
              </a:spcAft>
              <a:buClr>
                <a:schemeClr val="accent1"/>
              </a:buClr>
              <a:buSzPts val="2070"/>
              <a:buFont typeface="Arial"/>
              <a:buChar char="•"/>
            </a:pPr>
            <a:r>
              <a:rPr b="1" i="0" lang="en-US" sz="1800" u="none" cap="none" strike="noStrike">
                <a:solidFill>
                  <a:srgbClr val="262626"/>
                </a:solidFill>
                <a:latin typeface="Trebuchet MS"/>
                <a:ea typeface="Trebuchet MS"/>
                <a:cs typeface="Trebuchet MS"/>
                <a:sym typeface="Trebuchet MS"/>
              </a:rPr>
              <a:t>callbacks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Display function</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960"/>
              </a:spcBef>
              <a:spcAft>
                <a:spcPts val="0"/>
              </a:spcAft>
              <a:buClr>
                <a:schemeClr val="accent1"/>
              </a:buClr>
              <a:buSzPts val="2070"/>
              <a:buFont typeface="Arial"/>
              <a:buChar char="•"/>
            </a:pPr>
            <a:r>
              <a:rPr b="0" i="0" lang="en-US" sz="1800" u="none" cap="none" strike="noStrike">
                <a:solidFill>
                  <a:srgbClr val="262626"/>
                </a:solidFill>
                <a:latin typeface="Trebuchet MS"/>
                <a:ea typeface="Trebuchet MS"/>
                <a:cs typeface="Trebuchet MS"/>
                <a:sym typeface="Trebuchet MS"/>
              </a:rPr>
              <a:t>Input and window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03"/>
          <p:cNvSpPr txBox="1"/>
          <p:nvPr>
            <p:ph type="title"/>
          </p:nvPr>
        </p:nvSpPr>
        <p:spPr>
          <a:xfrm>
            <a:off x="3561009" y="550575"/>
            <a:ext cx="6248400" cy="1066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OpenGL Primitives</a:t>
            </a:r>
            <a:endParaRPr/>
          </a:p>
        </p:txBody>
      </p:sp>
      <p:grpSp>
        <p:nvGrpSpPr>
          <p:cNvPr id="1839" name="Google Shape;1839;p103"/>
          <p:cNvGrpSpPr/>
          <p:nvPr/>
        </p:nvGrpSpPr>
        <p:grpSpPr>
          <a:xfrm>
            <a:off x="9525247" y="3866863"/>
            <a:ext cx="1068387" cy="1354137"/>
            <a:chOff x="4717" y="2946"/>
            <a:chExt cx="673" cy="913"/>
          </a:xfrm>
        </p:grpSpPr>
        <p:sp>
          <p:nvSpPr>
            <p:cNvPr id="1840" name="Google Shape;1840;p103"/>
            <p:cNvSpPr/>
            <p:nvPr/>
          </p:nvSpPr>
          <p:spPr>
            <a:xfrm>
              <a:off x="4717" y="2946"/>
              <a:ext cx="673" cy="337"/>
            </a:xfrm>
            <a:custGeom>
              <a:rect b="b" l="l" r="r" t="t"/>
              <a:pathLst>
                <a:path extrusionOk="0" h="337" w="673">
                  <a:moveTo>
                    <a:pt x="144" y="336"/>
                  </a:moveTo>
                  <a:lnTo>
                    <a:pt x="0" y="48"/>
                  </a:lnTo>
                  <a:lnTo>
                    <a:pt x="672" y="0"/>
                  </a:lnTo>
                  <a:lnTo>
                    <a:pt x="528" y="288"/>
                  </a:lnTo>
                  <a:lnTo>
                    <a:pt x="144" y="336"/>
                  </a:lnTo>
                </a:path>
              </a:pathLst>
            </a:custGeom>
            <a:gradFill>
              <a:gsLst>
                <a:gs pos="0">
                  <a:srgbClr val="B2B2B2"/>
                </a:gs>
                <a:gs pos="100000">
                  <a:srgbClr val="FFFFFF"/>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41" name="Google Shape;1841;p103"/>
            <p:cNvSpPr/>
            <p:nvPr/>
          </p:nvSpPr>
          <p:spPr>
            <a:xfrm>
              <a:off x="4813" y="3234"/>
              <a:ext cx="433" cy="337"/>
            </a:xfrm>
            <a:custGeom>
              <a:rect b="b" l="l" r="r" t="t"/>
              <a:pathLst>
                <a:path extrusionOk="0" h="337" w="433">
                  <a:moveTo>
                    <a:pt x="432" y="0"/>
                  </a:moveTo>
                  <a:lnTo>
                    <a:pt x="48" y="48"/>
                  </a:lnTo>
                  <a:lnTo>
                    <a:pt x="0" y="288"/>
                  </a:lnTo>
                  <a:lnTo>
                    <a:pt x="384" y="336"/>
                  </a:lnTo>
                  <a:lnTo>
                    <a:pt x="432" y="0"/>
                  </a:lnTo>
                </a:path>
              </a:pathLst>
            </a:custGeom>
            <a:gradFill>
              <a:gsLst>
                <a:gs pos="0">
                  <a:srgbClr val="B2B2B2"/>
                </a:gs>
                <a:gs pos="100000">
                  <a:srgbClr val="FFFFFF"/>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42" name="Google Shape;1842;p103"/>
            <p:cNvSpPr/>
            <p:nvPr/>
          </p:nvSpPr>
          <p:spPr>
            <a:xfrm>
              <a:off x="4813" y="3522"/>
              <a:ext cx="529" cy="337"/>
            </a:xfrm>
            <a:custGeom>
              <a:rect b="b" l="l" r="r" t="t"/>
              <a:pathLst>
                <a:path extrusionOk="0" h="337" w="529">
                  <a:moveTo>
                    <a:pt x="384" y="48"/>
                  </a:moveTo>
                  <a:lnTo>
                    <a:pt x="0" y="0"/>
                  </a:lnTo>
                  <a:lnTo>
                    <a:pt x="192" y="336"/>
                  </a:lnTo>
                  <a:lnTo>
                    <a:pt x="528" y="240"/>
                  </a:lnTo>
                  <a:lnTo>
                    <a:pt x="384" y="48"/>
                  </a:lnTo>
                </a:path>
              </a:pathLst>
            </a:custGeom>
            <a:gradFill>
              <a:gsLst>
                <a:gs pos="0">
                  <a:srgbClr val="B2B2B2"/>
                </a:gs>
                <a:gs pos="100000">
                  <a:srgbClr val="FFFFFF"/>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1843" name="Google Shape;1843;p103"/>
          <p:cNvSpPr/>
          <p:nvPr/>
        </p:nvSpPr>
        <p:spPr>
          <a:xfrm>
            <a:off x="8963272" y="5328950"/>
            <a:ext cx="1968500" cy="374650"/>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GL_QUAD_STRIP</a:t>
            </a:r>
            <a:endParaRPr b="0" i="0" sz="1400" u="none" cap="none" strike="noStrike">
              <a:solidFill>
                <a:srgbClr val="000000"/>
              </a:solidFill>
              <a:latin typeface="Arial"/>
              <a:ea typeface="Arial"/>
              <a:cs typeface="Arial"/>
              <a:sym typeface="Arial"/>
            </a:endParaRPr>
          </a:p>
        </p:txBody>
      </p:sp>
      <p:sp>
        <p:nvSpPr>
          <p:cNvPr id="1844" name="Google Shape;1844;p103"/>
          <p:cNvSpPr/>
          <p:nvPr/>
        </p:nvSpPr>
        <p:spPr>
          <a:xfrm>
            <a:off x="9809409" y="2226975"/>
            <a:ext cx="1079500" cy="966788"/>
          </a:xfrm>
          <a:custGeom>
            <a:rect b="b" l="l" r="r" t="t"/>
            <a:pathLst>
              <a:path extrusionOk="0" h="652" w="680">
                <a:moveTo>
                  <a:pt x="0" y="208"/>
                </a:moveTo>
                <a:lnTo>
                  <a:pt x="386" y="0"/>
                </a:lnTo>
                <a:lnTo>
                  <a:pt x="679" y="243"/>
                </a:lnTo>
                <a:lnTo>
                  <a:pt x="586" y="529"/>
                </a:lnTo>
                <a:lnTo>
                  <a:pt x="250" y="651"/>
                </a:lnTo>
                <a:lnTo>
                  <a:pt x="7" y="479"/>
                </a:lnTo>
                <a:lnTo>
                  <a:pt x="0" y="208"/>
                </a:lnTo>
              </a:path>
            </a:pathLst>
          </a:custGeom>
          <a:solidFill>
            <a:srgbClr val="FF3399"/>
          </a:solidFill>
          <a:ln cap="rnd"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45" name="Google Shape;1845;p103"/>
          <p:cNvSpPr/>
          <p:nvPr/>
        </p:nvSpPr>
        <p:spPr>
          <a:xfrm>
            <a:off x="9493497" y="3241388"/>
            <a:ext cx="1558925" cy="376237"/>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GL_POLYGON</a:t>
            </a:r>
            <a:endParaRPr b="0" i="0" sz="1400" u="none" cap="none" strike="noStrike">
              <a:solidFill>
                <a:srgbClr val="000000"/>
              </a:solidFill>
              <a:latin typeface="Arial"/>
              <a:ea typeface="Arial"/>
              <a:cs typeface="Arial"/>
              <a:sym typeface="Arial"/>
            </a:endParaRPr>
          </a:p>
        </p:txBody>
      </p:sp>
      <p:sp>
        <p:nvSpPr>
          <p:cNvPr id="1846" name="Google Shape;1846;p103"/>
          <p:cNvSpPr/>
          <p:nvPr/>
        </p:nvSpPr>
        <p:spPr>
          <a:xfrm>
            <a:off x="1101078" y="5703600"/>
            <a:ext cx="2636940" cy="369974"/>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rebuchet MS"/>
                <a:ea typeface="Trebuchet MS"/>
                <a:cs typeface="Trebuchet MS"/>
                <a:sym typeface="Trebuchet MS"/>
              </a:rPr>
              <a:t>GL_TRIANGLE_STRIP</a:t>
            </a:r>
            <a:endParaRPr b="0" i="0" sz="1400" u="none" cap="none" strike="noStrike">
              <a:solidFill>
                <a:srgbClr val="000000"/>
              </a:solidFill>
              <a:latin typeface="Arial"/>
              <a:ea typeface="Arial"/>
              <a:cs typeface="Arial"/>
              <a:sym typeface="Arial"/>
            </a:endParaRPr>
          </a:p>
        </p:txBody>
      </p:sp>
      <p:grpSp>
        <p:nvGrpSpPr>
          <p:cNvPr id="1847" name="Google Shape;1847;p103"/>
          <p:cNvGrpSpPr/>
          <p:nvPr/>
        </p:nvGrpSpPr>
        <p:grpSpPr>
          <a:xfrm>
            <a:off x="1746331" y="4223940"/>
            <a:ext cx="1068388" cy="1354138"/>
            <a:chOff x="858" y="2910"/>
            <a:chExt cx="673" cy="913"/>
          </a:xfrm>
        </p:grpSpPr>
        <p:sp>
          <p:nvSpPr>
            <p:cNvPr id="1848" name="Google Shape;1848;p103"/>
            <p:cNvSpPr/>
            <p:nvPr/>
          </p:nvSpPr>
          <p:spPr>
            <a:xfrm>
              <a:off x="858" y="2910"/>
              <a:ext cx="673" cy="337"/>
            </a:xfrm>
            <a:custGeom>
              <a:rect b="b" l="l" r="r" t="t"/>
              <a:pathLst>
                <a:path extrusionOk="0" h="337" w="673">
                  <a:moveTo>
                    <a:pt x="0" y="48"/>
                  </a:moveTo>
                  <a:lnTo>
                    <a:pt x="672" y="0"/>
                  </a:lnTo>
                  <a:lnTo>
                    <a:pt x="144" y="336"/>
                  </a:lnTo>
                  <a:lnTo>
                    <a:pt x="0" y="48"/>
                  </a:lnTo>
                </a:path>
              </a:pathLst>
            </a:custGeom>
            <a:gradFill>
              <a:gsLst>
                <a:gs pos="0">
                  <a:srgbClr val="5F5F5F"/>
                </a:gs>
                <a:gs pos="100000">
                  <a:schemeClr val="lt1"/>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49" name="Google Shape;1849;p103"/>
            <p:cNvSpPr/>
            <p:nvPr/>
          </p:nvSpPr>
          <p:spPr>
            <a:xfrm>
              <a:off x="1002" y="2910"/>
              <a:ext cx="529" cy="337"/>
            </a:xfrm>
            <a:custGeom>
              <a:rect b="b" l="l" r="r" t="t"/>
              <a:pathLst>
                <a:path extrusionOk="0" h="337" w="529">
                  <a:moveTo>
                    <a:pt x="0" y="336"/>
                  </a:moveTo>
                  <a:lnTo>
                    <a:pt x="528" y="0"/>
                  </a:lnTo>
                  <a:lnTo>
                    <a:pt x="384" y="288"/>
                  </a:lnTo>
                  <a:lnTo>
                    <a:pt x="0" y="336"/>
                  </a:lnTo>
                </a:path>
              </a:pathLst>
            </a:custGeom>
            <a:gradFill>
              <a:gsLst>
                <a:gs pos="0">
                  <a:srgbClr val="5F5F5F"/>
                </a:gs>
                <a:gs pos="100000">
                  <a:schemeClr val="lt1"/>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0" name="Google Shape;1850;p103"/>
            <p:cNvSpPr/>
            <p:nvPr/>
          </p:nvSpPr>
          <p:spPr>
            <a:xfrm>
              <a:off x="954" y="3198"/>
              <a:ext cx="433" cy="289"/>
            </a:xfrm>
            <a:custGeom>
              <a:rect b="b" l="l" r="r" t="t"/>
              <a:pathLst>
                <a:path extrusionOk="0" h="289" w="433">
                  <a:moveTo>
                    <a:pt x="432" y="0"/>
                  </a:moveTo>
                  <a:lnTo>
                    <a:pt x="48" y="48"/>
                  </a:lnTo>
                  <a:lnTo>
                    <a:pt x="0" y="288"/>
                  </a:lnTo>
                  <a:lnTo>
                    <a:pt x="432" y="0"/>
                  </a:lnTo>
                </a:path>
              </a:pathLst>
            </a:custGeom>
            <a:gradFill>
              <a:gsLst>
                <a:gs pos="0">
                  <a:srgbClr val="5F5F5F"/>
                </a:gs>
                <a:gs pos="100000">
                  <a:srgbClr val="AFAFAF"/>
                </a:gs>
              </a:gsLst>
              <a:lin ang="27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1" name="Google Shape;1851;p103"/>
            <p:cNvSpPr/>
            <p:nvPr/>
          </p:nvSpPr>
          <p:spPr>
            <a:xfrm>
              <a:off x="954" y="3198"/>
              <a:ext cx="433" cy="337"/>
            </a:xfrm>
            <a:custGeom>
              <a:rect b="b" l="l" r="r" t="t"/>
              <a:pathLst>
                <a:path extrusionOk="0" h="337" w="433">
                  <a:moveTo>
                    <a:pt x="432" y="0"/>
                  </a:moveTo>
                  <a:lnTo>
                    <a:pt x="384" y="336"/>
                  </a:lnTo>
                  <a:lnTo>
                    <a:pt x="0" y="288"/>
                  </a:lnTo>
                  <a:lnTo>
                    <a:pt x="432" y="0"/>
                  </a:lnTo>
                </a:path>
              </a:pathLst>
            </a:custGeom>
            <a:gradFill>
              <a:gsLst>
                <a:gs pos="0">
                  <a:schemeClr val="dk1"/>
                </a:gs>
                <a:gs pos="100000">
                  <a:srgbClr val="D9D9D9"/>
                </a:gs>
              </a:gsLst>
              <a:lin ang="27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2" name="Google Shape;1852;p103"/>
            <p:cNvSpPr/>
            <p:nvPr/>
          </p:nvSpPr>
          <p:spPr>
            <a:xfrm>
              <a:off x="954" y="3486"/>
              <a:ext cx="385" cy="337"/>
            </a:xfrm>
            <a:custGeom>
              <a:rect b="b" l="l" r="r" t="t"/>
              <a:pathLst>
                <a:path extrusionOk="0" h="337" w="385">
                  <a:moveTo>
                    <a:pt x="0" y="0"/>
                  </a:moveTo>
                  <a:lnTo>
                    <a:pt x="192" y="336"/>
                  </a:lnTo>
                  <a:lnTo>
                    <a:pt x="384" y="48"/>
                  </a:lnTo>
                  <a:lnTo>
                    <a:pt x="0" y="0"/>
                  </a:lnTo>
                </a:path>
              </a:pathLst>
            </a:custGeom>
            <a:gradFill>
              <a:gsLst>
                <a:gs pos="0">
                  <a:schemeClr val="dk1"/>
                </a:gs>
                <a:gs pos="100000">
                  <a:schemeClr val="lt1"/>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3" name="Google Shape;1853;p103"/>
            <p:cNvSpPr/>
            <p:nvPr/>
          </p:nvSpPr>
          <p:spPr>
            <a:xfrm>
              <a:off x="1146" y="3534"/>
              <a:ext cx="337" cy="289"/>
            </a:xfrm>
            <a:custGeom>
              <a:rect b="b" l="l" r="r" t="t"/>
              <a:pathLst>
                <a:path extrusionOk="0" h="289" w="337">
                  <a:moveTo>
                    <a:pt x="192" y="0"/>
                  </a:moveTo>
                  <a:lnTo>
                    <a:pt x="336" y="192"/>
                  </a:lnTo>
                  <a:lnTo>
                    <a:pt x="0" y="288"/>
                  </a:lnTo>
                  <a:lnTo>
                    <a:pt x="192" y="0"/>
                  </a:lnTo>
                </a:path>
              </a:pathLst>
            </a:custGeom>
            <a:gradFill>
              <a:gsLst>
                <a:gs pos="0">
                  <a:srgbClr val="5F5F5F"/>
                </a:gs>
                <a:gs pos="100000">
                  <a:srgbClr val="AFAFAF"/>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grpSp>
        <p:nvGrpSpPr>
          <p:cNvPr id="1854" name="Google Shape;1854;p103"/>
          <p:cNvGrpSpPr/>
          <p:nvPr/>
        </p:nvGrpSpPr>
        <p:grpSpPr>
          <a:xfrm>
            <a:off x="6101009" y="5082888"/>
            <a:ext cx="1220788" cy="575953"/>
            <a:chOff x="2679" y="3379"/>
            <a:chExt cx="769" cy="388"/>
          </a:xfrm>
        </p:grpSpPr>
        <p:sp>
          <p:nvSpPr>
            <p:cNvPr id="1855" name="Google Shape;1855;p103"/>
            <p:cNvSpPr/>
            <p:nvPr/>
          </p:nvSpPr>
          <p:spPr>
            <a:xfrm>
              <a:off x="2679" y="3379"/>
              <a:ext cx="433" cy="289"/>
            </a:xfrm>
            <a:custGeom>
              <a:rect b="b" l="l" r="r" t="t"/>
              <a:pathLst>
                <a:path extrusionOk="0" h="289" w="433">
                  <a:moveTo>
                    <a:pt x="432" y="0"/>
                  </a:moveTo>
                  <a:lnTo>
                    <a:pt x="48" y="48"/>
                  </a:lnTo>
                  <a:lnTo>
                    <a:pt x="0" y="288"/>
                  </a:lnTo>
                  <a:lnTo>
                    <a:pt x="432" y="0"/>
                  </a:lnTo>
                </a:path>
              </a:pathLst>
            </a:custGeom>
            <a:gradFill>
              <a:gsLst>
                <a:gs pos="0">
                  <a:schemeClr val="accent1"/>
                </a:gs>
                <a:gs pos="100000">
                  <a:srgbClr val="7AA420"/>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6" name="Google Shape;1856;p103"/>
            <p:cNvSpPr/>
            <p:nvPr/>
          </p:nvSpPr>
          <p:spPr>
            <a:xfrm>
              <a:off x="2679" y="3379"/>
              <a:ext cx="529" cy="289"/>
            </a:xfrm>
            <a:custGeom>
              <a:rect b="b" l="l" r="r" t="t"/>
              <a:pathLst>
                <a:path extrusionOk="0" h="289" w="529">
                  <a:moveTo>
                    <a:pt x="0" y="288"/>
                  </a:moveTo>
                  <a:lnTo>
                    <a:pt x="528" y="144"/>
                  </a:lnTo>
                  <a:lnTo>
                    <a:pt x="432" y="0"/>
                  </a:lnTo>
                  <a:lnTo>
                    <a:pt x="0" y="288"/>
                  </a:lnTo>
                </a:path>
              </a:pathLst>
            </a:custGeom>
            <a:gradFill>
              <a:gsLst>
                <a:gs pos="0">
                  <a:schemeClr val="accent1"/>
                </a:gs>
                <a:gs pos="100000">
                  <a:srgbClr val="7AA420"/>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7" name="Google Shape;1857;p103"/>
            <p:cNvSpPr/>
            <p:nvPr/>
          </p:nvSpPr>
          <p:spPr>
            <a:xfrm>
              <a:off x="2679" y="3523"/>
              <a:ext cx="769" cy="142"/>
            </a:xfrm>
            <a:custGeom>
              <a:rect b="b" l="l" r="r" t="t"/>
              <a:pathLst>
                <a:path extrusionOk="0" h="145" w="769">
                  <a:moveTo>
                    <a:pt x="0" y="144"/>
                  </a:moveTo>
                  <a:lnTo>
                    <a:pt x="528" y="0"/>
                  </a:lnTo>
                  <a:lnTo>
                    <a:pt x="768" y="48"/>
                  </a:lnTo>
                  <a:lnTo>
                    <a:pt x="0" y="144"/>
                  </a:lnTo>
                </a:path>
              </a:pathLst>
            </a:custGeom>
            <a:gradFill>
              <a:gsLst>
                <a:gs pos="0">
                  <a:schemeClr val="accent1"/>
                </a:gs>
                <a:gs pos="100000">
                  <a:srgbClr val="7AA420"/>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58" name="Google Shape;1858;p103"/>
            <p:cNvSpPr/>
            <p:nvPr/>
          </p:nvSpPr>
          <p:spPr>
            <a:xfrm>
              <a:off x="2679" y="3572"/>
              <a:ext cx="769" cy="195"/>
            </a:xfrm>
            <a:custGeom>
              <a:rect b="b" l="l" r="r" t="t"/>
              <a:pathLst>
                <a:path extrusionOk="0" h="193" w="769">
                  <a:moveTo>
                    <a:pt x="0" y="96"/>
                  </a:moveTo>
                  <a:lnTo>
                    <a:pt x="768" y="0"/>
                  </a:lnTo>
                  <a:lnTo>
                    <a:pt x="576" y="192"/>
                  </a:lnTo>
                  <a:lnTo>
                    <a:pt x="0" y="96"/>
                  </a:lnTo>
                </a:path>
              </a:pathLst>
            </a:custGeom>
            <a:gradFill>
              <a:gsLst>
                <a:gs pos="0">
                  <a:schemeClr val="accent1"/>
                </a:gs>
                <a:gs pos="100000">
                  <a:srgbClr val="7AA420"/>
                </a:gs>
              </a:gsLst>
              <a:lin ang="189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pSp>
      <p:sp>
        <p:nvSpPr>
          <p:cNvPr id="1859" name="Google Shape;1859;p103"/>
          <p:cNvSpPr/>
          <p:nvPr/>
        </p:nvSpPr>
        <p:spPr>
          <a:xfrm>
            <a:off x="5475534" y="5809963"/>
            <a:ext cx="2241550" cy="376237"/>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GL_TRIANGLE_FAN</a:t>
            </a:r>
            <a:endParaRPr b="0" i="0" sz="1400" u="none" cap="none" strike="noStrike">
              <a:solidFill>
                <a:srgbClr val="000000"/>
              </a:solidFill>
              <a:latin typeface="Arial"/>
              <a:ea typeface="Arial"/>
              <a:cs typeface="Arial"/>
              <a:sym typeface="Arial"/>
            </a:endParaRPr>
          </a:p>
        </p:txBody>
      </p:sp>
      <p:sp>
        <p:nvSpPr>
          <p:cNvPr id="1860" name="Google Shape;1860;p103"/>
          <p:cNvSpPr/>
          <p:nvPr/>
        </p:nvSpPr>
        <p:spPr>
          <a:xfrm>
            <a:off x="1156148" y="3042735"/>
            <a:ext cx="1422400" cy="376237"/>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GL_POINTS</a:t>
            </a:r>
            <a:endParaRPr b="0" i="0" sz="1400" u="none" cap="none" strike="noStrike">
              <a:solidFill>
                <a:srgbClr val="000000"/>
              </a:solidFill>
              <a:latin typeface="Arial"/>
              <a:ea typeface="Arial"/>
              <a:cs typeface="Arial"/>
              <a:sym typeface="Arial"/>
            </a:endParaRPr>
          </a:p>
        </p:txBody>
      </p:sp>
      <p:grpSp>
        <p:nvGrpSpPr>
          <p:cNvPr id="1861" name="Google Shape;1861;p103"/>
          <p:cNvGrpSpPr/>
          <p:nvPr/>
        </p:nvGrpSpPr>
        <p:grpSpPr>
          <a:xfrm>
            <a:off x="1755856" y="2588925"/>
            <a:ext cx="285750" cy="242887"/>
            <a:chOff x="740" y="2067"/>
            <a:chExt cx="180" cy="164"/>
          </a:xfrm>
        </p:grpSpPr>
        <p:sp>
          <p:nvSpPr>
            <p:cNvPr id="1862" name="Google Shape;1862;p103"/>
            <p:cNvSpPr/>
            <p:nvPr/>
          </p:nvSpPr>
          <p:spPr>
            <a:xfrm>
              <a:off x="770" y="2067"/>
              <a:ext cx="21" cy="19"/>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urier New"/>
                <a:ea typeface="Courier New"/>
                <a:cs typeface="Courier New"/>
                <a:sym typeface="Courier New"/>
              </a:endParaRPr>
            </a:p>
          </p:txBody>
        </p:sp>
        <p:sp>
          <p:nvSpPr>
            <p:cNvPr id="1863" name="Google Shape;1863;p103"/>
            <p:cNvSpPr/>
            <p:nvPr/>
          </p:nvSpPr>
          <p:spPr>
            <a:xfrm>
              <a:off x="861" y="2094"/>
              <a:ext cx="21" cy="19"/>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urier New"/>
                <a:ea typeface="Courier New"/>
                <a:cs typeface="Courier New"/>
                <a:sym typeface="Courier New"/>
              </a:endParaRPr>
            </a:p>
          </p:txBody>
        </p:sp>
        <p:sp>
          <p:nvSpPr>
            <p:cNvPr id="1864" name="Google Shape;1864;p103"/>
            <p:cNvSpPr/>
            <p:nvPr/>
          </p:nvSpPr>
          <p:spPr>
            <a:xfrm>
              <a:off x="740" y="2172"/>
              <a:ext cx="21" cy="19"/>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urier New"/>
                <a:ea typeface="Courier New"/>
                <a:cs typeface="Courier New"/>
                <a:sym typeface="Courier New"/>
              </a:endParaRPr>
            </a:p>
          </p:txBody>
        </p:sp>
        <p:sp>
          <p:nvSpPr>
            <p:cNvPr id="1865" name="Google Shape;1865;p103"/>
            <p:cNvSpPr/>
            <p:nvPr/>
          </p:nvSpPr>
          <p:spPr>
            <a:xfrm>
              <a:off x="899" y="2212"/>
              <a:ext cx="21" cy="19"/>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urier New"/>
                <a:ea typeface="Courier New"/>
                <a:cs typeface="Courier New"/>
                <a:sym typeface="Courier New"/>
              </a:endParaRPr>
            </a:p>
          </p:txBody>
        </p:sp>
      </p:grpSp>
      <p:grpSp>
        <p:nvGrpSpPr>
          <p:cNvPr id="1866" name="Google Shape;1866;p103"/>
          <p:cNvGrpSpPr/>
          <p:nvPr/>
        </p:nvGrpSpPr>
        <p:grpSpPr>
          <a:xfrm>
            <a:off x="3723248" y="2560350"/>
            <a:ext cx="838200" cy="498475"/>
            <a:chOff x="1434" y="1514"/>
            <a:chExt cx="528" cy="336"/>
          </a:xfrm>
        </p:grpSpPr>
        <p:cxnSp>
          <p:nvCxnSpPr>
            <p:cNvPr id="1867" name="Google Shape;1867;p103"/>
            <p:cNvCxnSpPr/>
            <p:nvPr/>
          </p:nvCxnSpPr>
          <p:spPr>
            <a:xfrm flipH="1" rot="10800000">
              <a:off x="1434" y="1514"/>
              <a:ext cx="328" cy="329"/>
            </a:xfrm>
            <a:prstGeom prst="straightConnector1">
              <a:avLst/>
            </a:prstGeom>
            <a:noFill/>
            <a:ln cap="flat" cmpd="sng" w="12700">
              <a:solidFill>
                <a:schemeClr val="dk1"/>
              </a:solidFill>
              <a:prstDash val="solid"/>
              <a:round/>
              <a:headEnd len="sm" w="sm" type="none"/>
              <a:tailEnd len="sm" w="sm" type="none"/>
            </a:ln>
          </p:spPr>
        </p:cxnSp>
        <p:cxnSp>
          <p:nvCxnSpPr>
            <p:cNvPr id="1868" name="Google Shape;1868;p103"/>
            <p:cNvCxnSpPr/>
            <p:nvPr/>
          </p:nvCxnSpPr>
          <p:spPr>
            <a:xfrm>
              <a:off x="1762" y="1628"/>
              <a:ext cx="200" cy="222"/>
            </a:xfrm>
            <a:prstGeom prst="straightConnector1">
              <a:avLst/>
            </a:prstGeom>
            <a:noFill/>
            <a:ln cap="flat" cmpd="sng" w="12700">
              <a:solidFill>
                <a:schemeClr val="dk1"/>
              </a:solidFill>
              <a:prstDash val="solid"/>
              <a:round/>
              <a:headEnd len="sm" w="sm" type="none"/>
              <a:tailEnd len="sm" w="sm" type="none"/>
            </a:ln>
          </p:spPr>
        </p:cxnSp>
      </p:grpSp>
      <p:sp>
        <p:nvSpPr>
          <p:cNvPr id="1869" name="Google Shape;1869;p103"/>
          <p:cNvSpPr/>
          <p:nvPr/>
        </p:nvSpPr>
        <p:spPr>
          <a:xfrm>
            <a:off x="3527672" y="3219054"/>
            <a:ext cx="1285875" cy="376238"/>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GL_LINES</a:t>
            </a:r>
            <a:endParaRPr b="0" i="0" sz="1400" u="none" cap="none" strike="noStrike">
              <a:solidFill>
                <a:srgbClr val="000000"/>
              </a:solidFill>
              <a:latin typeface="Arial"/>
              <a:ea typeface="Arial"/>
              <a:cs typeface="Arial"/>
              <a:sym typeface="Arial"/>
            </a:endParaRPr>
          </a:p>
        </p:txBody>
      </p:sp>
      <p:sp>
        <p:nvSpPr>
          <p:cNvPr id="1870" name="Google Shape;1870;p103"/>
          <p:cNvSpPr/>
          <p:nvPr/>
        </p:nvSpPr>
        <p:spPr>
          <a:xfrm>
            <a:off x="7875834" y="3000088"/>
            <a:ext cx="1055688" cy="1060450"/>
          </a:xfrm>
          <a:custGeom>
            <a:rect b="b" l="l" r="r" t="t"/>
            <a:pathLst>
              <a:path extrusionOk="0" h="715" w="665">
                <a:moveTo>
                  <a:pt x="336" y="307"/>
                </a:moveTo>
                <a:lnTo>
                  <a:pt x="243" y="50"/>
                </a:lnTo>
                <a:lnTo>
                  <a:pt x="586" y="0"/>
                </a:lnTo>
                <a:lnTo>
                  <a:pt x="0" y="264"/>
                </a:lnTo>
                <a:lnTo>
                  <a:pt x="429" y="714"/>
                </a:lnTo>
                <a:lnTo>
                  <a:pt x="664" y="278"/>
                </a:lnTo>
                <a:lnTo>
                  <a:pt x="336" y="307"/>
                </a:lnTo>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71" name="Google Shape;1871;p103"/>
          <p:cNvSpPr/>
          <p:nvPr/>
        </p:nvSpPr>
        <p:spPr>
          <a:xfrm>
            <a:off x="7396409" y="4152613"/>
            <a:ext cx="1831975" cy="376237"/>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GL_LINE_LOOP</a:t>
            </a:r>
            <a:endParaRPr b="0" i="0" sz="1400" u="none" cap="none" strike="noStrike">
              <a:solidFill>
                <a:srgbClr val="000000"/>
              </a:solidFill>
              <a:latin typeface="Arial"/>
              <a:ea typeface="Arial"/>
              <a:cs typeface="Arial"/>
              <a:sym typeface="Arial"/>
            </a:endParaRPr>
          </a:p>
        </p:txBody>
      </p:sp>
      <p:sp>
        <p:nvSpPr>
          <p:cNvPr id="1872" name="Google Shape;1872;p103"/>
          <p:cNvSpPr/>
          <p:nvPr/>
        </p:nvSpPr>
        <p:spPr>
          <a:xfrm>
            <a:off x="5691434" y="2282538"/>
            <a:ext cx="1441450" cy="987425"/>
          </a:xfrm>
          <a:custGeom>
            <a:rect b="b" l="l" r="r" t="t"/>
            <a:pathLst>
              <a:path extrusionOk="0" h="665" w="908">
                <a:moveTo>
                  <a:pt x="393" y="471"/>
                </a:moveTo>
                <a:lnTo>
                  <a:pt x="115" y="79"/>
                </a:lnTo>
                <a:lnTo>
                  <a:pt x="0" y="379"/>
                </a:lnTo>
                <a:lnTo>
                  <a:pt x="907" y="229"/>
                </a:lnTo>
                <a:lnTo>
                  <a:pt x="407" y="0"/>
                </a:lnTo>
                <a:lnTo>
                  <a:pt x="715" y="557"/>
                </a:lnTo>
                <a:lnTo>
                  <a:pt x="315" y="664"/>
                </a:lnTo>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73" name="Google Shape;1873;p103"/>
          <p:cNvSpPr/>
          <p:nvPr/>
        </p:nvSpPr>
        <p:spPr>
          <a:xfrm>
            <a:off x="5327897" y="3489038"/>
            <a:ext cx="1968500" cy="376237"/>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GL_LINE_STRIP</a:t>
            </a:r>
            <a:endParaRPr b="0" i="0" sz="1400" u="none" cap="none" strike="noStrike">
              <a:solidFill>
                <a:srgbClr val="000000"/>
              </a:solidFill>
              <a:latin typeface="Arial"/>
              <a:ea typeface="Arial"/>
              <a:cs typeface="Arial"/>
              <a:sym typeface="Arial"/>
            </a:endParaRPr>
          </a:p>
        </p:txBody>
      </p:sp>
      <p:sp>
        <p:nvSpPr>
          <p:cNvPr id="1874" name="Google Shape;1874;p103"/>
          <p:cNvSpPr/>
          <p:nvPr/>
        </p:nvSpPr>
        <p:spPr>
          <a:xfrm>
            <a:off x="4724647" y="4154200"/>
            <a:ext cx="387350" cy="277813"/>
          </a:xfrm>
          <a:custGeom>
            <a:rect b="b" l="l" r="r" t="t"/>
            <a:pathLst>
              <a:path extrusionOk="0" h="187" w="244">
                <a:moveTo>
                  <a:pt x="158" y="0"/>
                </a:moveTo>
                <a:lnTo>
                  <a:pt x="0" y="171"/>
                </a:lnTo>
                <a:lnTo>
                  <a:pt x="243" y="186"/>
                </a:lnTo>
                <a:lnTo>
                  <a:pt x="158" y="0"/>
                </a:lnTo>
              </a:path>
            </a:pathLst>
          </a:custGeom>
          <a:solidFill>
            <a:srgbClr val="FFFF00"/>
          </a:solidFill>
          <a:ln cap="rnd"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75" name="Google Shape;1875;p103"/>
          <p:cNvSpPr/>
          <p:nvPr/>
        </p:nvSpPr>
        <p:spPr>
          <a:xfrm>
            <a:off x="5167559" y="4376450"/>
            <a:ext cx="715963" cy="427038"/>
          </a:xfrm>
          <a:custGeom>
            <a:rect b="b" l="l" r="r" t="t"/>
            <a:pathLst>
              <a:path extrusionOk="0" h="287" w="451">
                <a:moveTo>
                  <a:pt x="129" y="0"/>
                </a:moveTo>
                <a:lnTo>
                  <a:pt x="0" y="179"/>
                </a:lnTo>
                <a:lnTo>
                  <a:pt x="450" y="286"/>
                </a:lnTo>
                <a:lnTo>
                  <a:pt x="129" y="0"/>
                </a:lnTo>
              </a:path>
            </a:pathLst>
          </a:custGeom>
          <a:solidFill>
            <a:srgbClr val="66FF66"/>
          </a:solidFill>
          <a:ln cap="rnd"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76" name="Google Shape;1876;p103"/>
          <p:cNvSpPr/>
          <p:nvPr/>
        </p:nvSpPr>
        <p:spPr>
          <a:xfrm>
            <a:off x="4296022" y="4925725"/>
            <a:ext cx="1831975" cy="376238"/>
          </a:xfrm>
          <a:prstGeom prst="rect">
            <a:avLst/>
          </a:prstGeom>
          <a:noFill/>
          <a:ln cap="flat" cmpd="sng" w="9525">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rebuchet MS"/>
                <a:ea typeface="Trebuchet MS"/>
                <a:cs typeface="Trebuchet MS"/>
                <a:sym typeface="Trebuchet MS"/>
              </a:rPr>
              <a:t>GL_TRIANGLES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2018-01-23T04:15:18Z</dcterms:created>
  <dc:creator>win7</dc:creator>
</cp:coreProperties>
</file>